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4"/>
  </p:notesMasterIdLst>
  <p:handoutMasterIdLst>
    <p:handoutMasterId r:id="rId45"/>
  </p:handoutMasterIdLst>
  <p:sldIdLst>
    <p:sldId id="256" r:id="rId2"/>
    <p:sldId id="361" r:id="rId3"/>
    <p:sldId id="537" r:id="rId4"/>
    <p:sldId id="540" r:id="rId5"/>
    <p:sldId id="362" r:id="rId6"/>
    <p:sldId id="363" r:id="rId7"/>
    <p:sldId id="364" r:id="rId8"/>
    <p:sldId id="365" r:id="rId9"/>
    <p:sldId id="366" r:id="rId10"/>
    <p:sldId id="367" r:id="rId11"/>
    <p:sldId id="368" r:id="rId12"/>
    <p:sldId id="369" r:id="rId13"/>
    <p:sldId id="370" r:id="rId14"/>
    <p:sldId id="371" r:id="rId15"/>
    <p:sldId id="372" r:id="rId16"/>
    <p:sldId id="373" r:id="rId17"/>
    <p:sldId id="374" r:id="rId18"/>
    <p:sldId id="375" r:id="rId19"/>
    <p:sldId id="376" r:id="rId20"/>
    <p:sldId id="377" r:id="rId21"/>
    <p:sldId id="378" r:id="rId22"/>
    <p:sldId id="379" r:id="rId23"/>
    <p:sldId id="380" r:id="rId24"/>
    <p:sldId id="381" r:id="rId25"/>
    <p:sldId id="382" r:id="rId26"/>
    <p:sldId id="383" r:id="rId27"/>
    <p:sldId id="541" r:id="rId28"/>
    <p:sldId id="384" r:id="rId29"/>
    <p:sldId id="385" r:id="rId30"/>
    <p:sldId id="386" r:id="rId31"/>
    <p:sldId id="387" r:id="rId32"/>
    <p:sldId id="388" r:id="rId33"/>
    <p:sldId id="389" r:id="rId34"/>
    <p:sldId id="390" r:id="rId35"/>
    <p:sldId id="391" r:id="rId36"/>
    <p:sldId id="542" r:id="rId37"/>
    <p:sldId id="392" r:id="rId38"/>
    <p:sldId id="393" r:id="rId39"/>
    <p:sldId id="394" r:id="rId40"/>
    <p:sldId id="395" r:id="rId41"/>
    <p:sldId id="543" r:id="rId42"/>
    <p:sldId id="520" r:id="rId4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FF"/>
    <a:srgbClr val="494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8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00" d="100"/>
        <a:sy n="300" d="100"/>
      </p:scale>
      <p:origin x="0" y="288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7A0FFE-46E4-2343-AF9E-958B0999E83D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40294B-19D2-5641-AD14-F307C44503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5648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D1057-296B-1F45-B807-EB116B9A443F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3A4C14-460B-DC44-B57D-108057350E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677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CBB24A94-5070-BA45-AE6E-9216911C8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CBB24A94-5070-BA45-AE6E-9216911C8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400800"/>
            <a:ext cx="2895600" cy="3238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CSE 3101, PROF. J. ELDER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419600" y="6381750"/>
            <a:ext cx="660400" cy="4000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4D25CD52-6359-6F47-8A42-456912137C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CBB24A94-5070-BA45-AE6E-9216911C8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CBB24A94-5070-BA45-AE6E-9216911C8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2507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2507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7247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1223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7247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1223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CBB24A94-5070-BA45-AE6E-9216911C8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CBB24A94-5070-BA45-AE6E-9216911C8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CBB24A94-5070-BA45-AE6E-9216911C8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CBB24A94-5070-BA45-AE6E-9216911C8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CBB24A94-5070-BA45-AE6E-9216911C8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BEF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566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69110"/>
            <a:ext cx="8229600" cy="495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pic>
        <p:nvPicPr>
          <p:cNvPr id="1031" name="Picture 7" descr="YorkULogoHor(large)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313525"/>
            <a:ext cx="1365250" cy="54447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419281" y="6447263"/>
            <a:ext cx="2724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Last Updated:  </a:t>
            </a:r>
            <a:r>
              <a:rPr lang="en-CA" sz="1200" dirty="0" smtClean="0"/>
              <a:t>2014-03-13 11:39 AM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365250" y="6322237"/>
            <a:ext cx="8747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CSE 2011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1365250" y="6542901"/>
            <a:ext cx="107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Prof. J. Elder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4292600" y="6447263"/>
            <a:ext cx="5607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- </a:t>
            </a:r>
            <a:fld id="{B2C42470-DA64-F644-A452-83824504D888}" type="slidenum">
              <a:rPr lang="en-US" sz="1200" smtClean="0"/>
              <a:pPr/>
              <a:t>‹#›</a:t>
            </a:fld>
            <a:r>
              <a:rPr lang="en-US" sz="1200" dirty="0" smtClean="0"/>
              <a:t> -</a:t>
            </a:r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Clr>
          <a:schemeClr val="tx2"/>
        </a:buClr>
        <a:buFont typeface="Wingdings" charset="2"/>
        <a:buChar char="Ø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50000"/>
        </a:spcBef>
        <a:spcAft>
          <a:spcPct val="0"/>
        </a:spcAft>
        <a:buClr>
          <a:schemeClr val="accent2"/>
        </a:buClr>
        <a:buFont typeface="Wingdings" charset="2"/>
        <a:buChar char="q"/>
        <a:defRPr sz="2000">
          <a:solidFill>
            <a:schemeClr val="tx1"/>
          </a:solidFill>
          <a:latin typeface="+mn-lt"/>
          <a:ea typeface="ＭＳ Ｐゴシック" pitchFamily="-110" charset="-128"/>
        </a:defRPr>
      </a:lvl2pPr>
      <a:lvl3pPr marL="1143000" indent="-228600" algn="l" rtl="0" eaLnBrk="1" fontAlgn="base" hangingPunct="1">
        <a:spcBef>
          <a:spcPct val="50000"/>
        </a:spcBef>
        <a:spcAft>
          <a:spcPct val="0"/>
        </a:spcAft>
        <a:buClr>
          <a:schemeClr val="accent3"/>
        </a:buClr>
        <a:buFont typeface="Wingdings" charset="2"/>
        <a:buChar char="²"/>
        <a:defRPr>
          <a:solidFill>
            <a:schemeClr val="tx1"/>
          </a:solidFill>
          <a:latin typeface="+mn-lt"/>
          <a:ea typeface="ＭＳ Ｐゴシック" pitchFamily="-110" charset="-128"/>
        </a:defRPr>
      </a:lvl3pPr>
      <a:lvl4pPr marL="1600200" indent="-228600" algn="l" rtl="0" eaLnBrk="1" fontAlgn="base" hangingPunct="1">
        <a:spcBef>
          <a:spcPct val="50000"/>
        </a:spcBef>
        <a:spcAft>
          <a:spcPct val="0"/>
        </a:spcAft>
        <a:buClr>
          <a:srgbClr val="FF00FF"/>
        </a:buClr>
        <a:buFont typeface="Wingdings" charset="2"/>
        <a:buChar char="v"/>
        <a:defRPr sz="1600">
          <a:solidFill>
            <a:schemeClr val="tx1"/>
          </a:solidFill>
          <a:latin typeface="+mn-lt"/>
          <a:ea typeface="ＭＳ Ｐゴシック" pitchFamily="-110" charset="-128"/>
        </a:defRPr>
      </a:lvl4pPr>
      <a:lvl5pPr marL="2057400" indent="-228600" algn="l" rtl="0" eaLnBrk="1" fontAlgn="base" hangingPunct="1">
        <a:spcBef>
          <a:spcPct val="50000"/>
        </a:spcBef>
        <a:spcAft>
          <a:spcPct val="0"/>
        </a:spcAft>
        <a:buFont typeface="Arial"/>
        <a:buChar char="•"/>
        <a:defRPr sz="1400">
          <a:solidFill>
            <a:schemeClr val="tx1"/>
          </a:solidFill>
          <a:latin typeface="+mn-lt"/>
          <a:ea typeface="ＭＳ Ｐゴシック" pitchFamily="-110" charset="-128"/>
        </a:defRPr>
      </a:lvl5pPr>
      <a:lvl6pPr marL="2514600" indent="-228600" algn="l" rtl="0" eaLnBrk="1" fontAlgn="base" hangingPunct="1">
        <a:spcBef>
          <a:spcPct val="5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10" charset="-128"/>
        </a:defRPr>
      </a:lvl6pPr>
      <a:lvl7pPr marL="2971800" indent="-228600" algn="l" rtl="0" eaLnBrk="1" fontAlgn="base" hangingPunct="1">
        <a:spcBef>
          <a:spcPct val="5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10" charset="-128"/>
        </a:defRPr>
      </a:lvl7pPr>
      <a:lvl8pPr marL="3429000" indent="-228600" algn="l" rtl="0" eaLnBrk="1" fontAlgn="base" hangingPunct="1">
        <a:spcBef>
          <a:spcPct val="5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10" charset="-128"/>
        </a:defRPr>
      </a:lvl8pPr>
      <a:lvl9pPr marL="3886200" indent="-228600" algn="l" rtl="0" eaLnBrk="1" fontAlgn="base" hangingPunct="1">
        <a:spcBef>
          <a:spcPct val="5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10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9.bin"/><Relationship Id="rId3" Type="http://schemas.openxmlformats.org/officeDocument/2006/relationships/image" Target="../media/image13.png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12.wmf"/><Relationship Id="rId5" Type="http://schemas.openxmlformats.org/officeDocument/2006/relationships/image" Target="../media/image9.wmf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4.bin"/><Relationship Id="rId9" Type="http://schemas.openxmlformats.org/officeDocument/2006/relationships/image" Target="../media/image11.wmf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Linear Sorts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</a:t>
            </a:r>
            <a:r>
              <a:rPr lang="en-US" dirty="0"/>
              <a:t>12.3, 12.4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2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34938"/>
            <a:ext cx="7772400" cy="1143001"/>
          </a:xfrm>
        </p:spPr>
        <p:txBody>
          <a:bodyPr/>
          <a:lstStyle/>
          <a:p>
            <a:r>
              <a:rPr lang="en-US"/>
              <a:t>CountingSort</a:t>
            </a:r>
          </a:p>
        </p:txBody>
      </p:sp>
      <p:sp>
        <p:nvSpPr>
          <p:cNvPr id="1262595" name="Text Box 3"/>
          <p:cNvSpPr txBox="1">
            <a:spLocks noChangeArrowheads="1"/>
          </p:cNvSpPr>
          <p:nvPr/>
        </p:nvSpPr>
        <p:spPr bwMode="auto">
          <a:xfrm>
            <a:off x="60325" y="992188"/>
            <a:ext cx="10953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Input:</a:t>
            </a:r>
          </a:p>
        </p:txBody>
      </p:sp>
      <p:sp>
        <p:nvSpPr>
          <p:cNvPr id="1262596" name="Text Box 4"/>
          <p:cNvSpPr txBox="1">
            <a:spLocks noChangeArrowheads="1"/>
          </p:cNvSpPr>
          <p:nvPr/>
        </p:nvSpPr>
        <p:spPr bwMode="auto">
          <a:xfrm>
            <a:off x="76200" y="1525588"/>
            <a:ext cx="13493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Output:</a:t>
            </a:r>
          </a:p>
        </p:txBody>
      </p:sp>
      <p:sp>
        <p:nvSpPr>
          <p:cNvPr id="1262597" name="Text Box 5"/>
          <p:cNvSpPr txBox="1">
            <a:spLocks noChangeArrowheads="1"/>
          </p:cNvSpPr>
          <p:nvPr/>
        </p:nvSpPr>
        <p:spPr bwMode="auto">
          <a:xfrm>
            <a:off x="92075" y="2058988"/>
            <a:ext cx="11588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Index:</a:t>
            </a:r>
          </a:p>
        </p:txBody>
      </p:sp>
      <p:graphicFrame>
        <p:nvGraphicFramePr>
          <p:cNvPr id="1262598" name="Group 6"/>
          <p:cNvGraphicFramePr>
            <a:graphicFrameLocks noGrp="1"/>
          </p:cNvGraphicFramePr>
          <p:nvPr>
            <p:ph idx="1"/>
          </p:nvPr>
        </p:nvGraphicFramePr>
        <p:xfrm>
          <a:off x="1447800" y="996950"/>
          <a:ext cx="7543800" cy="1676400"/>
        </p:xfrm>
        <a:graphic>
          <a:graphicData uri="http://schemas.openxmlformats.org/drawingml/2006/table">
            <a:tbl>
              <a:tblPr/>
              <a:tblGrid>
                <a:gridCol w="396875"/>
                <a:gridCol w="396875"/>
                <a:gridCol w="396875"/>
                <a:gridCol w="396875"/>
                <a:gridCol w="398463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8462"/>
                <a:gridCol w="396875"/>
                <a:gridCol w="396875"/>
                <a:gridCol w="396875"/>
                <a:gridCol w="396875"/>
              </a:tblGrid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1500188" y="2128838"/>
            <a:ext cx="7535862" cy="500062"/>
            <a:chOff x="945" y="1341"/>
            <a:chExt cx="4747" cy="315"/>
          </a:xfrm>
        </p:grpSpPr>
        <p:sp>
          <p:nvSpPr>
            <p:cNvPr id="1262681" name="Text Box 89"/>
            <p:cNvSpPr txBox="1">
              <a:spLocks noChangeArrowheads="1"/>
            </p:cNvSpPr>
            <p:nvPr/>
          </p:nvSpPr>
          <p:spPr bwMode="auto">
            <a:xfrm>
              <a:off x="3626" y="1341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11</a:t>
              </a:r>
            </a:p>
          </p:txBody>
        </p:sp>
        <p:sp>
          <p:nvSpPr>
            <p:cNvPr id="1262682" name="Text Box 90"/>
            <p:cNvSpPr txBox="1">
              <a:spLocks noChangeArrowheads="1"/>
            </p:cNvSpPr>
            <p:nvPr/>
          </p:nvSpPr>
          <p:spPr bwMode="auto">
            <a:xfrm>
              <a:off x="3366" y="1341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10</a:t>
              </a:r>
            </a:p>
          </p:txBody>
        </p:sp>
        <p:sp>
          <p:nvSpPr>
            <p:cNvPr id="1262683" name="Text Box 91"/>
            <p:cNvSpPr txBox="1">
              <a:spLocks noChangeArrowheads="1"/>
            </p:cNvSpPr>
            <p:nvPr/>
          </p:nvSpPr>
          <p:spPr bwMode="auto">
            <a:xfrm>
              <a:off x="3172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9</a:t>
              </a:r>
            </a:p>
          </p:txBody>
        </p:sp>
        <p:sp>
          <p:nvSpPr>
            <p:cNvPr id="1262684" name="Text Box 92"/>
            <p:cNvSpPr txBox="1">
              <a:spLocks noChangeArrowheads="1"/>
            </p:cNvSpPr>
            <p:nvPr/>
          </p:nvSpPr>
          <p:spPr bwMode="auto">
            <a:xfrm>
              <a:off x="2926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8</a:t>
              </a:r>
            </a:p>
          </p:txBody>
        </p:sp>
        <p:sp>
          <p:nvSpPr>
            <p:cNvPr id="1262685" name="Text Box 93"/>
            <p:cNvSpPr txBox="1">
              <a:spLocks noChangeArrowheads="1"/>
            </p:cNvSpPr>
            <p:nvPr/>
          </p:nvSpPr>
          <p:spPr bwMode="auto">
            <a:xfrm>
              <a:off x="2688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7</a:t>
              </a:r>
            </a:p>
          </p:txBody>
        </p:sp>
        <p:sp>
          <p:nvSpPr>
            <p:cNvPr id="1262686" name="Text Box 94"/>
            <p:cNvSpPr txBox="1">
              <a:spLocks noChangeArrowheads="1"/>
            </p:cNvSpPr>
            <p:nvPr/>
          </p:nvSpPr>
          <p:spPr bwMode="auto">
            <a:xfrm>
              <a:off x="2420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6</a:t>
              </a:r>
            </a:p>
          </p:txBody>
        </p:sp>
        <p:sp>
          <p:nvSpPr>
            <p:cNvPr id="1262687" name="Text Box 95"/>
            <p:cNvSpPr txBox="1">
              <a:spLocks noChangeArrowheads="1"/>
            </p:cNvSpPr>
            <p:nvPr/>
          </p:nvSpPr>
          <p:spPr bwMode="auto">
            <a:xfrm>
              <a:off x="2173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5</a:t>
              </a:r>
            </a:p>
          </p:txBody>
        </p:sp>
        <p:sp>
          <p:nvSpPr>
            <p:cNvPr id="1262688" name="Text Box 96"/>
            <p:cNvSpPr txBox="1">
              <a:spLocks noChangeArrowheads="1"/>
            </p:cNvSpPr>
            <p:nvPr/>
          </p:nvSpPr>
          <p:spPr bwMode="auto">
            <a:xfrm>
              <a:off x="1900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4</a:t>
              </a:r>
            </a:p>
          </p:txBody>
        </p:sp>
        <p:sp>
          <p:nvSpPr>
            <p:cNvPr id="1262689" name="Text Box 97"/>
            <p:cNvSpPr txBox="1">
              <a:spLocks noChangeArrowheads="1"/>
            </p:cNvSpPr>
            <p:nvPr/>
          </p:nvSpPr>
          <p:spPr bwMode="auto">
            <a:xfrm>
              <a:off x="1661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3</a:t>
              </a:r>
            </a:p>
          </p:txBody>
        </p:sp>
        <p:sp>
          <p:nvSpPr>
            <p:cNvPr id="1262690" name="Text Box 98"/>
            <p:cNvSpPr txBox="1">
              <a:spLocks noChangeArrowheads="1"/>
            </p:cNvSpPr>
            <p:nvPr/>
          </p:nvSpPr>
          <p:spPr bwMode="auto">
            <a:xfrm>
              <a:off x="1422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2</a:t>
              </a:r>
            </a:p>
          </p:txBody>
        </p:sp>
        <p:sp>
          <p:nvSpPr>
            <p:cNvPr id="1262691" name="Text Box 99"/>
            <p:cNvSpPr txBox="1">
              <a:spLocks noChangeArrowheads="1"/>
            </p:cNvSpPr>
            <p:nvPr/>
          </p:nvSpPr>
          <p:spPr bwMode="auto">
            <a:xfrm>
              <a:off x="1176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</a:t>
              </a:r>
            </a:p>
          </p:txBody>
        </p:sp>
        <p:sp>
          <p:nvSpPr>
            <p:cNvPr id="1262692" name="Text Box 100"/>
            <p:cNvSpPr txBox="1">
              <a:spLocks noChangeArrowheads="1"/>
            </p:cNvSpPr>
            <p:nvPr/>
          </p:nvSpPr>
          <p:spPr bwMode="auto">
            <a:xfrm>
              <a:off x="945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0</a:t>
              </a:r>
            </a:p>
          </p:txBody>
        </p:sp>
        <p:sp>
          <p:nvSpPr>
            <p:cNvPr id="1262693" name="Text Box 101"/>
            <p:cNvSpPr txBox="1">
              <a:spLocks noChangeArrowheads="1"/>
            </p:cNvSpPr>
            <p:nvPr/>
          </p:nvSpPr>
          <p:spPr bwMode="auto">
            <a:xfrm>
              <a:off x="3872" y="1342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12</a:t>
              </a:r>
            </a:p>
          </p:txBody>
        </p:sp>
        <p:sp>
          <p:nvSpPr>
            <p:cNvPr id="1262694" name="Text Box 102"/>
            <p:cNvSpPr txBox="1">
              <a:spLocks noChangeArrowheads="1"/>
            </p:cNvSpPr>
            <p:nvPr/>
          </p:nvSpPr>
          <p:spPr bwMode="auto">
            <a:xfrm>
              <a:off x="4133" y="1343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13</a:t>
              </a:r>
            </a:p>
          </p:txBody>
        </p:sp>
        <p:sp>
          <p:nvSpPr>
            <p:cNvPr id="1262695" name="Text Box 103"/>
            <p:cNvSpPr txBox="1">
              <a:spLocks noChangeArrowheads="1"/>
            </p:cNvSpPr>
            <p:nvPr/>
          </p:nvSpPr>
          <p:spPr bwMode="auto">
            <a:xfrm>
              <a:off x="4380" y="1344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14</a:t>
              </a:r>
            </a:p>
          </p:txBody>
        </p:sp>
        <p:sp>
          <p:nvSpPr>
            <p:cNvPr id="1262696" name="Text Box 104"/>
            <p:cNvSpPr txBox="1">
              <a:spLocks noChangeArrowheads="1"/>
            </p:cNvSpPr>
            <p:nvPr/>
          </p:nvSpPr>
          <p:spPr bwMode="auto">
            <a:xfrm>
              <a:off x="4627" y="1345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15</a:t>
              </a:r>
            </a:p>
          </p:txBody>
        </p:sp>
        <p:sp>
          <p:nvSpPr>
            <p:cNvPr id="1262697" name="Text Box 105"/>
            <p:cNvSpPr txBox="1">
              <a:spLocks noChangeArrowheads="1"/>
            </p:cNvSpPr>
            <p:nvPr/>
          </p:nvSpPr>
          <p:spPr bwMode="auto">
            <a:xfrm>
              <a:off x="4874" y="1346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16</a:t>
              </a:r>
            </a:p>
          </p:txBody>
        </p:sp>
        <p:sp>
          <p:nvSpPr>
            <p:cNvPr id="1262698" name="Text Box 106"/>
            <p:cNvSpPr txBox="1">
              <a:spLocks noChangeArrowheads="1"/>
            </p:cNvSpPr>
            <p:nvPr/>
          </p:nvSpPr>
          <p:spPr bwMode="auto">
            <a:xfrm>
              <a:off x="5121" y="1347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17</a:t>
              </a:r>
            </a:p>
          </p:txBody>
        </p:sp>
        <p:sp>
          <p:nvSpPr>
            <p:cNvPr id="1262699" name="Text Box 107"/>
            <p:cNvSpPr txBox="1">
              <a:spLocks noChangeArrowheads="1"/>
            </p:cNvSpPr>
            <p:nvPr/>
          </p:nvSpPr>
          <p:spPr bwMode="auto">
            <a:xfrm>
              <a:off x="5368" y="1348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18</a:t>
              </a:r>
            </a:p>
          </p:txBody>
        </p:sp>
      </p:grpSp>
      <p:sp>
        <p:nvSpPr>
          <p:cNvPr id="1262700" name="Text Box 108"/>
          <p:cNvSpPr txBox="1">
            <a:spLocks noChangeArrowheads="1"/>
          </p:cNvSpPr>
          <p:nvPr/>
        </p:nvSpPr>
        <p:spPr bwMode="auto">
          <a:xfrm>
            <a:off x="3013075" y="3336925"/>
            <a:ext cx="1487488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Value v:</a:t>
            </a:r>
          </a:p>
        </p:txBody>
      </p:sp>
      <p:sp>
        <p:nvSpPr>
          <p:cNvPr id="1262701" name="Text Box 109"/>
          <p:cNvSpPr txBox="1">
            <a:spLocks noChangeArrowheads="1"/>
          </p:cNvSpPr>
          <p:nvPr/>
        </p:nvSpPr>
        <p:spPr bwMode="auto">
          <a:xfrm>
            <a:off x="220663" y="3832225"/>
            <a:ext cx="4275137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# of records with digit &lt; v:</a:t>
            </a:r>
          </a:p>
        </p:txBody>
      </p:sp>
      <p:grpSp>
        <p:nvGrpSpPr>
          <p:cNvPr id="3" name="Group 110"/>
          <p:cNvGrpSpPr>
            <a:grpSpLocks/>
          </p:cNvGrpSpPr>
          <p:nvPr/>
        </p:nvGrpSpPr>
        <p:grpSpPr bwMode="auto">
          <a:xfrm>
            <a:off x="1465263" y="1008063"/>
            <a:ext cx="7504112" cy="549275"/>
            <a:chOff x="923" y="1104"/>
            <a:chExt cx="4727" cy="346"/>
          </a:xfrm>
        </p:grpSpPr>
        <p:sp>
          <p:nvSpPr>
            <p:cNvPr id="1262703" name="Text Box 111"/>
            <p:cNvSpPr txBox="1">
              <a:spLocks noChangeArrowheads="1"/>
            </p:cNvSpPr>
            <p:nvPr/>
          </p:nvSpPr>
          <p:spPr bwMode="auto">
            <a:xfrm>
              <a:off x="923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2704" name="Text Box 112"/>
            <p:cNvSpPr txBox="1">
              <a:spLocks noChangeArrowheads="1"/>
            </p:cNvSpPr>
            <p:nvPr/>
          </p:nvSpPr>
          <p:spPr bwMode="auto">
            <a:xfrm>
              <a:off x="115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2705" name="Text Box 113"/>
            <p:cNvSpPr txBox="1">
              <a:spLocks noChangeArrowheads="1"/>
            </p:cNvSpPr>
            <p:nvPr/>
          </p:nvSpPr>
          <p:spPr bwMode="auto">
            <a:xfrm>
              <a:off x="141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2706" name="Text Box 114"/>
            <p:cNvSpPr txBox="1">
              <a:spLocks noChangeArrowheads="1"/>
            </p:cNvSpPr>
            <p:nvPr/>
          </p:nvSpPr>
          <p:spPr bwMode="auto">
            <a:xfrm>
              <a:off x="167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2707" name="Text Box 115"/>
            <p:cNvSpPr txBox="1">
              <a:spLocks noChangeArrowheads="1"/>
            </p:cNvSpPr>
            <p:nvPr/>
          </p:nvSpPr>
          <p:spPr bwMode="auto">
            <a:xfrm>
              <a:off x="193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62708" name="Text Box 116"/>
            <p:cNvSpPr txBox="1">
              <a:spLocks noChangeArrowheads="1"/>
            </p:cNvSpPr>
            <p:nvPr/>
          </p:nvSpPr>
          <p:spPr bwMode="auto">
            <a:xfrm>
              <a:off x="219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2709" name="Text Box 117"/>
            <p:cNvSpPr txBox="1">
              <a:spLocks noChangeArrowheads="1"/>
            </p:cNvSpPr>
            <p:nvPr/>
          </p:nvSpPr>
          <p:spPr bwMode="auto">
            <a:xfrm>
              <a:off x="2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2710" name="Text Box 118"/>
            <p:cNvSpPr txBox="1">
              <a:spLocks noChangeArrowheads="1"/>
            </p:cNvSpPr>
            <p:nvPr/>
          </p:nvSpPr>
          <p:spPr bwMode="auto">
            <a:xfrm>
              <a:off x="267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62711" name="Text Box 119"/>
            <p:cNvSpPr txBox="1">
              <a:spLocks noChangeArrowheads="1"/>
            </p:cNvSpPr>
            <p:nvPr/>
          </p:nvSpPr>
          <p:spPr bwMode="auto">
            <a:xfrm>
              <a:off x="2928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2712" name="Text Box 120"/>
            <p:cNvSpPr txBox="1">
              <a:spLocks noChangeArrowheads="1"/>
            </p:cNvSpPr>
            <p:nvPr/>
          </p:nvSpPr>
          <p:spPr bwMode="auto">
            <a:xfrm>
              <a:off x="3185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2713" name="Text Box 121"/>
            <p:cNvSpPr txBox="1">
              <a:spLocks noChangeArrowheads="1"/>
            </p:cNvSpPr>
            <p:nvPr/>
          </p:nvSpPr>
          <p:spPr bwMode="auto">
            <a:xfrm>
              <a:off x="3435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62714" name="Text Box 122"/>
            <p:cNvSpPr txBox="1">
              <a:spLocks noChangeArrowheads="1"/>
            </p:cNvSpPr>
            <p:nvPr/>
          </p:nvSpPr>
          <p:spPr bwMode="auto">
            <a:xfrm>
              <a:off x="3678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2715" name="Text Box 123"/>
            <p:cNvSpPr txBox="1">
              <a:spLocks noChangeArrowheads="1"/>
            </p:cNvSpPr>
            <p:nvPr/>
          </p:nvSpPr>
          <p:spPr bwMode="auto">
            <a:xfrm>
              <a:off x="39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2716" name="Text Box 124"/>
            <p:cNvSpPr txBox="1">
              <a:spLocks noChangeArrowheads="1"/>
            </p:cNvSpPr>
            <p:nvPr/>
          </p:nvSpPr>
          <p:spPr bwMode="auto">
            <a:xfrm>
              <a:off x="4157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2717" name="Text Box 125"/>
            <p:cNvSpPr txBox="1">
              <a:spLocks noChangeArrowheads="1"/>
            </p:cNvSpPr>
            <p:nvPr/>
          </p:nvSpPr>
          <p:spPr bwMode="auto">
            <a:xfrm>
              <a:off x="4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2718" name="Text Box 126"/>
            <p:cNvSpPr txBox="1">
              <a:spLocks noChangeArrowheads="1"/>
            </p:cNvSpPr>
            <p:nvPr/>
          </p:nvSpPr>
          <p:spPr bwMode="auto">
            <a:xfrm>
              <a:off x="466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62719" name="Text Box 127"/>
            <p:cNvSpPr txBox="1">
              <a:spLocks noChangeArrowheads="1"/>
            </p:cNvSpPr>
            <p:nvPr/>
          </p:nvSpPr>
          <p:spPr bwMode="auto">
            <a:xfrm>
              <a:off x="492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62720" name="Text Box 128"/>
            <p:cNvSpPr txBox="1">
              <a:spLocks noChangeArrowheads="1"/>
            </p:cNvSpPr>
            <p:nvPr/>
          </p:nvSpPr>
          <p:spPr bwMode="auto">
            <a:xfrm>
              <a:off x="517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2721" name="Text Box 129"/>
            <p:cNvSpPr txBox="1">
              <a:spLocks noChangeArrowheads="1"/>
            </p:cNvSpPr>
            <p:nvPr/>
          </p:nvSpPr>
          <p:spPr bwMode="auto">
            <a:xfrm>
              <a:off x="5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</p:grpSp>
      <p:graphicFrame>
        <p:nvGraphicFramePr>
          <p:cNvPr id="1262722" name="Group 130"/>
          <p:cNvGraphicFramePr>
            <a:graphicFrameLocks noGrp="1"/>
          </p:cNvGraphicFramePr>
          <p:nvPr/>
        </p:nvGraphicFramePr>
        <p:xfrm>
          <a:off x="4483100" y="3400425"/>
          <a:ext cx="2819400" cy="1009650"/>
        </p:xfrm>
        <a:graphic>
          <a:graphicData uri="http://schemas.openxmlformats.org/drawingml/2006/table">
            <a:tbl>
              <a:tblPr/>
              <a:tblGrid>
                <a:gridCol w="704850"/>
                <a:gridCol w="704850"/>
                <a:gridCol w="704850"/>
                <a:gridCol w="70485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62739" name="Text Box 147"/>
          <p:cNvSpPr txBox="1">
            <a:spLocks noChangeArrowheads="1"/>
          </p:cNvSpPr>
          <p:nvPr/>
        </p:nvSpPr>
        <p:spPr bwMode="auto">
          <a:xfrm>
            <a:off x="6769100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3</a:t>
            </a:r>
          </a:p>
        </p:txBody>
      </p:sp>
      <p:sp>
        <p:nvSpPr>
          <p:cNvPr id="1262740" name="Text Box 148"/>
          <p:cNvSpPr txBox="1">
            <a:spLocks noChangeArrowheads="1"/>
          </p:cNvSpPr>
          <p:nvPr/>
        </p:nvSpPr>
        <p:spPr bwMode="auto">
          <a:xfrm>
            <a:off x="6096000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2</a:t>
            </a:r>
          </a:p>
        </p:txBody>
      </p:sp>
      <p:sp>
        <p:nvSpPr>
          <p:cNvPr id="1262741" name="Text Box 149"/>
          <p:cNvSpPr txBox="1">
            <a:spLocks noChangeArrowheads="1"/>
          </p:cNvSpPr>
          <p:nvPr/>
        </p:nvSpPr>
        <p:spPr bwMode="auto">
          <a:xfrm>
            <a:off x="5395913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62742" name="Text Box 150"/>
          <p:cNvSpPr txBox="1">
            <a:spLocks noChangeArrowheads="1"/>
          </p:cNvSpPr>
          <p:nvPr/>
        </p:nvSpPr>
        <p:spPr bwMode="auto">
          <a:xfrm>
            <a:off x="4673600" y="3362325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62743" name="Text Box 151"/>
          <p:cNvSpPr txBox="1">
            <a:spLocks noChangeArrowheads="1"/>
          </p:cNvSpPr>
          <p:nvPr/>
        </p:nvSpPr>
        <p:spPr bwMode="auto">
          <a:xfrm>
            <a:off x="6673850" y="3860800"/>
            <a:ext cx="565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17</a:t>
            </a:r>
          </a:p>
        </p:txBody>
      </p:sp>
      <p:sp>
        <p:nvSpPr>
          <p:cNvPr id="1262744" name="Text Box 152"/>
          <p:cNvSpPr txBox="1">
            <a:spLocks noChangeArrowheads="1"/>
          </p:cNvSpPr>
          <p:nvPr/>
        </p:nvSpPr>
        <p:spPr bwMode="auto">
          <a:xfrm>
            <a:off x="6000750" y="3860800"/>
            <a:ext cx="565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14</a:t>
            </a:r>
          </a:p>
        </p:txBody>
      </p:sp>
      <p:sp>
        <p:nvSpPr>
          <p:cNvPr id="1262745" name="Text Box 153"/>
          <p:cNvSpPr txBox="1">
            <a:spLocks noChangeArrowheads="1"/>
          </p:cNvSpPr>
          <p:nvPr/>
        </p:nvSpPr>
        <p:spPr bwMode="auto">
          <a:xfrm>
            <a:off x="5395913" y="3860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5</a:t>
            </a:r>
          </a:p>
        </p:txBody>
      </p:sp>
      <p:sp>
        <p:nvSpPr>
          <p:cNvPr id="1262746" name="Text Box 154"/>
          <p:cNvSpPr txBox="1">
            <a:spLocks noChangeArrowheads="1"/>
          </p:cNvSpPr>
          <p:nvPr/>
        </p:nvSpPr>
        <p:spPr bwMode="auto">
          <a:xfrm>
            <a:off x="4673600" y="3870325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grpSp>
        <p:nvGrpSpPr>
          <p:cNvPr id="4" name="Group 155"/>
          <p:cNvGrpSpPr>
            <a:grpSpLocks/>
          </p:cNvGrpSpPr>
          <p:nvPr/>
        </p:nvGrpSpPr>
        <p:grpSpPr bwMode="auto">
          <a:xfrm>
            <a:off x="76200" y="1631950"/>
            <a:ext cx="8897938" cy="3279775"/>
            <a:chOff x="48" y="968"/>
            <a:chExt cx="5605" cy="2066"/>
          </a:xfrm>
        </p:grpSpPr>
        <p:sp>
          <p:nvSpPr>
            <p:cNvPr id="1262748" name="Text Box 156"/>
            <p:cNvSpPr txBox="1">
              <a:spLocks noChangeArrowheads="1"/>
            </p:cNvSpPr>
            <p:nvPr/>
          </p:nvSpPr>
          <p:spPr bwMode="auto">
            <a:xfrm>
              <a:off x="48" y="2688"/>
              <a:ext cx="3695" cy="34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= location of first record with digit v.</a:t>
              </a:r>
            </a:p>
          </p:txBody>
        </p:sp>
        <p:sp>
          <p:nvSpPr>
            <p:cNvPr id="1262749" name="Line 157"/>
            <p:cNvSpPr>
              <a:spLocks noChangeShapeType="1"/>
            </p:cNvSpPr>
            <p:nvPr/>
          </p:nvSpPr>
          <p:spPr bwMode="auto">
            <a:xfrm flipH="1" flipV="1">
              <a:off x="1104" y="1680"/>
              <a:ext cx="1920" cy="864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2750" name="Line 158"/>
            <p:cNvSpPr>
              <a:spLocks noChangeShapeType="1"/>
            </p:cNvSpPr>
            <p:nvPr/>
          </p:nvSpPr>
          <p:spPr bwMode="auto">
            <a:xfrm flipH="1" flipV="1">
              <a:off x="2304" y="1680"/>
              <a:ext cx="1200" cy="912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2751" name="Line 159"/>
            <p:cNvSpPr>
              <a:spLocks noChangeShapeType="1"/>
            </p:cNvSpPr>
            <p:nvPr/>
          </p:nvSpPr>
          <p:spPr bwMode="auto">
            <a:xfrm flipV="1">
              <a:off x="3936" y="1632"/>
              <a:ext cx="576" cy="912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2752" name="Line 160"/>
            <p:cNvSpPr>
              <a:spLocks noChangeShapeType="1"/>
            </p:cNvSpPr>
            <p:nvPr/>
          </p:nvSpPr>
          <p:spPr bwMode="auto">
            <a:xfrm flipV="1">
              <a:off x="4464" y="1632"/>
              <a:ext cx="816" cy="912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" name="Group 161"/>
            <p:cNvGrpSpPr>
              <a:grpSpLocks/>
            </p:cNvGrpSpPr>
            <p:nvPr/>
          </p:nvGrpSpPr>
          <p:grpSpPr bwMode="auto">
            <a:xfrm>
              <a:off x="926" y="968"/>
              <a:ext cx="4727" cy="346"/>
              <a:chOff x="926" y="968"/>
              <a:chExt cx="4727" cy="346"/>
            </a:xfrm>
          </p:grpSpPr>
          <p:sp>
            <p:nvSpPr>
              <p:cNvPr id="1262754" name="Text Box 162"/>
              <p:cNvSpPr txBox="1">
                <a:spLocks noChangeArrowheads="1"/>
              </p:cNvSpPr>
              <p:nvPr/>
            </p:nvSpPr>
            <p:spPr bwMode="auto">
              <a:xfrm>
                <a:off x="926" y="968"/>
                <a:ext cx="236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000" b="0">
                    <a:latin typeface="Times New Roman" charset="0"/>
                  </a:rPr>
                  <a:t>0</a:t>
                </a:r>
              </a:p>
            </p:txBody>
          </p:sp>
          <p:sp>
            <p:nvSpPr>
              <p:cNvPr id="1262755" name="Text Box 163"/>
              <p:cNvSpPr txBox="1">
                <a:spLocks noChangeArrowheads="1"/>
              </p:cNvSpPr>
              <p:nvPr/>
            </p:nvSpPr>
            <p:spPr bwMode="auto">
              <a:xfrm>
                <a:off x="1159" y="968"/>
                <a:ext cx="236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000" b="0">
                    <a:latin typeface="Times New Roman" charset="0"/>
                  </a:rPr>
                  <a:t>0</a:t>
                </a:r>
              </a:p>
            </p:txBody>
          </p:sp>
          <p:sp>
            <p:nvSpPr>
              <p:cNvPr id="1262756" name="Text Box 164"/>
              <p:cNvSpPr txBox="1">
                <a:spLocks noChangeArrowheads="1"/>
              </p:cNvSpPr>
              <p:nvPr/>
            </p:nvSpPr>
            <p:spPr bwMode="auto">
              <a:xfrm>
                <a:off x="1419" y="968"/>
                <a:ext cx="236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000" b="0">
                    <a:latin typeface="Times New Roman" charset="0"/>
                  </a:rPr>
                  <a:t>0</a:t>
                </a:r>
              </a:p>
            </p:txBody>
          </p:sp>
          <p:sp>
            <p:nvSpPr>
              <p:cNvPr id="1262757" name="Text Box 165"/>
              <p:cNvSpPr txBox="1">
                <a:spLocks noChangeArrowheads="1"/>
              </p:cNvSpPr>
              <p:nvPr/>
            </p:nvSpPr>
            <p:spPr bwMode="auto">
              <a:xfrm>
                <a:off x="1679" y="968"/>
                <a:ext cx="236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000" b="0">
                    <a:latin typeface="Times New Roman" charset="0"/>
                  </a:rPr>
                  <a:t>0</a:t>
                </a:r>
              </a:p>
            </p:txBody>
          </p:sp>
          <p:sp>
            <p:nvSpPr>
              <p:cNvPr id="1262758" name="Text Box 166"/>
              <p:cNvSpPr txBox="1">
                <a:spLocks noChangeArrowheads="1"/>
              </p:cNvSpPr>
              <p:nvPr/>
            </p:nvSpPr>
            <p:spPr bwMode="auto">
              <a:xfrm>
                <a:off x="1939" y="968"/>
                <a:ext cx="236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000" b="0">
                    <a:latin typeface="Times New Roman" charset="0"/>
                  </a:rPr>
                  <a:t>0</a:t>
                </a:r>
              </a:p>
            </p:txBody>
          </p:sp>
          <p:sp>
            <p:nvSpPr>
              <p:cNvPr id="1262759" name="Text Box 167"/>
              <p:cNvSpPr txBox="1">
                <a:spLocks noChangeArrowheads="1"/>
              </p:cNvSpPr>
              <p:nvPr/>
            </p:nvSpPr>
            <p:spPr bwMode="auto">
              <a:xfrm>
                <a:off x="2199" y="968"/>
                <a:ext cx="236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000" b="0">
                    <a:latin typeface="Times New Roman" charset="0"/>
                  </a:rPr>
                  <a:t>1</a:t>
                </a:r>
              </a:p>
            </p:txBody>
          </p:sp>
          <p:sp>
            <p:nvSpPr>
              <p:cNvPr id="1262760" name="Text Box 168"/>
              <p:cNvSpPr txBox="1">
                <a:spLocks noChangeArrowheads="1"/>
              </p:cNvSpPr>
              <p:nvPr/>
            </p:nvSpPr>
            <p:spPr bwMode="auto">
              <a:xfrm>
                <a:off x="2417" y="968"/>
                <a:ext cx="236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000" b="0">
                    <a:latin typeface="Times New Roman" charset="0"/>
                  </a:rPr>
                  <a:t>1</a:t>
                </a:r>
              </a:p>
            </p:txBody>
          </p:sp>
          <p:sp>
            <p:nvSpPr>
              <p:cNvPr id="1262761" name="Text Box 169"/>
              <p:cNvSpPr txBox="1">
                <a:spLocks noChangeArrowheads="1"/>
              </p:cNvSpPr>
              <p:nvPr/>
            </p:nvSpPr>
            <p:spPr bwMode="auto">
              <a:xfrm>
                <a:off x="2674" y="968"/>
                <a:ext cx="236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000" b="0">
                    <a:latin typeface="Times New Roman" charset="0"/>
                  </a:rPr>
                  <a:t>1</a:t>
                </a:r>
              </a:p>
            </p:txBody>
          </p:sp>
          <p:sp>
            <p:nvSpPr>
              <p:cNvPr id="1262762" name="Text Box 170"/>
              <p:cNvSpPr txBox="1">
                <a:spLocks noChangeArrowheads="1"/>
              </p:cNvSpPr>
              <p:nvPr/>
            </p:nvSpPr>
            <p:spPr bwMode="auto">
              <a:xfrm>
                <a:off x="2931" y="968"/>
                <a:ext cx="236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000" b="0">
                    <a:latin typeface="Times New Roman" charset="0"/>
                  </a:rPr>
                  <a:t>1</a:t>
                </a:r>
              </a:p>
            </p:txBody>
          </p:sp>
          <p:sp>
            <p:nvSpPr>
              <p:cNvPr id="1262763" name="Text Box 171"/>
              <p:cNvSpPr txBox="1">
                <a:spLocks noChangeArrowheads="1"/>
              </p:cNvSpPr>
              <p:nvPr/>
            </p:nvSpPr>
            <p:spPr bwMode="auto">
              <a:xfrm>
                <a:off x="3188" y="968"/>
                <a:ext cx="236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000" b="0">
                    <a:latin typeface="Times New Roman" charset="0"/>
                  </a:rPr>
                  <a:t>1</a:t>
                </a:r>
              </a:p>
            </p:txBody>
          </p:sp>
          <p:sp>
            <p:nvSpPr>
              <p:cNvPr id="1262764" name="Text Box 172"/>
              <p:cNvSpPr txBox="1">
                <a:spLocks noChangeArrowheads="1"/>
              </p:cNvSpPr>
              <p:nvPr/>
            </p:nvSpPr>
            <p:spPr bwMode="auto">
              <a:xfrm>
                <a:off x="3438" y="968"/>
                <a:ext cx="236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000" b="0">
                    <a:latin typeface="Times New Roman" charset="0"/>
                  </a:rPr>
                  <a:t>1</a:t>
                </a:r>
              </a:p>
            </p:txBody>
          </p:sp>
          <p:sp>
            <p:nvSpPr>
              <p:cNvPr id="1262765" name="Text Box 173"/>
              <p:cNvSpPr txBox="1">
                <a:spLocks noChangeArrowheads="1"/>
              </p:cNvSpPr>
              <p:nvPr/>
            </p:nvSpPr>
            <p:spPr bwMode="auto">
              <a:xfrm>
                <a:off x="3681" y="968"/>
                <a:ext cx="236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000" b="0">
                    <a:latin typeface="Times New Roman" charset="0"/>
                  </a:rPr>
                  <a:t>1</a:t>
                </a:r>
              </a:p>
            </p:txBody>
          </p:sp>
          <p:sp>
            <p:nvSpPr>
              <p:cNvPr id="1262766" name="Text Box 174"/>
              <p:cNvSpPr txBox="1">
                <a:spLocks noChangeArrowheads="1"/>
              </p:cNvSpPr>
              <p:nvPr/>
            </p:nvSpPr>
            <p:spPr bwMode="auto">
              <a:xfrm>
                <a:off x="3917" y="968"/>
                <a:ext cx="236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000" b="0">
                    <a:latin typeface="Times New Roman" charset="0"/>
                  </a:rPr>
                  <a:t>1</a:t>
                </a:r>
              </a:p>
            </p:txBody>
          </p:sp>
          <p:sp>
            <p:nvSpPr>
              <p:cNvPr id="1262767" name="Text Box 175"/>
              <p:cNvSpPr txBox="1">
                <a:spLocks noChangeArrowheads="1"/>
              </p:cNvSpPr>
              <p:nvPr/>
            </p:nvSpPr>
            <p:spPr bwMode="auto">
              <a:xfrm>
                <a:off x="4160" y="968"/>
                <a:ext cx="236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000" b="0">
                    <a:latin typeface="Times New Roman" charset="0"/>
                  </a:rPr>
                  <a:t>1</a:t>
                </a:r>
              </a:p>
            </p:txBody>
          </p:sp>
          <p:sp>
            <p:nvSpPr>
              <p:cNvPr id="1262768" name="Text Box 176"/>
              <p:cNvSpPr txBox="1">
                <a:spLocks noChangeArrowheads="1"/>
              </p:cNvSpPr>
              <p:nvPr/>
            </p:nvSpPr>
            <p:spPr bwMode="auto">
              <a:xfrm>
                <a:off x="4417" y="968"/>
                <a:ext cx="236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000" b="0">
                    <a:latin typeface="Times New Roman" charset="0"/>
                  </a:rPr>
                  <a:t>2</a:t>
                </a:r>
              </a:p>
            </p:txBody>
          </p:sp>
          <p:sp>
            <p:nvSpPr>
              <p:cNvPr id="1262769" name="Text Box 177"/>
              <p:cNvSpPr txBox="1">
                <a:spLocks noChangeArrowheads="1"/>
              </p:cNvSpPr>
              <p:nvPr/>
            </p:nvSpPr>
            <p:spPr bwMode="auto">
              <a:xfrm>
                <a:off x="4667" y="968"/>
                <a:ext cx="236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000" b="0">
                    <a:latin typeface="Times New Roman" charset="0"/>
                  </a:rPr>
                  <a:t>2</a:t>
                </a:r>
              </a:p>
            </p:txBody>
          </p:sp>
          <p:sp>
            <p:nvSpPr>
              <p:cNvPr id="1262770" name="Text Box 178"/>
              <p:cNvSpPr txBox="1">
                <a:spLocks noChangeArrowheads="1"/>
              </p:cNvSpPr>
              <p:nvPr/>
            </p:nvSpPr>
            <p:spPr bwMode="auto">
              <a:xfrm>
                <a:off x="4924" y="968"/>
                <a:ext cx="236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000" b="0">
                    <a:latin typeface="Times New Roman" charset="0"/>
                  </a:rPr>
                  <a:t>2</a:t>
                </a:r>
              </a:p>
            </p:txBody>
          </p:sp>
          <p:sp>
            <p:nvSpPr>
              <p:cNvPr id="1262771" name="Text Box 179"/>
              <p:cNvSpPr txBox="1">
                <a:spLocks noChangeArrowheads="1"/>
              </p:cNvSpPr>
              <p:nvPr/>
            </p:nvSpPr>
            <p:spPr bwMode="auto">
              <a:xfrm>
                <a:off x="5174" y="968"/>
                <a:ext cx="116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 sz="3000" b="0">
                  <a:latin typeface="Times New Roman" charset="0"/>
                </a:endParaRPr>
              </a:p>
            </p:txBody>
          </p:sp>
          <p:sp>
            <p:nvSpPr>
              <p:cNvPr id="1262772" name="Text Box 180"/>
              <p:cNvSpPr txBox="1">
                <a:spLocks noChangeArrowheads="1"/>
              </p:cNvSpPr>
              <p:nvPr/>
            </p:nvSpPr>
            <p:spPr bwMode="auto">
              <a:xfrm>
                <a:off x="5417" y="968"/>
                <a:ext cx="236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000" b="0">
                    <a:latin typeface="Times New Roman" charset="0"/>
                  </a:rPr>
                  <a:t>3</a:t>
                </a:r>
              </a:p>
            </p:txBody>
          </p:sp>
          <p:sp>
            <p:nvSpPr>
              <p:cNvPr id="1262773" name="Text Box 181"/>
              <p:cNvSpPr txBox="1">
                <a:spLocks noChangeArrowheads="1"/>
              </p:cNvSpPr>
              <p:nvPr/>
            </p:nvSpPr>
            <p:spPr bwMode="auto">
              <a:xfrm>
                <a:off x="5172" y="968"/>
                <a:ext cx="236" cy="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000" b="0">
                    <a:latin typeface="Times New Roman" charset="0"/>
                  </a:rPr>
                  <a:t>3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34938"/>
            <a:ext cx="7772400" cy="1143001"/>
          </a:xfrm>
        </p:spPr>
        <p:txBody>
          <a:bodyPr/>
          <a:lstStyle/>
          <a:p>
            <a:r>
              <a:rPr lang="en-US"/>
              <a:t>CountingSort</a:t>
            </a:r>
          </a:p>
        </p:txBody>
      </p:sp>
      <p:sp>
        <p:nvSpPr>
          <p:cNvPr id="1263619" name="Text Box 3"/>
          <p:cNvSpPr txBox="1">
            <a:spLocks noChangeArrowheads="1"/>
          </p:cNvSpPr>
          <p:nvPr/>
        </p:nvSpPr>
        <p:spPr bwMode="auto">
          <a:xfrm>
            <a:off x="60325" y="992188"/>
            <a:ext cx="10953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Input:</a:t>
            </a:r>
          </a:p>
        </p:txBody>
      </p:sp>
      <p:sp>
        <p:nvSpPr>
          <p:cNvPr id="1263620" name="Text Box 4"/>
          <p:cNvSpPr txBox="1">
            <a:spLocks noChangeArrowheads="1"/>
          </p:cNvSpPr>
          <p:nvPr/>
        </p:nvSpPr>
        <p:spPr bwMode="auto">
          <a:xfrm>
            <a:off x="76200" y="1525588"/>
            <a:ext cx="13493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Output:</a:t>
            </a:r>
          </a:p>
        </p:txBody>
      </p:sp>
      <p:sp>
        <p:nvSpPr>
          <p:cNvPr id="1263621" name="Text Box 5"/>
          <p:cNvSpPr txBox="1">
            <a:spLocks noChangeArrowheads="1"/>
          </p:cNvSpPr>
          <p:nvPr/>
        </p:nvSpPr>
        <p:spPr bwMode="auto">
          <a:xfrm>
            <a:off x="92075" y="2058988"/>
            <a:ext cx="11588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Index:</a:t>
            </a:r>
          </a:p>
        </p:txBody>
      </p:sp>
      <p:graphicFrame>
        <p:nvGraphicFramePr>
          <p:cNvPr id="1263622" name="Group 6"/>
          <p:cNvGraphicFramePr>
            <a:graphicFrameLocks noGrp="1"/>
          </p:cNvGraphicFramePr>
          <p:nvPr>
            <p:ph idx="1"/>
          </p:nvPr>
        </p:nvGraphicFramePr>
        <p:xfrm>
          <a:off x="1447800" y="990600"/>
          <a:ext cx="7543800" cy="1676400"/>
        </p:xfrm>
        <a:graphic>
          <a:graphicData uri="http://schemas.openxmlformats.org/drawingml/2006/table">
            <a:tbl>
              <a:tblPr/>
              <a:tblGrid>
                <a:gridCol w="396875"/>
                <a:gridCol w="396875"/>
                <a:gridCol w="396875"/>
                <a:gridCol w="396875"/>
                <a:gridCol w="398463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8462"/>
                <a:gridCol w="396875"/>
                <a:gridCol w="396875"/>
                <a:gridCol w="396875"/>
                <a:gridCol w="396875"/>
              </a:tblGrid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1500188" y="2128838"/>
            <a:ext cx="7535862" cy="500062"/>
            <a:chOff x="945" y="1341"/>
            <a:chExt cx="4747" cy="315"/>
          </a:xfrm>
        </p:grpSpPr>
        <p:sp>
          <p:nvSpPr>
            <p:cNvPr id="1263705" name="Text Box 89"/>
            <p:cNvSpPr txBox="1">
              <a:spLocks noChangeArrowheads="1"/>
            </p:cNvSpPr>
            <p:nvPr/>
          </p:nvSpPr>
          <p:spPr bwMode="auto">
            <a:xfrm>
              <a:off x="3626" y="1341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11</a:t>
              </a:r>
            </a:p>
          </p:txBody>
        </p:sp>
        <p:sp>
          <p:nvSpPr>
            <p:cNvPr id="1263706" name="Text Box 90"/>
            <p:cNvSpPr txBox="1">
              <a:spLocks noChangeArrowheads="1"/>
            </p:cNvSpPr>
            <p:nvPr/>
          </p:nvSpPr>
          <p:spPr bwMode="auto">
            <a:xfrm>
              <a:off x="3366" y="1341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10</a:t>
              </a:r>
            </a:p>
          </p:txBody>
        </p:sp>
        <p:sp>
          <p:nvSpPr>
            <p:cNvPr id="1263707" name="Text Box 91"/>
            <p:cNvSpPr txBox="1">
              <a:spLocks noChangeArrowheads="1"/>
            </p:cNvSpPr>
            <p:nvPr/>
          </p:nvSpPr>
          <p:spPr bwMode="auto">
            <a:xfrm>
              <a:off x="3172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9</a:t>
              </a:r>
            </a:p>
          </p:txBody>
        </p:sp>
        <p:sp>
          <p:nvSpPr>
            <p:cNvPr id="1263708" name="Text Box 92"/>
            <p:cNvSpPr txBox="1">
              <a:spLocks noChangeArrowheads="1"/>
            </p:cNvSpPr>
            <p:nvPr/>
          </p:nvSpPr>
          <p:spPr bwMode="auto">
            <a:xfrm>
              <a:off x="2926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8</a:t>
              </a:r>
            </a:p>
          </p:txBody>
        </p:sp>
        <p:sp>
          <p:nvSpPr>
            <p:cNvPr id="1263709" name="Text Box 93"/>
            <p:cNvSpPr txBox="1">
              <a:spLocks noChangeArrowheads="1"/>
            </p:cNvSpPr>
            <p:nvPr/>
          </p:nvSpPr>
          <p:spPr bwMode="auto">
            <a:xfrm>
              <a:off x="2688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7</a:t>
              </a:r>
            </a:p>
          </p:txBody>
        </p:sp>
        <p:sp>
          <p:nvSpPr>
            <p:cNvPr id="1263710" name="Text Box 94"/>
            <p:cNvSpPr txBox="1">
              <a:spLocks noChangeArrowheads="1"/>
            </p:cNvSpPr>
            <p:nvPr/>
          </p:nvSpPr>
          <p:spPr bwMode="auto">
            <a:xfrm>
              <a:off x="2420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6</a:t>
              </a:r>
            </a:p>
          </p:txBody>
        </p:sp>
        <p:sp>
          <p:nvSpPr>
            <p:cNvPr id="1263711" name="Text Box 95"/>
            <p:cNvSpPr txBox="1">
              <a:spLocks noChangeArrowheads="1"/>
            </p:cNvSpPr>
            <p:nvPr/>
          </p:nvSpPr>
          <p:spPr bwMode="auto">
            <a:xfrm>
              <a:off x="2173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5</a:t>
              </a:r>
            </a:p>
          </p:txBody>
        </p:sp>
        <p:sp>
          <p:nvSpPr>
            <p:cNvPr id="1263712" name="Text Box 96"/>
            <p:cNvSpPr txBox="1">
              <a:spLocks noChangeArrowheads="1"/>
            </p:cNvSpPr>
            <p:nvPr/>
          </p:nvSpPr>
          <p:spPr bwMode="auto">
            <a:xfrm>
              <a:off x="1900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4</a:t>
              </a:r>
            </a:p>
          </p:txBody>
        </p:sp>
        <p:sp>
          <p:nvSpPr>
            <p:cNvPr id="1263713" name="Text Box 97"/>
            <p:cNvSpPr txBox="1">
              <a:spLocks noChangeArrowheads="1"/>
            </p:cNvSpPr>
            <p:nvPr/>
          </p:nvSpPr>
          <p:spPr bwMode="auto">
            <a:xfrm>
              <a:off x="1661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3</a:t>
              </a:r>
            </a:p>
          </p:txBody>
        </p:sp>
        <p:sp>
          <p:nvSpPr>
            <p:cNvPr id="1263714" name="Text Box 98"/>
            <p:cNvSpPr txBox="1">
              <a:spLocks noChangeArrowheads="1"/>
            </p:cNvSpPr>
            <p:nvPr/>
          </p:nvSpPr>
          <p:spPr bwMode="auto">
            <a:xfrm>
              <a:off x="1422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2</a:t>
              </a:r>
            </a:p>
          </p:txBody>
        </p:sp>
        <p:sp>
          <p:nvSpPr>
            <p:cNvPr id="1263715" name="Text Box 99"/>
            <p:cNvSpPr txBox="1">
              <a:spLocks noChangeArrowheads="1"/>
            </p:cNvSpPr>
            <p:nvPr/>
          </p:nvSpPr>
          <p:spPr bwMode="auto">
            <a:xfrm>
              <a:off x="1176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</a:t>
              </a:r>
            </a:p>
          </p:txBody>
        </p:sp>
        <p:sp>
          <p:nvSpPr>
            <p:cNvPr id="1263716" name="Text Box 100"/>
            <p:cNvSpPr txBox="1">
              <a:spLocks noChangeArrowheads="1"/>
            </p:cNvSpPr>
            <p:nvPr/>
          </p:nvSpPr>
          <p:spPr bwMode="auto">
            <a:xfrm>
              <a:off x="945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0</a:t>
              </a:r>
            </a:p>
          </p:txBody>
        </p:sp>
        <p:sp>
          <p:nvSpPr>
            <p:cNvPr id="1263717" name="Text Box 101"/>
            <p:cNvSpPr txBox="1">
              <a:spLocks noChangeArrowheads="1"/>
            </p:cNvSpPr>
            <p:nvPr/>
          </p:nvSpPr>
          <p:spPr bwMode="auto">
            <a:xfrm>
              <a:off x="3872" y="1342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12</a:t>
              </a:r>
            </a:p>
          </p:txBody>
        </p:sp>
        <p:sp>
          <p:nvSpPr>
            <p:cNvPr id="1263718" name="Text Box 102"/>
            <p:cNvSpPr txBox="1">
              <a:spLocks noChangeArrowheads="1"/>
            </p:cNvSpPr>
            <p:nvPr/>
          </p:nvSpPr>
          <p:spPr bwMode="auto">
            <a:xfrm>
              <a:off x="4133" y="1343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13</a:t>
              </a:r>
            </a:p>
          </p:txBody>
        </p:sp>
        <p:sp>
          <p:nvSpPr>
            <p:cNvPr id="1263719" name="Text Box 103"/>
            <p:cNvSpPr txBox="1">
              <a:spLocks noChangeArrowheads="1"/>
            </p:cNvSpPr>
            <p:nvPr/>
          </p:nvSpPr>
          <p:spPr bwMode="auto">
            <a:xfrm>
              <a:off x="4380" y="1344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14</a:t>
              </a:r>
            </a:p>
          </p:txBody>
        </p:sp>
        <p:sp>
          <p:nvSpPr>
            <p:cNvPr id="1263720" name="Text Box 104"/>
            <p:cNvSpPr txBox="1">
              <a:spLocks noChangeArrowheads="1"/>
            </p:cNvSpPr>
            <p:nvPr/>
          </p:nvSpPr>
          <p:spPr bwMode="auto">
            <a:xfrm>
              <a:off x="4627" y="1345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15</a:t>
              </a:r>
            </a:p>
          </p:txBody>
        </p:sp>
        <p:sp>
          <p:nvSpPr>
            <p:cNvPr id="1263721" name="Text Box 105"/>
            <p:cNvSpPr txBox="1">
              <a:spLocks noChangeArrowheads="1"/>
            </p:cNvSpPr>
            <p:nvPr/>
          </p:nvSpPr>
          <p:spPr bwMode="auto">
            <a:xfrm>
              <a:off x="4874" y="1346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16</a:t>
              </a:r>
            </a:p>
          </p:txBody>
        </p:sp>
        <p:sp>
          <p:nvSpPr>
            <p:cNvPr id="1263722" name="Text Box 106"/>
            <p:cNvSpPr txBox="1">
              <a:spLocks noChangeArrowheads="1"/>
            </p:cNvSpPr>
            <p:nvPr/>
          </p:nvSpPr>
          <p:spPr bwMode="auto">
            <a:xfrm>
              <a:off x="5121" y="1347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17</a:t>
              </a:r>
            </a:p>
          </p:txBody>
        </p:sp>
        <p:sp>
          <p:nvSpPr>
            <p:cNvPr id="1263723" name="Text Box 107"/>
            <p:cNvSpPr txBox="1">
              <a:spLocks noChangeArrowheads="1"/>
            </p:cNvSpPr>
            <p:nvPr/>
          </p:nvSpPr>
          <p:spPr bwMode="auto">
            <a:xfrm>
              <a:off x="5368" y="1348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18</a:t>
              </a:r>
            </a:p>
          </p:txBody>
        </p:sp>
      </p:grpSp>
      <p:sp>
        <p:nvSpPr>
          <p:cNvPr id="1263724" name="Text Box 108"/>
          <p:cNvSpPr txBox="1">
            <a:spLocks noChangeArrowheads="1"/>
          </p:cNvSpPr>
          <p:nvPr/>
        </p:nvSpPr>
        <p:spPr bwMode="auto">
          <a:xfrm>
            <a:off x="3013075" y="3336925"/>
            <a:ext cx="1487488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Value v:</a:t>
            </a:r>
          </a:p>
        </p:txBody>
      </p:sp>
      <p:grpSp>
        <p:nvGrpSpPr>
          <p:cNvPr id="3" name="Group 109"/>
          <p:cNvGrpSpPr>
            <a:grpSpLocks/>
          </p:cNvGrpSpPr>
          <p:nvPr/>
        </p:nvGrpSpPr>
        <p:grpSpPr bwMode="auto">
          <a:xfrm>
            <a:off x="1465263" y="1008063"/>
            <a:ext cx="7504112" cy="549275"/>
            <a:chOff x="923" y="1104"/>
            <a:chExt cx="4727" cy="346"/>
          </a:xfrm>
        </p:grpSpPr>
        <p:sp>
          <p:nvSpPr>
            <p:cNvPr id="1263726" name="Text Box 110"/>
            <p:cNvSpPr txBox="1">
              <a:spLocks noChangeArrowheads="1"/>
            </p:cNvSpPr>
            <p:nvPr/>
          </p:nvSpPr>
          <p:spPr bwMode="auto">
            <a:xfrm>
              <a:off x="923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3727" name="Text Box 111"/>
            <p:cNvSpPr txBox="1">
              <a:spLocks noChangeArrowheads="1"/>
            </p:cNvSpPr>
            <p:nvPr/>
          </p:nvSpPr>
          <p:spPr bwMode="auto">
            <a:xfrm>
              <a:off x="115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3728" name="Text Box 112"/>
            <p:cNvSpPr txBox="1">
              <a:spLocks noChangeArrowheads="1"/>
            </p:cNvSpPr>
            <p:nvPr/>
          </p:nvSpPr>
          <p:spPr bwMode="auto">
            <a:xfrm>
              <a:off x="141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3729" name="Text Box 113"/>
            <p:cNvSpPr txBox="1">
              <a:spLocks noChangeArrowheads="1"/>
            </p:cNvSpPr>
            <p:nvPr/>
          </p:nvSpPr>
          <p:spPr bwMode="auto">
            <a:xfrm>
              <a:off x="167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3730" name="Text Box 114"/>
            <p:cNvSpPr txBox="1">
              <a:spLocks noChangeArrowheads="1"/>
            </p:cNvSpPr>
            <p:nvPr/>
          </p:nvSpPr>
          <p:spPr bwMode="auto">
            <a:xfrm>
              <a:off x="193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63731" name="Text Box 115"/>
            <p:cNvSpPr txBox="1">
              <a:spLocks noChangeArrowheads="1"/>
            </p:cNvSpPr>
            <p:nvPr/>
          </p:nvSpPr>
          <p:spPr bwMode="auto">
            <a:xfrm>
              <a:off x="219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3732" name="Text Box 116"/>
            <p:cNvSpPr txBox="1">
              <a:spLocks noChangeArrowheads="1"/>
            </p:cNvSpPr>
            <p:nvPr/>
          </p:nvSpPr>
          <p:spPr bwMode="auto">
            <a:xfrm>
              <a:off x="2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3733" name="Text Box 117"/>
            <p:cNvSpPr txBox="1">
              <a:spLocks noChangeArrowheads="1"/>
            </p:cNvSpPr>
            <p:nvPr/>
          </p:nvSpPr>
          <p:spPr bwMode="auto">
            <a:xfrm>
              <a:off x="267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63734" name="Text Box 118"/>
            <p:cNvSpPr txBox="1">
              <a:spLocks noChangeArrowheads="1"/>
            </p:cNvSpPr>
            <p:nvPr/>
          </p:nvSpPr>
          <p:spPr bwMode="auto">
            <a:xfrm>
              <a:off x="2928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3735" name="Text Box 119"/>
            <p:cNvSpPr txBox="1">
              <a:spLocks noChangeArrowheads="1"/>
            </p:cNvSpPr>
            <p:nvPr/>
          </p:nvSpPr>
          <p:spPr bwMode="auto">
            <a:xfrm>
              <a:off x="3185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3736" name="Text Box 120"/>
            <p:cNvSpPr txBox="1">
              <a:spLocks noChangeArrowheads="1"/>
            </p:cNvSpPr>
            <p:nvPr/>
          </p:nvSpPr>
          <p:spPr bwMode="auto">
            <a:xfrm>
              <a:off x="3435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63737" name="Text Box 121"/>
            <p:cNvSpPr txBox="1">
              <a:spLocks noChangeArrowheads="1"/>
            </p:cNvSpPr>
            <p:nvPr/>
          </p:nvSpPr>
          <p:spPr bwMode="auto">
            <a:xfrm>
              <a:off x="3678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3738" name="Text Box 122"/>
            <p:cNvSpPr txBox="1">
              <a:spLocks noChangeArrowheads="1"/>
            </p:cNvSpPr>
            <p:nvPr/>
          </p:nvSpPr>
          <p:spPr bwMode="auto">
            <a:xfrm>
              <a:off x="39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3739" name="Text Box 123"/>
            <p:cNvSpPr txBox="1">
              <a:spLocks noChangeArrowheads="1"/>
            </p:cNvSpPr>
            <p:nvPr/>
          </p:nvSpPr>
          <p:spPr bwMode="auto">
            <a:xfrm>
              <a:off x="4157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3740" name="Text Box 124"/>
            <p:cNvSpPr txBox="1">
              <a:spLocks noChangeArrowheads="1"/>
            </p:cNvSpPr>
            <p:nvPr/>
          </p:nvSpPr>
          <p:spPr bwMode="auto">
            <a:xfrm>
              <a:off x="4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3741" name="Text Box 125"/>
            <p:cNvSpPr txBox="1">
              <a:spLocks noChangeArrowheads="1"/>
            </p:cNvSpPr>
            <p:nvPr/>
          </p:nvSpPr>
          <p:spPr bwMode="auto">
            <a:xfrm>
              <a:off x="466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63742" name="Text Box 126"/>
            <p:cNvSpPr txBox="1">
              <a:spLocks noChangeArrowheads="1"/>
            </p:cNvSpPr>
            <p:nvPr/>
          </p:nvSpPr>
          <p:spPr bwMode="auto">
            <a:xfrm>
              <a:off x="492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63743" name="Text Box 127"/>
            <p:cNvSpPr txBox="1">
              <a:spLocks noChangeArrowheads="1"/>
            </p:cNvSpPr>
            <p:nvPr/>
          </p:nvSpPr>
          <p:spPr bwMode="auto">
            <a:xfrm>
              <a:off x="517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3744" name="Text Box 128"/>
            <p:cNvSpPr txBox="1">
              <a:spLocks noChangeArrowheads="1"/>
            </p:cNvSpPr>
            <p:nvPr/>
          </p:nvSpPr>
          <p:spPr bwMode="auto">
            <a:xfrm>
              <a:off x="5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</p:grpSp>
      <p:graphicFrame>
        <p:nvGraphicFramePr>
          <p:cNvPr id="1263745" name="Group 129"/>
          <p:cNvGraphicFramePr>
            <a:graphicFrameLocks noGrp="1"/>
          </p:cNvGraphicFramePr>
          <p:nvPr/>
        </p:nvGraphicFramePr>
        <p:xfrm>
          <a:off x="4483100" y="3400425"/>
          <a:ext cx="2819400" cy="1009650"/>
        </p:xfrm>
        <a:graphic>
          <a:graphicData uri="http://schemas.openxmlformats.org/drawingml/2006/table">
            <a:tbl>
              <a:tblPr/>
              <a:tblGrid>
                <a:gridCol w="704850"/>
                <a:gridCol w="704850"/>
                <a:gridCol w="704850"/>
                <a:gridCol w="70485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63762" name="Text Box 146"/>
          <p:cNvSpPr txBox="1">
            <a:spLocks noChangeArrowheads="1"/>
          </p:cNvSpPr>
          <p:nvPr/>
        </p:nvSpPr>
        <p:spPr bwMode="auto">
          <a:xfrm>
            <a:off x="6769100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3</a:t>
            </a:r>
          </a:p>
        </p:txBody>
      </p:sp>
      <p:sp>
        <p:nvSpPr>
          <p:cNvPr id="1263763" name="Text Box 147"/>
          <p:cNvSpPr txBox="1">
            <a:spLocks noChangeArrowheads="1"/>
          </p:cNvSpPr>
          <p:nvPr/>
        </p:nvSpPr>
        <p:spPr bwMode="auto">
          <a:xfrm>
            <a:off x="6096000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2</a:t>
            </a:r>
          </a:p>
        </p:txBody>
      </p:sp>
      <p:sp>
        <p:nvSpPr>
          <p:cNvPr id="1263764" name="Text Box 148"/>
          <p:cNvSpPr txBox="1">
            <a:spLocks noChangeArrowheads="1"/>
          </p:cNvSpPr>
          <p:nvPr/>
        </p:nvSpPr>
        <p:spPr bwMode="auto">
          <a:xfrm>
            <a:off x="5395913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63765" name="Text Box 149"/>
          <p:cNvSpPr txBox="1">
            <a:spLocks noChangeArrowheads="1"/>
          </p:cNvSpPr>
          <p:nvPr/>
        </p:nvSpPr>
        <p:spPr bwMode="auto">
          <a:xfrm>
            <a:off x="4673600" y="3362325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63766" name="Text Box 150"/>
          <p:cNvSpPr txBox="1">
            <a:spLocks noChangeArrowheads="1"/>
          </p:cNvSpPr>
          <p:nvPr/>
        </p:nvSpPr>
        <p:spPr bwMode="auto">
          <a:xfrm>
            <a:off x="6673850" y="3860800"/>
            <a:ext cx="565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17</a:t>
            </a:r>
          </a:p>
        </p:txBody>
      </p:sp>
      <p:sp>
        <p:nvSpPr>
          <p:cNvPr id="1263767" name="Text Box 151"/>
          <p:cNvSpPr txBox="1">
            <a:spLocks noChangeArrowheads="1"/>
          </p:cNvSpPr>
          <p:nvPr/>
        </p:nvSpPr>
        <p:spPr bwMode="auto">
          <a:xfrm>
            <a:off x="6000750" y="3860800"/>
            <a:ext cx="565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14</a:t>
            </a:r>
          </a:p>
        </p:txBody>
      </p:sp>
      <p:sp>
        <p:nvSpPr>
          <p:cNvPr id="1263768" name="Text Box 152"/>
          <p:cNvSpPr txBox="1">
            <a:spLocks noChangeArrowheads="1"/>
          </p:cNvSpPr>
          <p:nvPr/>
        </p:nvSpPr>
        <p:spPr bwMode="auto">
          <a:xfrm>
            <a:off x="5395913" y="3860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5</a:t>
            </a:r>
          </a:p>
        </p:txBody>
      </p:sp>
      <p:sp>
        <p:nvSpPr>
          <p:cNvPr id="1263769" name="Text Box 153"/>
          <p:cNvSpPr txBox="1">
            <a:spLocks noChangeArrowheads="1"/>
          </p:cNvSpPr>
          <p:nvPr/>
        </p:nvSpPr>
        <p:spPr bwMode="auto">
          <a:xfrm>
            <a:off x="4673600" y="3870325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63770" name="Text Box 154"/>
          <p:cNvSpPr txBox="1">
            <a:spLocks noChangeArrowheads="1"/>
          </p:cNvSpPr>
          <p:nvPr/>
        </p:nvSpPr>
        <p:spPr bwMode="auto">
          <a:xfrm>
            <a:off x="76200" y="3870325"/>
            <a:ext cx="3829050" cy="1006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Location of first record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with digit v.</a:t>
            </a:r>
          </a:p>
        </p:txBody>
      </p:sp>
      <p:sp>
        <p:nvSpPr>
          <p:cNvPr id="1263771" name="Line 155"/>
          <p:cNvSpPr>
            <a:spLocks noChangeShapeType="1"/>
          </p:cNvSpPr>
          <p:nvPr/>
        </p:nvSpPr>
        <p:spPr bwMode="auto">
          <a:xfrm flipH="1" flipV="1">
            <a:off x="1752600" y="2667000"/>
            <a:ext cx="3048000" cy="13716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3772" name="Line 156"/>
          <p:cNvSpPr>
            <a:spLocks noChangeShapeType="1"/>
          </p:cNvSpPr>
          <p:nvPr/>
        </p:nvSpPr>
        <p:spPr bwMode="auto">
          <a:xfrm flipH="1" flipV="1">
            <a:off x="3657600" y="2667000"/>
            <a:ext cx="1905000" cy="1447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3773" name="Line 157"/>
          <p:cNvSpPr>
            <a:spLocks noChangeShapeType="1"/>
          </p:cNvSpPr>
          <p:nvPr/>
        </p:nvSpPr>
        <p:spPr bwMode="auto">
          <a:xfrm flipV="1">
            <a:off x="6248400" y="2590800"/>
            <a:ext cx="914400" cy="1447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3774" name="Line 158"/>
          <p:cNvSpPr>
            <a:spLocks noChangeShapeType="1"/>
          </p:cNvSpPr>
          <p:nvPr/>
        </p:nvSpPr>
        <p:spPr bwMode="auto">
          <a:xfrm flipV="1">
            <a:off x="7086600" y="2590800"/>
            <a:ext cx="1295400" cy="1447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3775" name="Text Box 159"/>
          <p:cNvSpPr txBox="1">
            <a:spLocks noChangeArrowheads="1"/>
          </p:cNvSpPr>
          <p:nvPr/>
        </p:nvSpPr>
        <p:spPr bwMode="auto">
          <a:xfrm>
            <a:off x="136525" y="5072063"/>
            <a:ext cx="6792913" cy="1006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Algorithm: Go through the records in order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                   putting them where they go.</a:t>
            </a:r>
          </a:p>
        </p:txBody>
      </p:sp>
      <p:sp>
        <p:nvSpPr>
          <p:cNvPr id="1263776" name="Oval 160"/>
          <p:cNvSpPr>
            <a:spLocks noChangeArrowheads="1"/>
          </p:cNvSpPr>
          <p:nvPr/>
        </p:nvSpPr>
        <p:spPr bwMode="auto">
          <a:xfrm>
            <a:off x="1447800" y="990600"/>
            <a:ext cx="381000" cy="533400"/>
          </a:xfrm>
          <a:prstGeom prst="ellips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charset="0"/>
            </a:endParaRPr>
          </a:p>
        </p:txBody>
      </p:sp>
      <p:sp>
        <p:nvSpPr>
          <p:cNvPr id="1263777" name="Oval 161"/>
          <p:cNvSpPr>
            <a:spLocks noChangeArrowheads="1"/>
          </p:cNvSpPr>
          <p:nvPr/>
        </p:nvSpPr>
        <p:spPr bwMode="auto">
          <a:xfrm>
            <a:off x="3441700" y="1562100"/>
            <a:ext cx="381000" cy="533400"/>
          </a:xfrm>
          <a:prstGeom prst="ellips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charset="0"/>
            </a:endParaRPr>
          </a:p>
        </p:txBody>
      </p:sp>
      <p:sp>
        <p:nvSpPr>
          <p:cNvPr id="1263778" name="Rectangle 162"/>
          <p:cNvSpPr>
            <a:spLocks noChangeArrowheads="1"/>
          </p:cNvSpPr>
          <p:nvPr/>
        </p:nvSpPr>
        <p:spPr bwMode="auto">
          <a:xfrm>
            <a:off x="3473450" y="151765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63779" name="Oval 163"/>
          <p:cNvSpPr>
            <a:spLocks noChangeArrowheads="1"/>
          </p:cNvSpPr>
          <p:nvPr/>
        </p:nvSpPr>
        <p:spPr bwMode="auto">
          <a:xfrm>
            <a:off x="1854200" y="1003300"/>
            <a:ext cx="381000" cy="533400"/>
          </a:xfrm>
          <a:prstGeom prst="ellips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charset="0"/>
            </a:endParaRPr>
          </a:p>
        </p:txBody>
      </p:sp>
      <p:sp>
        <p:nvSpPr>
          <p:cNvPr id="1263780" name="Oval 164"/>
          <p:cNvSpPr>
            <a:spLocks noChangeArrowheads="1"/>
          </p:cNvSpPr>
          <p:nvPr/>
        </p:nvSpPr>
        <p:spPr bwMode="auto">
          <a:xfrm>
            <a:off x="1447800" y="1574800"/>
            <a:ext cx="381000" cy="533400"/>
          </a:xfrm>
          <a:prstGeom prst="ellips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charset="0"/>
            </a:endParaRPr>
          </a:p>
        </p:txBody>
      </p:sp>
      <p:sp>
        <p:nvSpPr>
          <p:cNvPr id="1263781" name="Rectangle 165"/>
          <p:cNvSpPr>
            <a:spLocks noChangeArrowheads="1"/>
          </p:cNvSpPr>
          <p:nvPr/>
        </p:nvSpPr>
        <p:spPr bwMode="auto">
          <a:xfrm>
            <a:off x="1460500" y="15367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63782" name="Oval 166"/>
          <p:cNvSpPr>
            <a:spLocks noChangeArrowheads="1"/>
          </p:cNvSpPr>
          <p:nvPr/>
        </p:nvSpPr>
        <p:spPr bwMode="auto">
          <a:xfrm>
            <a:off x="2286000" y="990600"/>
            <a:ext cx="381000" cy="533400"/>
          </a:xfrm>
          <a:prstGeom prst="ellips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charset="0"/>
            </a:endParaRPr>
          </a:p>
        </p:txBody>
      </p:sp>
      <p:sp>
        <p:nvSpPr>
          <p:cNvPr id="1263783" name="Rectangle 167"/>
          <p:cNvSpPr>
            <a:spLocks noChangeArrowheads="1"/>
          </p:cNvSpPr>
          <p:nvPr/>
        </p:nvSpPr>
        <p:spPr bwMode="auto">
          <a:xfrm>
            <a:off x="1892300" y="1524000"/>
            <a:ext cx="354013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chemeClr val="hlink"/>
                </a:solidFill>
                <a:latin typeface="Times New Roman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3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3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3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3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63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63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3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63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63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3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63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63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3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63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63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3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3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3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63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63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3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63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63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3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63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63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3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3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3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63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63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3775" grpId="0"/>
      <p:bldP spid="1263776" grpId="0" animBg="1"/>
      <p:bldP spid="1263776" grpId="1" animBg="1"/>
      <p:bldP spid="1263777" grpId="0" animBg="1"/>
      <p:bldP spid="1263777" grpId="1" animBg="1"/>
      <p:bldP spid="1263778" grpId="0"/>
      <p:bldP spid="1263779" grpId="0" animBg="1"/>
      <p:bldP spid="1263779" grpId="1" animBg="1"/>
      <p:bldP spid="1263780" grpId="0" animBg="1"/>
      <p:bldP spid="1263780" grpId="1" animBg="1"/>
      <p:bldP spid="1263781" grpId="0"/>
      <p:bldP spid="1263782" grpId="0" animBg="1"/>
      <p:bldP spid="126378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Invariant</a:t>
            </a:r>
          </a:p>
        </p:txBody>
      </p:sp>
      <p:sp>
        <p:nvSpPr>
          <p:cNvPr id="132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first </a:t>
            </a:r>
            <a:r>
              <a:rPr lang="en-US" i="1" dirty="0"/>
              <a:t>i-1</a:t>
            </a:r>
            <a:r>
              <a:rPr lang="en-US" dirty="0"/>
              <a:t> keys have been placed in the correct locations in the output array</a:t>
            </a:r>
          </a:p>
          <a:p>
            <a:r>
              <a:rPr lang="en-US" dirty="0"/>
              <a:t>The auxiliary data structure </a:t>
            </a:r>
            <a:r>
              <a:rPr lang="en-US" i="1" dirty="0"/>
              <a:t>v</a:t>
            </a:r>
            <a:r>
              <a:rPr lang="en-US" dirty="0"/>
              <a:t> indicates the location at which to place the </a:t>
            </a:r>
            <a:r>
              <a:rPr lang="en-US" i="1" dirty="0" err="1"/>
              <a:t>i</a:t>
            </a:r>
            <a:r>
              <a:rPr lang="en-US" i="1" baseline="30000" dirty="0" err="1"/>
              <a:t>th</a:t>
            </a:r>
            <a:r>
              <a:rPr lang="en-US" dirty="0"/>
              <a:t> key for each possible key value from </a:t>
            </a:r>
            <a:r>
              <a:rPr lang="en-US" i="1" dirty="0" smtClean="0"/>
              <a:t>[0.</a:t>
            </a:r>
            <a:r>
              <a:rPr lang="en-US" i="1" dirty="0"/>
              <a:t>.k-1]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4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34938"/>
            <a:ext cx="7772400" cy="1143001"/>
          </a:xfrm>
        </p:spPr>
        <p:txBody>
          <a:bodyPr/>
          <a:lstStyle/>
          <a:p>
            <a:r>
              <a:rPr lang="en-US"/>
              <a:t>CountingSort</a:t>
            </a:r>
          </a:p>
        </p:txBody>
      </p:sp>
      <p:sp>
        <p:nvSpPr>
          <p:cNvPr id="1264643" name="Text Box 3"/>
          <p:cNvSpPr txBox="1">
            <a:spLocks noChangeArrowheads="1"/>
          </p:cNvSpPr>
          <p:nvPr/>
        </p:nvSpPr>
        <p:spPr bwMode="auto">
          <a:xfrm>
            <a:off x="60325" y="992188"/>
            <a:ext cx="10953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Input:</a:t>
            </a:r>
          </a:p>
        </p:txBody>
      </p:sp>
      <p:sp>
        <p:nvSpPr>
          <p:cNvPr id="1264644" name="Text Box 4"/>
          <p:cNvSpPr txBox="1">
            <a:spLocks noChangeArrowheads="1"/>
          </p:cNvSpPr>
          <p:nvPr/>
        </p:nvSpPr>
        <p:spPr bwMode="auto">
          <a:xfrm>
            <a:off x="76200" y="1525588"/>
            <a:ext cx="13493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Output:</a:t>
            </a:r>
          </a:p>
        </p:txBody>
      </p:sp>
      <p:sp>
        <p:nvSpPr>
          <p:cNvPr id="1264645" name="Text Box 5"/>
          <p:cNvSpPr txBox="1">
            <a:spLocks noChangeArrowheads="1"/>
          </p:cNvSpPr>
          <p:nvPr/>
        </p:nvSpPr>
        <p:spPr bwMode="auto">
          <a:xfrm>
            <a:off x="92075" y="2058988"/>
            <a:ext cx="11588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Index:</a:t>
            </a:r>
          </a:p>
        </p:txBody>
      </p:sp>
      <p:graphicFrame>
        <p:nvGraphicFramePr>
          <p:cNvPr id="1264646" name="Group 6"/>
          <p:cNvGraphicFramePr>
            <a:graphicFrameLocks noGrp="1"/>
          </p:cNvGraphicFramePr>
          <p:nvPr>
            <p:ph idx="1"/>
          </p:nvPr>
        </p:nvGraphicFramePr>
        <p:xfrm>
          <a:off x="1447800" y="990600"/>
          <a:ext cx="7543800" cy="1676400"/>
        </p:xfrm>
        <a:graphic>
          <a:graphicData uri="http://schemas.openxmlformats.org/drawingml/2006/table">
            <a:tbl>
              <a:tblPr/>
              <a:tblGrid>
                <a:gridCol w="396875"/>
                <a:gridCol w="396875"/>
                <a:gridCol w="396875"/>
                <a:gridCol w="409575"/>
                <a:gridCol w="385763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8462"/>
                <a:gridCol w="396875"/>
                <a:gridCol w="396875"/>
                <a:gridCol w="396875"/>
                <a:gridCol w="396875"/>
              </a:tblGrid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1500188" y="2128838"/>
            <a:ext cx="7535862" cy="500062"/>
            <a:chOff x="945" y="1341"/>
            <a:chExt cx="4747" cy="315"/>
          </a:xfrm>
        </p:grpSpPr>
        <p:sp>
          <p:nvSpPr>
            <p:cNvPr id="1264729" name="Text Box 89"/>
            <p:cNvSpPr txBox="1">
              <a:spLocks noChangeArrowheads="1"/>
            </p:cNvSpPr>
            <p:nvPr/>
          </p:nvSpPr>
          <p:spPr bwMode="auto">
            <a:xfrm>
              <a:off x="3626" y="1341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11</a:t>
              </a:r>
            </a:p>
          </p:txBody>
        </p:sp>
        <p:sp>
          <p:nvSpPr>
            <p:cNvPr id="1264730" name="Text Box 90"/>
            <p:cNvSpPr txBox="1">
              <a:spLocks noChangeArrowheads="1"/>
            </p:cNvSpPr>
            <p:nvPr/>
          </p:nvSpPr>
          <p:spPr bwMode="auto">
            <a:xfrm>
              <a:off x="3366" y="1341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10</a:t>
              </a:r>
            </a:p>
          </p:txBody>
        </p:sp>
        <p:sp>
          <p:nvSpPr>
            <p:cNvPr id="1264731" name="Text Box 91"/>
            <p:cNvSpPr txBox="1">
              <a:spLocks noChangeArrowheads="1"/>
            </p:cNvSpPr>
            <p:nvPr/>
          </p:nvSpPr>
          <p:spPr bwMode="auto">
            <a:xfrm>
              <a:off x="3172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9</a:t>
              </a:r>
            </a:p>
          </p:txBody>
        </p:sp>
        <p:sp>
          <p:nvSpPr>
            <p:cNvPr id="1264732" name="Text Box 92"/>
            <p:cNvSpPr txBox="1">
              <a:spLocks noChangeArrowheads="1"/>
            </p:cNvSpPr>
            <p:nvPr/>
          </p:nvSpPr>
          <p:spPr bwMode="auto">
            <a:xfrm>
              <a:off x="2926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8</a:t>
              </a:r>
            </a:p>
          </p:txBody>
        </p:sp>
        <p:sp>
          <p:nvSpPr>
            <p:cNvPr id="1264733" name="Text Box 93"/>
            <p:cNvSpPr txBox="1">
              <a:spLocks noChangeArrowheads="1"/>
            </p:cNvSpPr>
            <p:nvPr/>
          </p:nvSpPr>
          <p:spPr bwMode="auto">
            <a:xfrm>
              <a:off x="2688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7</a:t>
              </a:r>
            </a:p>
          </p:txBody>
        </p:sp>
        <p:sp>
          <p:nvSpPr>
            <p:cNvPr id="1264734" name="Text Box 94"/>
            <p:cNvSpPr txBox="1">
              <a:spLocks noChangeArrowheads="1"/>
            </p:cNvSpPr>
            <p:nvPr/>
          </p:nvSpPr>
          <p:spPr bwMode="auto">
            <a:xfrm>
              <a:off x="2420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6</a:t>
              </a:r>
            </a:p>
          </p:txBody>
        </p:sp>
        <p:sp>
          <p:nvSpPr>
            <p:cNvPr id="1264735" name="Text Box 95"/>
            <p:cNvSpPr txBox="1">
              <a:spLocks noChangeArrowheads="1"/>
            </p:cNvSpPr>
            <p:nvPr/>
          </p:nvSpPr>
          <p:spPr bwMode="auto">
            <a:xfrm>
              <a:off x="2173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5</a:t>
              </a:r>
            </a:p>
          </p:txBody>
        </p:sp>
        <p:sp>
          <p:nvSpPr>
            <p:cNvPr id="1264736" name="Text Box 96"/>
            <p:cNvSpPr txBox="1">
              <a:spLocks noChangeArrowheads="1"/>
            </p:cNvSpPr>
            <p:nvPr/>
          </p:nvSpPr>
          <p:spPr bwMode="auto">
            <a:xfrm>
              <a:off x="1900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4</a:t>
              </a:r>
            </a:p>
          </p:txBody>
        </p:sp>
        <p:sp>
          <p:nvSpPr>
            <p:cNvPr id="1264737" name="Text Box 97"/>
            <p:cNvSpPr txBox="1">
              <a:spLocks noChangeArrowheads="1"/>
            </p:cNvSpPr>
            <p:nvPr/>
          </p:nvSpPr>
          <p:spPr bwMode="auto">
            <a:xfrm>
              <a:off x="1661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3</a:t>
              </a:r>
            </a:p>
          </p:txBody>
        </p:sp>
        <p:sp>
          <p:nvSpPr>
            <p:cNvPr id="1264738" name="Text Box 98"/>
            <p:cNvSpPr txBox="1">
              <a:spLocks noChangeArrowheads="1"/>
            </p:cNvSpPr>
            <p:nvPr/>
          </p:nvSpPr>
          <p:spPr bwMode="auto">
            <a:xfrm>
              <a:off x="1422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2</a:t>
              </a:r>
            </a:p>
          </p:txBody>
        </p:sp>
        <p:sp>
          <p:nvSpPr>
            <p:cNvPr id="1264739" name="Text Box 99"/>
            <p:cNvSpPr txBox="1">
              <a:spLocks noChangeArrowheads="1"/>
            </p:cNvSpPr>
            <p:nvPr/>
          </p:nvSpPr>
          <p:spPr bwMode="auto">
            <a:xfrm>
              <a:off x="1176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</a:t>
              </a:r>
            </a:p>
          </p:txBody>
        </p:sp>
        <p:sp>
          <p:nvSpPr>
            <p:cNvPr id="1264740" name="Text Box 100"/>
            <p:cNvSpPr txBox="1">
              <a:spLocks noChangeArrowheads="1"/>
            </p:cNvSpPr>
            <p:nvPr/>
          </p:nvSpPr>
          <p:spPr bwMode="auto">
            <a:xfrm>
              <a:off x="945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0</a:t>
              </a:r>
            </a:p>
          </p:txBody>
        </p:sp>
        <p:sp>
          <p:nvSpPr>
            <p:cNvPr id="1264741" name="Text Box 101"/>
            <p:cNvSpPr txBox="1">
              <a:spLocks noChangeArrowheads="1"/>
            </p:cNvSpPr>
            <p:nvPr/>
          </p:nvSpPr>
          <p:spPr bwMode="auto">
            <a:xfrm>
              <a:off x="3872" y="1342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12</a:t>
              </a:r>
            </a:p>
          </p:txBody>
        </p:sp>
        <p:sp>
          <p:nvSpPr>
            <p:cNvPr id="1264742" name="Text Box 102"/>
            <p:cNvSpPr txBox="1">
              <a:spLocks noChangeArrowheads="1"/>
            </p:cNvSpPr>
            <p:nvPr/>
          </p:nvSpPr>
          <p:spPr bwMode="auto">
            <a:xfrm>
              <a:off x="4133" y="1343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13</a:t>
              </a:r>
            </a:p>
          </p:txBody>
        </p:sp>
        <p:sp>
          <p:nvSpPr>
            <p:cNvPr id="1264743" name="Text Box 103"/>
            <p:cNvSpPr txBox="1">
              <a:spLocks noChangeArrowheads="1"/>
            </p:cNvSpPr>
            <p:nvPr/>
          </p:nvSpPr>
          <p:spPr bwMode="auto">
            <a:xfrm>
              <a:off x="4380" y="1344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14</a:t>
              </a:r>
            </a:p>
          </p:txBody>
        </p:sp>
        <p:sp>
          <p:nvSpPr>
            <p:cNvPr id="1264744" name="Text Box 104"/>
            <p:cNvSpPr txBox="1">
              <a:spLocks noChangeArrowheads="1"/>
            </p:cNvSpPr>
            <p:nvPr/>
          </p:nvSpPr>
          <p:spPr bwMode="auto">
            <a:xfrm>
              <a:off x="4627" y="1345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15</a:t>
              </a:r>
            </a:p>
          </p:txBody>
        </p:sp>
        <p:sp>
          <p:nvSpPr>
            <p:cNvPr id="1264745" name="Text Box 105"/>
            <p:cNvSpPr txBox="1">
              <a:spLocks noChangeArrowheads="1"/>
            </p:cNvSpPr>
            <p:nvPr/>
          </p:nvSpPr>
          <p:spPr bwMode="auto">
            <a:xfrm>
              <a:off x="4874" y="1346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16</a:t>
              </a:r>
            </a:p>
          </p:txBody>
        </p:sp>
        <p:sp>
          <p:nvSpPr>
            <p:cNvPr id="1264746" name="Text Box 106"/>
            <p:cNvSpPr txBox="1">
              <a:spLocks noChangeArrowheads="1"/>
            </p:cNvSpPr>
            <p:nvPr/>
          </p:nvSpPr>
          <p:spPr bwMode="auto">
            <a:xfrm>
              <a:off x="5121" y="1347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17</a:t>
              </a:r>
            </a:p>
          </p:txBody>
        </p:sp>
        <p:sp>
          <p:nvSpPr>
            <p:cNvPr id="1264747" name="Text Box 107"/>
            <p:cNvSpPr txBox="1">
              <a:spLocks noChangeArrowheads="1"/>
            </p:cNvSpPr>
            <p:nvPr/>
          </p:nvSpPr>
          <p:spPr bwMode="auto">
            <a:xfrm>
              <a:off x="5368" y="1348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18</a:t>
              </a:r>
            </a:p>
          </p:txBody>
        </p:sp>
      </p:grpSp>
      <p:sp>
        <p:nvSpPr>
          <p:cNvPr id="1264748" name="Text Box 108"/>
          <p:cNvSpPr txBox="1">
            <a:spLocks noChangeArrowheads="1"/>
          </p:cNvSpPr>
          <p:nvPr/>
        </p:nvSpPr>
        <p:spPr bwMode="auto">
          <a:xfrm>
            <a:off x="3013075" y="3336925"/>
            <a:ext cx="1487488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Value v:</a:t>
            </a:r>
          </a:p>
        </p:txBody>
      </p:sp>
      <p:grpSp>
        <p:nvGrpSpPr>
          <p:cNvPr id="3" name="Group 109"/>
          <p:cNvGrpSpPr>
            <a:grpSpLocks/>
          </p:cNvGrpSpPr>
          <p:nvPr/>
        </p:nvGrpSpPr>
        <p:grpSpPr bwMode="auto">
          <a:xfrm>
            <a:off x="1465263" y="1008063"/>
            <a:ext cx="7504112" cy="549275"/>
            <a:chOff x="923" y="1104"/>
            <a:chExt cx="4727" cy="346"/>
          </a:xfrm>
        </p:grpSpPr>
        <p:sp>
          <p:nvSpPr>
            <p:cNvPr id="1264750" name="Text Box 110"/>
            <p:cNvSpPr txBox="1">
              <a:spLocks noChangeArrowheads="1"/>
            </p:cNvSpPr>
            <p:nvPr/>
          </p:nvSpPr>
          <p:spPr bwMode="auto">
            <a:xfrm>
              <a:off x="923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4751" name="Text Box 111"/>
            <p:cNvSpPr txBox="1">
              <a:spLocks noChangeArrowheads="1"/>
            </p:cNvSpPr>
            <p:nvPr/>
          </p:nvSpPr>
          <p:spPr bwMode="auto">
            <a:xfrm>
              <a:off x="115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4752" name="Text Box 112"/>
            <p:cNvSpPr txBox="1">
              <a:spLocks noChangeArrowheads="1"/>
            </p:cNvSpPr>
            <p:nvPr/>
          </p:nvSpPr>
          <p:spPr bwMode="auto">
            <a:xfrm>
              <a:off x="141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4753" name="Text Box 113"/>
            <p:cNvSpPr txBox="1">
              <a:spLocks noChangeArrowheads="1"/>
            </p:cNvSpPr>
            <p:nvPr/>
          </p:nvSpPr>
          <p:spPr bwMode="auto">
            <a:xfrm>
              <a:off x="167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4754" name="Text Box 114"/>
            <p:cNvSpPr txBox="1">
              <a:spLocks noChangeArrowheads="1"/>
            </p:cNvSpPr>
            <p:nvPr/>
          </p:nvSpPr>
          <p:spPr bwMode="auto">
            <a:xfrm>
              <a:off x="193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64755" name="Text Box 115"/>
            <p:cNvSpPr txBox="1">
              <a:spLocks noChangeArrowheads="1"/>
            </p:cNvSpPr>
            <p:nvPr/>
          </p:nvSpPr>
          <p:spPr bwMode="auto">
            <a:xfrm>
              <a:off x="219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4756" name="Text Box 116"/>
            <p:cNvSpPr txBox="1">
              <a:spLocks noChangeArrowheads="1"/>
            </p:cNvSpPr>
            <p:nvPr/>
          </p:nvSpPr>
          <p:spPr bwMode="auto">
            <a:xfrm>
              <a:off x="2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4757" name="Text Box 117"/>
            <p:cNvSpPr txBox="1">
              <a:spLocks noChangeArrowheads="1"/>
            </p:cNvSpPr>
            <p:nvPr/>
          </p:nvSpPr>
          <p:spPr bwMode="auto">
            <a:xfrm>
              <a:off x="267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64758" name="Text Box 118"/>
            <p:cNvSpPr txBox="1">
              <a:spLocks noChangeArrowheads="1"/>
            </p:cNvSpPr>
            <p:nvPr/>
          </p:nvSpPr>
          <p:spPr bwMode="auto">
            <a:xfrm>
              <a:off x="2928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4759" name="Text Box 119"/>
            <p:cNvSpPr txBox="1">
              <a:spLocks noChangeArrowheads="1"/>
            </p:cNvSpPr>
            <p:nvPr/>
          </p:nvSpPr>
          <p:spPr bwMode="auto">
            <a:xfrm>
              <a:off x="3185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4760" name="Text Box 120"/>
            <p:cNvSpPr txBox="1">
              <a:spLocks noChangeArrowheads="1"/>
            </p:cNvSpPr>
            <p:nvPr/>
          </p:nvSpPr>
          <p:spPr bwMode="auto">
            <a:xfrm>
              <a:off x="3435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64761" name="Text Box 121"/>
            <p:cNvSpPr txBox="1">
              <a:spLocks noChangeArrowheads="1"/>
            </p:cNvSpPr>
            <p:nvPr/>
          </p:nvSpPr>
          <p:spPr bwMode="auto">
            <a:xfrm>
              <a:off x="3678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4762" name="Text Box 122"/>
            <p:cNvSpPr txBox="1">
              <a:spLocks noChangeArrowheads="1"/>
            </p:cNvSpPr>
            <p:nvPr/>
          </p:nvSpPr>
          <p:spPr bwMode="auto">
            <a:xfrm>
              <a:off x="39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4763" name="Text Box 123"/>
            <p:cNvSpPr txBox="1">
              <a:spLocks noChangeArrowheads="1"/>
            </p:cNvSpPr>
            <p:nvPr/>
          </p:nvSpPr>
          <p:spPr bwMode="auto">
            <a:xfrm>
              <a:off x="4157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4764" name="Text Box 124"/>
            <p:cNvSpPr txBox="1">
              <a:spLocks noChangeArrowheads="1"/>
            </p:cNvSpPr>
            <p:nvPr/>
          </p:nvSpPr>
          <p:spPr bwMode="auto">
            <a:xfrm>
              <a:off x="4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4765" name="Text Box 125"/>
            <p:cNvSpPr txBox="1">
              <a:spLocks noChangeArrowheads="1"/>
            </p:cNvSpPr>
            <p:nvPr/>
          </p:nvSpPr>
          <p:spPr bwMode="auto">
            <a:xfrm>
              <a:off x="466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64766" name="Text Box 126"/>
            <p:cNvSpPr txBox="1">
              <a:spLocks noChangeArrowheads="1"/>
            </p:cNvSpPr>
            <p:nvPr/>
          </p:nvSpPr>
          <p:spPr bwMode="auto">
            <a:xfrm>
              <a:off x="492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64767" name="Text Box 127"/>
            <p:cNvSpPr txBox="1">
              <a:spLocks noChangeArrowheads="1"/>
            </p:cNvSpPr>
            <p:nvPr/>
          </p:nvSpPr>
          <p:spPr bwMode="auto">
            <a:xfrm>
              <a:off x="517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4768" name="Text Box 128"/>
            <p:cNvSpPr txBox="1">
              <a:spLocks noChangeArrowheads="1"/>
            </p:cNvSpPr>
            <p:nvPr/>
          </p:nvSpPr>
          <p:spPr bwMode="auto">
            <a:xfrm>
              <a:off x="5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</p:grpSp>
      <p:graphicFrame>
        <p:nvGraphicFramePr>
          <p:cNvPr id="1264769" name="Group 129"/>
          <p:cNvGraphicFramePr>
            <a:graphicFrameLocks noGrp="1"/>
          </p:cNvGraphicFramePr>
          <p:nvPr/>
        </p:nvGraphicFramePr>
        <p:xfrm>
          <a:off x="4483100" y="3400425"/>
          <a:ext cx="2819400" cy="1009650"/>
        </p:xfrm>
        <a:graphic>
          <a:graphicData uri="http://schemas.openxmlformats.org/drawingml/2006/table">
            <a:tbl>
              <a:tblPr/>
              <a:tblGrid>
                <a:gridCol w="704850"/>
                <a:gridCol w="704850"/>
                <a:gridCol w="704850"/>
                <a:gridCol w="70485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64786" name="Text Box 146"/>
          <p:cNvSpPr txBox="1">
            <a:spLocks noChangeArrowheads="1"/>
          </p:cNvSpPr>
          <p:nvPr/>
        </p:nvSpPr>
        <p:spPr bwMode="auto">
          <a:xfrm>
            <a:off x="6769100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3</a:t>
            </a:r>
          </a:p>
        </p:txBody>
      </p:sp>
      <p:sp>
        <p:nvSpPr>
          <p:cNvPr id="1264787" name="Text Box 147"/>
          <p:cNvSpPr txBox="1">
            <a:spLocks noChangeArrowheads="1"/>
          </p:cNvSpPr>
          <p:nvPr/>
        </p:nvSpPr>
        <p:spPr bwMode="auto">
          <a:xfrm>
            <a:off x="6096000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2</a:t>
            </a:r>
          </a:p>
        </p:txBody>
      </p:sp>
      <p:sp>
        <p:nvSpPr>
          <p:cNvPr id="1264788" name="Text Box 148"/>
          <p:cNvSpPr txBox="1">
            <a:spLocks noChangeArrowheads="1"/>
          </p:cNvSpPr>
          <p:nvPr/>
        </p:nvSpPr>
        <p:spPr bwMode="auto">
          <a:xfrm>
            <a:off x="5395913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64789" name="Text Box 149"/>
          <p:cNvSpPr txBox="1">
            <a:spLocks noChangeArrowheads="1"/>
          </p:cNvSpPr>
          <p:nvPr/>
        </p:nvSpPr>
        <p:spPr bwMode="auto">
          <a:xfrm>
            <a:off x="4673600" y="3362325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64790" name="Text Box 150"/>
          <p:cNvSpPr txBox="1">
            <a:spLocks noChangeArrowheads="1"/>
          </p:cNvSpPr>
          <p:nvPr/>
        </p:nvSpPr>
        <p:spPr bwMode="auto">
          <a:xfrm>
            <a:off x="6673850" y="3860800"/>
            <a:ext cx="565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17</a:t>
            </a:r>
          </a:p>
        </p:txBody>
      </p:sp>
      <p:sp>
        <p:nvSpPr>
          <p:cNvPr id="1264791" name="Text Box 151"/>
          <p:cNvSpPr txBox="1">
            <a:spLocks noChangeArrowheads="1"/>
          </p:cNvSpPr>
          <p:nvPr/>
        </p:nvSpPr>
        <p:spPr bwMode="auto">
          <a:xfrm>
            <a:off x="6000750" y="3860800"/>
            <a:ext cx="565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14</a:t>
            </a:r>
          </a:p>
        </p:txBody>
      </p:sp>
      <p:sp>
        <p:nvSpPr>
          <p:cNvPr id="1264792" name="Text Box 152"/>
          <p:cNvSpPr txBox="1">
            <a:spLocks noChangeArrowheads="1"/>
          </p:cNvSpPr>
          <p:nvPr/>
        </p:nvSpPr>
        <p:spPr bwMode="auto">
          <a:xfrm>
            <a:off x="5395913" y="3860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5</a:t>
            </a:r>
          </a:p>
        </p:txBody>
      </p:sp>
      <p:sp>
        <p:nvSpPr>
          <p:cNvPr id="1264793" name="Text Box 153"/>
          <p:cNvSpPr txBox="1">
            <a:spLocks noChangeArrowheads="1"/>
          </p:cNvSpPr>
          <p:nvPr/>
        </p:nvSpPr>
        <p:spPr bwMode="auto">
          <a:xfrm>
            <a:off x="4673600" y="3870325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64794" name="Text Box 154"/>
          <p:cNvSpPr txBox="1">
            <a:spLocks noChangeArrowheads="1"/>
          </p:cNvSpPr>
          <p:nvPr/>
        </p:nvSpPr>
        <p:spPr bwMode="auto">
          <a:xfrm>
            <a:off x="76200" y="3870325"/>
            <a:ext cx="3871913" cy="1006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Location of </a:t>
            </a:r>
            <a:r>
              <a:rPr lang="en-US" sz="3000" b="0">
                <a:solidFill>
                  <a:schemeClr val="tx2"/>
                </a:solidFill>
                <a:latin typeface="Times New Roman" charset="0"/>
              </a:rPr>
              <a:t>next</a:t>
            </a:r>
            <a:r>
              <a:rPr lang="en-US" sz="3000" b="0">
                <a:latin typeface="Times New Roman" charset="0"/>
              </a:rPr>
              <a:t> record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with digit v.</a:t>
            </a:r>
          </a:p>
        </p:txBody>
      </p:sp>
      <p:sp>
        <p:nvSpPr>
          <p:cNvPr id="1264795" name="Line 155"/>
          <p:cNvSpPr>
            <a:spLocks noChangeShapeType="1"/>
          </p:cNvSpPr>
          <p:nvPr/>
        </p:nvSpPr>
        <p:spPr bwMode="auto">
          <a:xfrm flipH="1" flipV="1">
            <a:off x="1752600" y="2667000"/>
            <a:ext cx="3048000" cy="13716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4796" name="Line 156"/>
          <p:cNvSpPr>
            <a:spLocks noChangeShapeType="1"/>
          </p:cNvSpPr>
          <p:nvPr/>
        </p:nvSpPr>
        <p:spPr bwMode="auto">
          <a:xfrm flipH="1" flipV="1">
            <a:off x="3657600" y="2667000"/>
            <a:ext cx="1905000" cy="1447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4797" name="Line 157"/>
          <p:cNvSpPr>
            <a:spLocks noChangeShapeType="1"/>
          </p:cNvSpPr>
          <p:nvPr/>
        </p:nvSpPr>
        <p:spPr bwMode="auto">
          <a:xfrm flipV="1">
            <a:off x="6248400" y="2590800"/>
            <a:ext cx="914400" cy="1447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4798" name="Line 158"/>
          <p:cNvSpPr>
            <a:spLocks noChangeShapeType="1"/>
          </p:cNvSpPr>
          <p:nvPr/>
        </p:nvSpPr>
        <p:spPr bwMode="auto">
          <a:xfrm flipV="1">
            <a:off x="7086600" y="2590800"/>
            <a:ext cx="1295400" cy="1447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4813" name="Oval 173"/>
          <p:cNvSpPr>
            <a:spLocks noChangeArrowheads="1"/>
          </p:cNvSpPr>
          <p:nvPr/>
        </p:nvSpPr>
        <p:spPr bwMode="auto">
          <a:xfrm>
            <a:off x="1447800" y="990600"/>
            <a:ext cx="381000" cy="533400"/>
          </a:xfrm>
          <a:prstGeom prst="ellips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charset="0"/>
            </a:endParaRPr>
          </a:p>
        </p:txBody>
      </p:sp>
      <p:sp>
        <p:nvSpPr>
          <p:cNvPr id="1264814" name="Rectangle 174"/>
          <p:cNvSpPr>
            <a:spLocks noChangeArrowheads="1"/>
          </p:cNvSpPr>
          <p:nvPr/>
        </p:nvSpPr>
        <p:spPr bwMode="auto">
          <a:xfrm>
            <a:off x="3429000" y="151765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64825" name="Text Box 185"/>
          <p:cNvSpPr txBox="1">
            <a:spLocks noChangeArrowheads="1"/>
          </p:cNvSpPr>
          <p:nvPr/>
        </p:nvSpPr>
        <p:spPr bwMode="auto">
          <a:xfrm>
            <a:off x="136525" y="5072063"/>
            <a:ext cx="6792913" cy="1006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Algorithm: Go through the records in order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                   putting them where they go.</a:t>
            </a:r>
          </a:p>
        </p:txBody>
      </p:sp>
      <p:sp>
        <p:nvSpPr>
          <p:cNvPr id="1264826" name="Line 186"/>
          <p:cNvSpPr>
            <a:spLocks noChangeShapeType="1"/>
          </p:cNvSpPr>
          <p:nvPr/>
        </p:nvSpPr>
        <p:spPr bwMode="auto">
          <a:xfrm>
            <a:off x="14478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4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4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4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4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64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64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64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64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4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4813" grpId="0" animBg="1"/>
      <p:bldP spid="1264813" grpId="1" animBg="1"/>
      <p:bldP spid="1264814" grpId="0"/>
      <p:bldP spid="126482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56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34938"/>
            <a:ext cx="7772400" cy="1143001"/>
          </a:xfrm>
        </p:spPr>
        <p:txBody>
          <a:bodyPr/>
          <a:lstStyle/>
          <a:p>
            <a:r>
              <a:rPr lang="en-US"/>
              <a:t>CountingSort</a:t>
            </a:r>
          </a:p>
        </p:txBody>
      </p:sp>
      <p:sp>
        <p:nvSpPr>
          <p:cNvPr id="1265667" name="Text Box 3"/>
          <p:cNvSpPr txBox="1">
            <a:spLocks noChangeArrowheads="1"/>
          </p:cNvSpPr>
          <p:nvPr/>
        </p:nvSpPr>
        <p:spPr bwMode="auto">
          <a:xfrm>
            <a:off x="60325" y="992188"/>
            <a:ext cx="10953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Input:</a:t>
            </a:r>
          </a:p>
        </p:txBody>
      </p:sp>
      <p:sp>
        <p:nvSpPr>
          <p:cNvPr id="1265668" name="Text Box 4"/>
          <p:cNvSpPr txBox="1">
            <a:spLocks noChangeArrowheads="1"/>
          </p:cNvSpPr>
          <p:nvPr/>
        </p:nvSpPr>
        <p:spPr bwMode="auto">
          <a:xfrm>
            <a:off x="76200" y="1525588"/>
            <a:ext cx="13493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Output:</a:t>
            </a:r>
          </a:p>
        </p:txBody>
      </p:sp>
      <p:sp>
        <p:nvSpPr>
          <p:cNvPr id="1265669" name="Text Box 5"/>
          <p:cNvSpPr txBox="1">
            <a:spLocks noChangeArrowheads="1"/>
          </p:cNvSpPr>
          <p:nvPr/>
        </p:nvSpPr>
        <p:spPr bwMode="auto">
          <a:xfrm>
            <a:off x="92075" y="2058988"/>
            <a:ext cx="11588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Index:</a:t>
            </a:r>
          </a:p>
        </p:txBody>
      </p:sp>
      <p:graphicFrame>
        <p:nvGraphicFramePr>
          <p:cNvPr id="1265670" name="Group 6"/>
          <p:cNvGraphicFramePr>
            <a:graphicFrameLocks noGrp="1"/>
          </p:cNvGraphicFramePr>
          <p:nvPr>
            <p:ph idx="1"/>
          </p:nvPr>
        </p:nvGraphicFramePr>
        <p:xfrm>
          <a:off x="1447800" y="990600"/>
          <a:ext cx="7543800" cy="1676400"/>
        </p:xfrm>
        <a:graphic>
          <a:graphicData uri="http://schemas.openxmlformats.org/drawingml/2006/table">
            <a:tbl>
              <a:tblPr/>
              <a:tblGrid>
                <a:gridCol w="396875"/>
                <a:gridCol w="396875"/>
                <a:gridCol w="396875"/>
                <a:gridCol w="396875"/>
                <a:gridCol w="398463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8462"/>
                <a:gridCol w="396875"/>
                <a:gridCol w="396875"/>
                <a:gridCol w="396875"/>
                <a:gridCol w="396875"/>
              </a:tblGrid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1500188" y="2128838"/>
            <a:ext cx="7535862" cy="500062"/>
            <a:chOff x="945" y="1341"/>
            <a:chExt cx="4747" cy="315"/>
          </a:xfrm>
        </p:grpSpPr>
        <p:sp>
          <p:nvSpPr>
            <p:cNvPr id="1265753" name="Text Box 89"/>
            <p:cNvSpPr txBox="1">
              <a:spLocks noChangeArrowheads="1"/>
            </p:cNvSpPr>
            <p:nvPr/>
          </p:nvSpPr>
          <p:spPr bwMode="auto">
            <a:xfrm>
              <a:off x="3626" y="1341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11</a:t>
              </a:r>
            </a:p>
          </p:txBody>
        </p:sp>
        <p:sp>
          <p:nvSpPr>
            <p:cNvPr id="1265754" name="Text Box 90"/>
            <p:cNvSpPr txBox="1">
              <a:spLocks noChangeArrowheads="1"/>
            </p:cNvSpPr>
            <p:nvPr/>
          </p:nvSpPr>
          <p:spPr bwMode="auto">
            <a:xfrm>
              <a:off x="3366" y="1341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10</a:t>
              </a:r>
            </a:p>
          </p:txBody>
        </p:sp>
        <p:sp>
          <p:nvSpPr>
            <p:cNvPr id="1265755" name="Text Box 91"/>
            <p:cNvSpPr txBox="1">
              <a:spLocks noChangeArrowheads="1"/>
            </p:cNvSpPr>
            <p:nvPr/>
          </p:nvSpPr>
          <p:spPr bwMode="auto">
            <a:xfrm>
              <a:off x="3172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9</a:t>
              </a:r>
            </a:p>
          </p:txBody>
        </p:sp>
        <p:sp>
          <p:nvSpPr>
            <p:cNvPr id="1265756" name="Text Box 92"/>
            <p:cNvSpPr txBox="1">
              <a:spLocks noChangeArrowheads="1"/>
            </p:cNvSpPr>
            <p:nvPr/>
          </p:nvSpPr>
          <p:spPr bwMode="auto">
            <a:xfrm>
              <a:off x="2926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8</a:t>
              </a:r>
            </a:p>
          </p:txBody>
        </p:sp>
        <p:sp>
          <p:nvSpPr>
            <p:cNvPr id="1265757" name="Text Box 93"/>
            <p:cNvSpPr txBox="1">
              <a:spLocks noChangeArrowheads="1"/>
            </p:cNvSpPr>
            <p:nvPr/>
          </p:nvSpPr>
          <p:spPr bwMode="auto">
            <a:xfrm>
              <a:off x="2688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7</a:t>
              </a:r>
            </a:p>
          </p:txBody>
        </p:sp>
        <p:sp>
          <p:nvSpPr>
            <p:cNvPr id="1265758" name="Text Box 94"/>
            <p:cNvSpPr txBox="1">
              <a:spLocks noChangeArrowheads="1"/>
            </p:cNvSpPr>
            <p:nvPr/>
          </p:nvSpPr>
          <p:spPr bwMode="auto">
            <a:xfrm>
              <a:off x="2420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6</a:t>
              </a:r>
            </a:p>
          </p:txBody>
        </p:sp>
        <p:sp>
          <p:nvSpPr>
            <p:cNvPr id="1265759" name="Text Box 95"/>
            <p:cNvSpPr txBox="1">
              <a:spLocks noChangeArrowheads="1"/>
            </p:cNvSpPr>
            <p:nvPr/>
          </p:nvSpPr>
          <p:spPr bwMode="auto">
            <a:xfrm>
              <a:off x="2173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5</a:t>
              </a:r>
            </a:p>
          </p:txBody>
        </p:sp>
        <p:sp>
          <p:nvSpPr>
            <p:cNvPr id="1265760" name="Text Box 96"/>
            <p:cNvSpPr txBox="1">
              <a:spLocks noChangeArrowheads="1"/>
            </p:cNvSpPr>
            <p:nvPr/>
          </p:nvSpPr>
          <p:spPr bwMode="auto">
            <a:xfrm>
              <a:off x="1900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4</a:t>
              </a:r>
            </a:p>
          </p:txBody>
        </p:sp>
        <p:sp>
          <p:nvSpPr>
            <p:cNvPr id="1265761" name="Text Box 97"/>
            <p:cNvSpPr txBox="1">
              <a:spLocks noChangeArrowheads="1"/>
            </p:cNvSpPr>
            <p:nvPr/>
          </p:nvSpPr>
          <p:spPr bwMode="auto">
            <a:xfrm>
              <a:off x="1661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3</a:t>
              </a:r>
            </a:p>
          </p:txBody>
        </p:sp>
        <p:sp>
          <p:nvSpPr>
            <p:cNvPr id="1265762" name="Text Box 98"/>
            <p:cNvSpPr txBox="1">
              <a:spLocks noChangeArrowheads="1"/>
            </p:cNvSpPr>
            <p:nvPr/>
          </p:nvSpPr>
          <p:spPr bwMode="auto">
            <a:xfrm>
              <a:off x="1422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2</a:t>
              </a:r>
            </a:p>
          </p:txBody>
        </p:sp>
        <p:sp>
          <p:nvSpPr>
            <p:cNvPr id="1265763" name="Text Box 99"/>
            <p:cNvSpPr txBox="1">
              <a:spLocks noChangeArrowheads="1"/>
            </p:cNvSpPr>
            <p:nvPr/>
          </p:nvSpPr>
          <p:spPr bwMode="auto">
            <a:xfrm>
              <a:off x="1176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</a:t>
              </a:r>
            </a:p>
          </p:txBody>
        </p:sp>
        <p:sp>
          <p:nvSpPr>
            <p:cNvPr id="1265764" name="Text Box 100"/>
            <p:cNvSpPr txBox="1">
              <a:spLocks noChangeArrowheads="1"/>
            </p:cNvSpPr>
            <p:nvPr/>
          </p:nvSpPr>
          <p:spPr bwMode="auto">
            <a:xfrm>
              <a:off x="945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0</a:t>
              </a:r>
            </a:p>
          </p:txBody>
        </p:sp>
        <p:sp>
          <p:nvSpPr>
            <p:cNvPr id="1265765" name="Text Box 101"/>
            <p:cNvSpPr txBox="1">
              <a:spLocks noChangeArrowheads="1"/>
            </p:cNvSpPr>
            <p:nvPr/>
          </p:nvSpPr>
          <p:spPr bwMode="auto">
            <a:xfrm>
              <a:off x="3872" y="1342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12</a:t>
              </a:r>
            </a:p>
          </p:txBody>
        </p:sp>
        <p:sp>
          <p:nvSpPr>
            <p:cNvPr id="1265766" name="Text Box 102"/>
            <p:cNvSpPr txBox="1">
              <a:spLocks noChangeArrowheads="1"/>
            </p:cNvSpPr>
            <p:nvPr/>
          </p:nvSpPr>
          <p:spPr bwMode="auto">
            <a:xfrm>
              <a:off x="4133" y="1343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13</a:t>
              </a:r>
            </a:p>
          </p:txBody>
        </p:sp>
        <p:sp>
          <p:nvSpPr>
            <p:cNvPr id="1265767" name="Text Box 103"/>
            <p:cNvSpPr txBox="1">
              <a:spLocks noChangeArrowheads="1"/>
            </p:cNvSpPr>
            <p:nvPr/>
          </p:nvSpPr>
          <p:spPr bwMode="auto">
            <a:xfrm>
              <a:off x="4380" y="1344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14</a:t>
              </a:r>
            </a:p>
          </p:txBody>
        </p:sp>
        <p:sp>
          <p:nvSpPr>
            <p:cNvPr id="1265768" name="Text Box 104"/>
            <p:cNvSpPr txBox="1">
              <a:spLocks noChangeArrowheads="1"/>
            </p:cNvSpPr>
            <p:nvPr/>
          </p:nvSpPr>
          <p:spPr bwMode="auto">
            <a:xfrm>
              <a:off x="4627" y="1345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15</a:t>
              </a:r>
            </a:p>
          </p:txBody>
        </p:sp>
        <p:sp>
          <p:nvSpPr>
            <p:cNvPr id="1265769" name="Text Box 105"/>
            <p:cNvSpPr txBox="1">
              <a:spLocks noChangeArrowheads="1"/>
            </p:cNvSpPr>
            <p:nvPr/>
          </p:nvSpPr>
          <p:spPr bwMode="auto">
            <a:xfrm>
              <a:off x="4874" y="1346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16</a:t>
              </a:r>
            </a:p>
          </p:txBody>
        </p:sp>
        <p:sp>
          <p:nvSpPr>
            <p:cNvPr id="1265770" name="Text Box 106"/>
            <p:cNvSpPr txBox="1">
              <a:spLocks noChangeArrowheads="1"/>
            </p:cNvSpPr>
            <p:nvPr/>
          </p:nvSpPr>
          <p:spPr bwMode="auto">
            <a:xfrm>
              <a:off x="5121" y="1347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17</a:t>
              </a:r>
            </a:p>
          </p:txBody>
        </p:sp>
        <p:sp>
          <p:nvSpPr>
            <p:cNvPr id="1265771" name="Text Box 107"/>
            <p:cNvSpPr txBox="1">
              <a:spLocks noChangeArrowheads="1"/>
            </p:cNvSpPr>
            <p:nvPr/>
          </p:nvSpPr>
          <p:spPr bwMode="auto">
            <a:xfrm>
              <a:off x="5368" y="1348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18</a:t>
              </a:r>
            </a:p>
          </p:txBody>
        </p:sp>
      </p:grpSp>
      <p:sp>
        <p:nvSpPr>
          <p:cNvPr id="1265772" name="Text Box 108"/>
          <p:cNvSpPr txBox="1">
            <a:spLocks noChangeArrowheads="1"/>
          </p:cNvSpPr>
          <p:nvPr/>
        </p:nvSpPr>
        <p:spPr bwMode="auto">
          <a:xfrm>
            <a:off x="3013075" y="3336925"/>
            <a:ext cx="1487488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Value v:</a:t>
            </a:r>
          </a:p>
        </p:txBody>
      </p:sp>
      <p:grpSp>
        <p:nvGrpSpPr>
          <p:cNvPr id="3" name="Group 109"/>
          <p:cNvGrpSpPr>
            <a:grpSpLocks/>
          </p:cNvGrpSpPr>
          <p:nvPr/>
        </p:nvGrpSpPr>
        <p:grpSpPr bwMode="auto">
          <a:xfrm>
            <a:off x="1465263" y="1008063"/>
            <a:ext cx="7504112" cy="549275"/>
            <a:chOff x="923" y="1104"/>
            <a:chExt cx="4727" cy="346"/>
          </a:xfrm>
        </p:grpSpPr>
        <p:sp>
          <p:nvSpPr>
            <p:cNvPr id="1265774" name="Text Box 110"/>
            <p:cNvSpPr txBox="1">
              <a:spLocks noChangeArrowheads="1"/>
            </p:cNvSpPr>
            <p:nvPr/>
          </p:nvSpPr>
          <p:spPr bwMode="auto">
            <a:xfrm>
              <a:off x="923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5775" name="Text Box 111"/>
            <p:cNvSpPr txBox="1">
              <a:spLocks noChangeArrowheads="1"/>
            </p:cNvSpPr>
            <p:nvPr/>
          </p:nvSpPr>
          <p:spPr bwMode="auto">
            <a:xfrm>
              <a:off x="115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5776" name="Text Box 112"/>
            <p:cNvSpPr txBox="1">
              <a:spLocks noChangeArrowheads="1"/>
            </p:cNvSpPr>
            <p:nvPr/>
          </p:nvSpPr>
          <p:spPr bwMode="auto">
            <a:xfrm>
              <a:off x="141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5777" name="Text Box 113"/>
            <p:cNvSpPr txBox="1">
              <a:spLocks noChangeArrowheads="1"/>
            </p:cNvSpPr>
            <p:nvPr/>
          </p:nvSpPr>
          <p:spPr bwMode="auto">
            <a:xfrm>
              <a:off x="167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5778" name="Text Box 114"/>
            <p:cNvSpPr txBox="1">
              <a:spLocks noChangeArrowheads="1"/>
            </p:cNvSpPr>
            <p:nvPr/>
          </p:nvSpPr>
          <p:spPr bwMode="auto">
            <a:xfrm>
              <a:off x="193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65779" name="Text Box 115"/>
            <p:cNvSpPr txBox="1">
              <a:spLocks noChangeArrowheads="1"/>
            </p:cNvSpPr>
            <p:nvPr/>
          </p:nvSpPr>
          <p:spPr bwMode="auto">
            <a:xfrm>
              <a:off x="219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5780" name="Text Box 116"/>
            <p:cNvSpPr txBox="1">
              <a:spLocks noChangeArrowheads="1"/>
            </p:cNvSpPr>
            <p:nvPr/>
          </p:nvSpPr>
          <p:spPr bwMode="auto">
            <a:xfrm>
              <a:off x="2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5781" name="Text Box 117"/>
            <p:cNvSpPr txBox="1">
              <a:spLocks noChangeArrowheads="1"/>
            </p:cNvSpPr>
            <p:nvPr/>
          </p:nvSpPr>
          <p:spPr bwMode="auto">
            <a:xfrm>
              <a:off x="267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65782" name="Text Box 118"/>
            <p:cNvSpPr txBox="1">
              <a:spLocks noChangeArrowheads="1"/>
            </p:cNvSpPr>
            <p:nvPr/>
          </p:nvSpPr>
          <p:spPr bwMode="auto">
            <a:xfrm>
              <a:off x="2928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5783" name="Text Box 119"/>
            <p:cNvSpPr txBox="1">
              <a:spLocks noChangeArrowheads="1"/>
            </p:cNvSpPr>
            <p:nvPr/>
          </p:nvSpPr>
          <p:spPr bwMode="auto">
            <a:xfrm>
              <a:off x="3185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5784" name="Text Box 120"/>
            <p:cNvSpPr txBox="1">
              <a:spLocks noChangeArrowheads="1"/>
            </p:cNvSpPr>
            <p:nvPr/>
          </p:nvSpPr>
          <p:spPr bwMode="auto">
            <a:xfrm>
              <a:off x="3435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65785" name="Text Box 121"/>
            <p:cNvSpPr txBox="1">
              <a:spLocks noChangeArrowheads="1"/>
            </p:cNvSpPr>
            <p:nvPr/>
          </p:nvSpPr>
          <p:spPr bwMode="auto">
            <a:xfrm>
              <a:off x="3678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5786" name="Text Box 122"/>
            <p:cNvSpPr txBox="1">
              <a:spLocks noChangeArrowheads="1"/>
            </p:cNvSpPr>
            <p:nvPr/>
          </p:nvSpPr>
          <p:spPr bwMode="auto">
            <a:xfrm>
              <a:off x="39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5787" name="Text Box 123"/>
            <p:cNvSpPr txBox="1">
              <a:spLocks noChangeArrowheads="1"/>
            </p:cNvSpPr>
            <p:nvPr/>
          </p:nvSpPr>
          <p:spPr bwMode="auto">
            <a:xfrm>
              <a:off x="4157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5788" name="Text Box 124"/>
            <p:cNvSpPr txBox="1">
              <a:spLocks noChangeArrowheads="1"/>
            </p:cNvSpPr>
            <p:nvPr/>
          </p:nvSpPr>
          <p:spPr bwMode="auto">
            <a:xfrm>
              <a:off x="4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5789" name="Text Box 125"/>
            <p:cNvSpPr txBox="1">
              <a:spLocks noChangeArrowheads="1"/>
            </p:cNvSpPr>
            <p:nvPr/>
          </p:nvSpPr>
          <p:spPr bwMode="auto">
            <a:xfrm>
              <a:off x="466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65790" name="Text Box 126"/>
            <p:cNvSpPr txBox="1">
              <a:spLocks noChangeArrowheads="1"/>
            </p:cNvSpPr>
            <p:nvPr/>
          </p:nvSpPr>
          <p:spPr bwMode="auto">
            <a:xfrm>
              <a:off x="492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65791" name="Text Box 127"/>
            <p:cNvSpPr txBox="1">
              <a:spLocks noChangeArrowheads="1"/>
            </p:cNvSpPr>
            <p:nvPr/>
          </p:nvSpPr>
          <p:spPr bwMode="auto">
            <a:xfrm>
              <a:off x="517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5792" name="Text Box 128"/>
            <p:cNvSpPr txBox="1">
              <a:spLocks noChangeArrowheads="1"/>
            </p:cNvSpPr>
            <p:nvPr/>
          </p:nvSpPr>
          <p:spPr bwMode="auto">
            <a:xfrm>
              <a:off x="5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</p:grpSp>
      <p:graphicFrame>
        <p:nvGraphicFramePr>
          <p:cNvPr id="1265793" name="Group 129"/>
          <p:cNvGraphicFramePr>
            <a:graphicFrameLocks noGrp="1"/>
          </p:cNvGraphicFramePr>
          <p:nvPr/>
        </p:nvGraphicFramePr>
        <p:xfrm>
          <a:off x="4483100" y="3400425"/>
          <a:ext cx="2819400" cy="1009650"/>
        </p:xfrm>
        <a:graphic>
          <a:graphicData uri="http://schemas.openxmlformats.org/drawingml/2006/table">
            <a:tbl>
              <a:tblPr/>
              <a:tblGrid>
                <a:gridCol w="704850"/>
                <a:gridCol w="704850"/>
                <a:gridCol w="704850"/>
                <a:gridCol w="70485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65810" name="Text Box 146"/>
          <p:cNvSpPr txBox="1">
            <a:spLocks noChangeArrowheads="1"/>
          </p:cNvSpPr>
          <p:nvPr/>
        </p:nvSpPr>
        <p:spPr bwMode="auto">
          <a:xfrm>
            <a:off x="6769100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3</a:t>
            </a:r>
          </a:p>
        </p:txBody>
      </p:sp>
      <p:sp>
        <p:nvSpPr>
          <p:cNvPr id="1265811" name="Text Box 147"/>
          <p:cNvSpPr txBox="1">
            <a:spLocks noChangeArrowheads="1"/>
          </p:cNvSpPr>
          <p:nvPr/>
        </p:nvSpPr>
        <p:spPr bwMode="auto">
          <a:xfrm>
            <a:off x="6096000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2</a:t>
            </a:r>
          </a:p>
        </p:txBody>
      </p:sp>
      <p:sp>
        <p:nvSpPr>
          <p:cNvPr id="1265812" name="Text Box 148"/>
          <p:cNvSpPr txBox="1">
            <a:spLocks noChangeArrowheads="1"/>
          </p:cNvSpPr>
          <p:nvPr/>
        </p:nvSpPr>
        <p:spPr bwMode="auto">
          <a:xfrm>
            <a:off x="5395913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65813" name="Text Box 149"/>
          <p:cNvSpPr txBox="1">
            <a:spLocks noChangeArrowheads="1"/>
          </p:cNvSpPr>
          <p:nvPr/>
        </p:nvSpPr>
        <p:spPr bwMode="auto">
          <a:xfrm>
            <a:off x="4673600" y="3362325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65814" name="Text Box 150"/>
          <p:cNvSpPr txBox="1">
            <a:spLocks noChangeArrowheads="1"/>
          </p:cNvSpPr>
          <p:nvPr/>
        </p:nvSpPr>
        <p:spPr bwMode="auto">
          <a:xfrm>
            <a:off x="6673850" y="3860800"/>
            <a:ext cx="565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17</a:t>
            </a:r>
          </a:p>
        </p:txBody>
      </p:sp>
      <p:sp>
        <p:nvSpPr>
          <p:cNvPr id="1265815" name="Text Box 151"/>
          <p:cNvSpPr txBox="1">
            <a:spLocks noChangeArrowheads="1"/>
          </p:cNvSpPr>
          <p:nvPr/>
        </p:nvSpPr>
        <p:spPr bwMode="auto">
          <a:xfrm>
            <a:off x="6000750" y="3860800"/>
            <a:ext cx="565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14</a:t>
            </a:r>
          </a:p>
        </p:txBody>
      </p:sp>
      <p:sp>
        <p:nvSpPr>
          <p:cNvPr id="1265816" name="Text Box 152"/>
          <p:cNvSpPr txBox="1">
            <a:spLocks noChangeArrowheads="1"/>
          </p:cNvSpPr>
          <p:nvPr/>
        </p:nvSpPr>
        <p:spPr bwMode="auto">
          <a:xfrm>
            <a:off x="5395913" y="3860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6</a:t>
            </a:r>
          </a:p>
        </p:txBody>
      </p:sp>
      <p:sp>
        <p:nvSpPr>
          <p:cNvPr id="1265817" name="Text Box 153"/>
          <p:cNvSpPr txBox="1">
            <a:spLocks noChangeArrowheads="1"/>
          </p:cNvSpPr>
          <p:nvPr/>
        </p:nvSpPr>
        <p:spPr bwMode="auto">
          <a:xfrm>
            <a:off x="4673600" y="3870325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65818" name="Text Box 154"/>
          <p:cNvSpPr txBox="1">
            <a:spLocks noChangeArrowheads="1"/>
          </p:cNvSpPr>
          <p:nvPr/>
        </p:nvSpPr>
        <p:spPr bwMode="auto">
          <a:xfrm>
            <a:off x="76200" y="3870325"/>
            <a:ext cx="3871913" cy="1006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Location of </a:t>
            </a:r>
            <a:r>
              <a:rPr lang="en-US" sz="3000" b="0">
                <a:solidFill>
                  <a:schemeClr val="tx2"/>
                </a:solidFill>
                <a:latin typeface="Times New Roman" charset="0"/>
              </a:rPr>
              <a:t>next</a:t>
            </a:r>
            <a:r>
              <a:rPr lang="en-US" sz="3000" b="0">
                <a:latin typeface="Times New Roman" charset="0"/>
              </a:rPr>
              <a:t> record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with digit v.</a:t>
            </a:r>
          </a:p>
        </p:txBody>
      </p:sp>
      <p:sp>
        <p:nvSpPr>
          <p:cNvPr id="1265819" name="Line 155"/>
          <p:cNvSpPr>
            <a:spLocks noChangeShapeType="1"/>
          </p:cNvSpPr>
          <p:nvPr/>
        </p:nvSpPr>
        <p:spPr bwMode="auto">
          <a:xfrm flipH="1" flipV="1">
            <a:off x="1752600" y="2667000"/>
            <a:ext cx="3048000" cy="13716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5820" name="Line 156"/>
          <p:cNvSpPr>
            <a:spLocks noChangeShapeType="1"/>
          </p:cNvSpPr>
          <p:nvPr/>
        </p:nvSpPr>
        <p:spPr bwMode="auto">
          <a:xfrm flipV="1">
            <a:off x="6248400" y="2590800"/>
            <a:ext cx="914400" cy="1447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5821" name="Line 157"/>
          <p:cNvSpPr>
            <a:spLocks noChangeShapeType="1"/>
          </p:cNvSpPr>
          <p:nvPr/>
        </p:nvSpPr>
        <p:spPr bwMode="auto">
          <a:xfrm flipV="1">
            <a:off x="7086600" y="2590800"/>
            <a:ext cx="1295400" cy="1447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5836" name="Line 172"/>
          <p:cNvSpPr>
            <a:spLocks noChangeShapeType="1"/>
          </p:cNvSpPr>
          <p:nvPr/>
        </p:nvSpPr>
        <p:spPr bwMode="auto">
          <a:xfrm flipH="1" flipV="1">
            <a:off x="4038600" y="2667000"/>
            <a:ext cx="1524000" cy="1447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5837" name="Line 173"/>
          <p:cNvSpPr>
            <a:spLocks noChangeShapeType="1"/>
          </p:cNvSpPr>
          <p:nvPr/>
        </p:nvSpPr>
        <p:spPr bwMode="auto">
          <a:xfrm>
            <a:off x="14478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5838" name="Rectangle 174"/>
          <p:cNvSpPr>
            <a:spLocks noChangeArrowheads="1"/>
          </p:cNvSpPr>
          <p:nvPr/>
        </p:nvSpPr>
        <p:spPr bwMode="auto">
          <a:xfrm>
            <a:off x="14922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65849" name="Text Box 185"/>
          <p:cNvSpPr txBox="1">
            <a:spLocks noChangeArrowheads="1"/>
          </p:cNvSpPr>
          <p:nvPr/>
        </p:nvSpPr>
        <p:spPr bwMode="auto">
          <a:xfrm>
            <a:off x="136525" y="5072063"/>
            <a:ext cx="6792913" cy="1006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Algorithm: Go through the records in order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                   putting them where they go.</a:t>
            </a:r>
          </a:p>
        </p:txBody>
      </p:sp>
      <p:sp>
        <p:nvSpPr>
          <p:cNvPr id="1265850" name="Rectangle 186"/>
          <p:cNvSpPr>
            <a:spLocks noChangeArrowheads="1"/>
          </p:cNvSpPr>
          <p:nvPr/>
        </p:nvSpPr>
        <p:spPr bwMode="auto">
          <a:xfrm>
            <a:off x="3429000" y="1517650"/>
            <a:ext cx="46990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 </a:t>
            </a:r>
          </a:p>
        </p:txBody>
      </p:sp>
      <p:sp>
        <p:nvSpPr>
          <p:cNvPr id="1265851" name="Line 187"/>
          <p:cNvSpPr>
            <a:spLocks noChangeShapeType="1"/>
          </p:cNvSpPr>
          <p:nvPr/>
        </p:nvSpPr>
        <p:spPr bwMode="auto">
          <a:xfrm>
            <a:off x="18669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5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5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5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65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65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5838" grpId="0"/>
      <p:bldP spid="126585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6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34938"/>
            <a:ext cx="7772400" cy="1143001"/>
          </a:xfrm>
        </p:spPr>
        <p:txBody>
          <a:bodyPr/>
          <a:lstStyle/>
          <a:p>
            <a:r>
              <a:rPr lang="en-US"/>
              <a:t>CountingSort</a:t>
            </a:r>
          </a:p>
        </p:txBody>
      </p:sp>
      <p:sp>
        <p:nvSpPr>
          <p:cNvPr id="1266691" name="Text Box 3"/>
          <p:cNvSpPr txBox="1">
            <a:spLocks noChangeArrowheads="1"/>
          </p:cNvSpPr>
          <p:nvPr/>
        </p:nvSpPr>
        <p:spPr bwMode="auto">
          <a:xfrm>
            <a:off x="60325" y="992188"/>
            <a:ext cx="10953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Input:</a:t>
            </a:r>
          </a:p>
        </p:txBody>
      </p:sp>
      <p:sp>
        <p:nvSpPr>
          <p:cNvPr id="1266692" name="Text Box 4"/>
          <p:cNvSpPr txBox="1">
            <a:spLocks noChangeArrowheads="1"/>
          </p:cNvSpPr>
          <p:nvPr/>
        </p:nvSpPr>
        <p:spPr bwMode="auto">
          <a:xfrm>
            <a:off x="76200" y="1525588"/>
            <a:ext cx="13493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Output:</a:t>
            </a:r>
          </a:p>
        </p:txBody>
      </p:sp>
      <p:sp>
        <p:nvSpPr>
          <p:cNvPr id="1266693" name="Text Box 5"/>
          <p:cNvSpPr txBox="1">
            <a:spLocks noChangeArrowheads="1"/>
          </p:cNvSpPr>
          <p:nvPr/>
        </p:nvSpPr>
        <p:spPr bwMode="auto">
          <a:xfrm>
            <a:off x="92075" y="2058988"/>
            <a:ext cx="11588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Index:</a:t>
            </a:r>
          </a:p>
        </p:txBody>
      </p:sp>
      <p:graphicFrame>
        <p:nvGraphicFramePr>
          <p:cNvPr id="1266694" name="Group 6"/>
          <p:cNvGraphicFramePr>
            <a:graphicFrameLocks noGrp="1"/>
          </p:cNvGraphicFramePr>
          <p:nvPr>
            <p:ph idx="1"/>
          </p:nvPr>
        </p:nvGraphicFramePr>
        <p:xfrm>
          <a:off x="1447800" y="990600"/>
          <a:ext cx="7543800" cy="1676400"/>
        </p:xfrm>
        <a:graphic>
          <a:graphicData uri="http://schemas.openxmlformats.org/drawingml/2006/table">
            <a:tbl>
              <a:tblPr/>
              <a:tblGrid>
                <a:gridCol w="396875"/>
                <a:gridCol w="396875"/>
                <a:gridCol w="396875"/>
                <a:gridCol w="396875"/>
                <a:gridCol w="398463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8462"/>
                <a:gridCol w="396875"/>
                <a:gridCol w="396875"/>
                <a:gridCol w="396875"/>
                <a:gridCol w="396875"/>
              </a:tblGrid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1500188" y="2128838"/>
            <a:ext cx="7535862" cy="500062"/>
            <a:chOff x="945" y="1341"/>
            <a:chExt cx="4747" cy="315"/>
          </a:xfrm>
        </p:grpSpPr>
        <p:sp>
          <p:nvSpPr>
            <p:cNvPr id="1266777" name="Text Box 89"/>
            <p:cNvSpPr txBox="1">
              <a:spLocks noChangeArrowheads="1"/>
            </p:cNvSpPr>
            <p:nvPr/>
          </p:nvSpPr>
          <p:spPr bwMode="auto">
            <a:xfrm>
              <a:off x="3626" y="1341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11</a:t>
              </a:r>
            </a:p>
          </p:txBody>
        </p:sp>
        <p:sp>
          <p:nvSpPr>
            <p:cNvPr id="1266778" name="Text Box 90"/>
            <p:cNvSpPr txBox="1">
              <a:spLocks noChangeArrowheads="1"/>
            </p:cNvSpPr>
            <p:nvPr/>
          </p:nvSpPr>
          <p:spPr bwMode="auto">
            <a:xfrm>
              <a:off x="3366" y="1341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10</a:t>
              </a:r>
            </a:p>
          </p:txBody>
        </p:sp>
        <p:sp>
          <p:nvSpPr>
            <p:cNvPr id="1266779" name="Text Box 91"/>
            <p:cNvSpPr txBox="1">
              <a:spLocks noChangeArrowheads="1"/>
            </p:cNvSpPr>
            <p:nvPr/>
          </p:nvSpPr>
          <p:spPr bwMode="auto">
            <a:xfrm>
              <a:off x="3172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9</a:t>
              </a:r>
            </a:p>
          </p:txBody>
        </p:sp>
        <p:sp>
          <p:nvSpPr>
            <p:cNvPr id="1266780" name="Text Box 92"/>
            <p:cNvSpPr txBox="1">
              <a:spLocks noChangeArrowheads="1"/>
            </p:cNvSpPr>
            <p:nvPr/>
          </p:nvSpPr>
          <p:spPr bwMode="auto">
            <a:xfrm>
              <a:off x="2926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8</a:t>
              </a:r>
            </a:p>
          </p:txBody>
        </p:sp>
        <p:sp>
          <p:nvSpPr>
            <p:cNvPr id="1266781" name="Text Box 93"/>
            <p:cNvSpPr txBox="1">
              <a:spLocks noChangeArrowheads="1"/>
            </p:cNvSpPr>
            <p:nvPr/>
          </p:nvSpPr>
          <p:spPr bwMode="auto">
            <a:xfrm>
              <a:off x="2688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7</a:t>
              </a:r>
            </a:p>
          </p:txBody>
        </p:sp>
        <p:sp>
          <p:nvSpPr>
            <p:cNvPr id="1266782" name="Text Box 94"/>
            <p:cNvSpPr txBox="1">
              <a:spLocks noChangeArrowheads="1"/>
            </p:cNvSpPr>
            <p:nvPr/>
          </p:nvSpPr>
          <p:spPr bwMode="auto">
            <a:xfrm>
              <a:off x="2420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6</a:t>
              </a:r>
            </a:p>
          </p:txBody>
        </p:sp>
        <p:sp>
          <p:nvSpPr>
            <p:cNvPr id="1266783" name="Text Box 95"/>
            <p:cNvSpPr txBox="1">
              <a:spLocks noChangeArrowheads="1"/>
            </p:cNvSpPr>
            <p:nvPr/>
          </p:nvSpPr>
          <p:spPr bwMode="auto">
            <a:xfrm>
              <a:off x="2173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5</a:t>
              </a:r>
            </a:p>
          </p:txBody>
        </p:sp>
        <p:sp>
          <p:nvSpPr>
            <p:cNvPr id="1266784" name="Text Box 96"/>
            <p:cNvSpPr txBox="1">
              <a:spLocks noChangeArrowheads="1"/>
            </p:cNvSpPr>
            <p:nvPr/>
          </p:nvSpPr>
          <p:spPr bwMode="auto">
            <a:xfrm>
              <a:off x="1900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4</a:t>
              </a:r>
            </a:p>
          </p:txBody>
        </p:sp>
        <p:sp>
          <p:nvSpPr>
            <p:cNvPr id="1266785" name="Text Box 97"/>
            <p:cNvSpPr txBox="1">
              <a:spLocks noChangeArrowheads="1"/>
            </p:cNvSpPr>
            <p:nvPr/>
          </p:nvSpPr>
          <p:spPr bwMode="auto">
            <a:xfrm>
              <a:off x="1661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3</a:t>
              </a:r>
            </a:p>
          </p:txBody>
        </p:sp>
        <p:sp>
          <p:nvSpPr>
            <p:cNvPr id="1266786" name="Text Box 98"/>
            <p:cNvSpPr txBox="1">
              <a:spLocks noChangeArrowheads="1"/>
            </p:cNvSpPr>
            <p:nvPr/>
          </p:nvSpPr>
          <p:spPr bwMode="auto">
            <a:xfrm>
              <a:off x="1422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2</a:t>
              </a:r>
            </a:p>
          </p:txBody>
        </p:sp>
        <p:sp>
          <p:nvSpPr>
            <p:cNvPr id="1266787" name="Text Box 99"/>
            <p:cNvSpPr txBox="1">
              <a:spLocks noChangeArrowheads="1"/>
            </p:cNvSpPr>
            <p:nvPr/>
          </p:nvSpPr>
          <p:spPr bwMode="auto">
            <a:xfrm>
              <a:off x="1176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</a:t>
              </a:r>
            </a:p>
          </p:txBody>
        </p:sp>
        <p:sp>
          <p:nvSpPr>
            <p:cNvPr id="1266788" name="Text Box 100"/>
            <p:cNvSpPr txBox="1">
              <a:spLocks noChangeArrowheads="1"/>
            </p:cNvSpPr>
            <p:nvPr/>
          </p:nvSpPr>
          <p:spPr bwMode="auto">
            <a:xfrm>
              <a:off x="945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0</a:t>
              </a:r>
            </a:p>
          </p:txBody>
        </p:sp>
        <p:sp>
          <p:nvSpPr>
            <p:cNvPr id="1266789" name="Text Box 101"/>
            <p:cNvSpPr txBox="1">
              <a:spLocks noChangeArrowheads="1"/>
            </p:cNvSpPr>
            <p:nvPr/>
          </p:nvSpPr>
          <p:spPr bwMode="auto">
            <a:xfrm>
              <a:off x="3872" y="1342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12</a:t>
              </a:r>
            </a:p>
          </p:txBody>
        </p:sp>
        <p:sp>
          <p:nvSpPr>
            <p:cNvPr id="1266790" name="Text Box 102"/>
            <p:cNvSpPr txBox="1">
              <a:spLocks noChangeArrowheads="1"/>
            </p:cNvSpPr>
            <p:nvPr/>
          </p:nvSpPr>
          <p:spPr bwMode="auto">
            <a:xfrm>
              <a:off x="4133" y="1343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13</a:t>
              </a:r>
            </a:p>
          </p:txBody>
        </p:sp>
        <p:sp>
          <p:nvSpPr>
            <p:cNvPr id="1266791" name="Text Box 103"/>
            <p:cNvSpPr txBox="1">
              <a:spLocks noChangeArrowheads="1"/>
            </p:cNvSpPr>
            <p:nvPr/>
          </p:nvSpPr>
          <p:spPr bwMode="auto">
            <a:xfrm>
              <a:off x="4380" y="1344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14</a:t>
              </a:r>
            </a:p>
          </p:txBody>
        </p:sp>
        <p:sp>
          <p:nvSpPr>
            <p:cNvPr id="1266792" name="Text Box 104"/>
            <p:cNvSpPr txBox="1">
              <a:spLocks noChangeArrowheads="1"/>
            </p:cNvSpPr>
            <p:nvPr/>
          </p:nvSpPr>
          <p:spPr bwMode="auto">
            <a:xfrm>
              <a:off x="4627" y="1345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15</a:t>
              </a:r>
            </a:p>
          </p:txBody>
        </p:sp>
        <p:sp>
          <p:nvSpPr>
            <p:cNvPr id="1266793" name="Text Box 105"/>
            <p:cNvSpPr txBox="1">
              <a:spLocks noChangeArrowheads="1"/>
            </p:cNvSpPr>
            <p:nvPr/>
          </p:nvSpPr>
          <p:spPr bwMode="auto">
            <a:xfrm>
              <a:off x="4874" y="1346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16</a:t>
              </a:r>
            </a:p>
          </p:txBody>
        </p:sp>
        <p:sp>
          <p:nvSpPr>
            <p:cNvPr id="1266794" name="Text Box 106"/>
            <p:cNvSpPr txBox="1">
              <a:spLocks noChangeArrowheads="1"/>
            </p:cNvSpPr>
            <p:nvPr/>
          </p:nvSpPr>
          <p:spPr bwMode="auto">
            <a:xfrm>
              <a:off x="5121" y="1347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17</a:t>
              </a:r>
            </a:p>
          </p:txBody>
        </p:sp>
        <p:sp>
          <p:nvSpPr>
            <p:cNvPr id="1266795" name="Text Box 107"/>
            <p:cNvSpPr txBox="1">
              <a:spLocks noChangeArrowheads="1"/>
            </p:cNvSpPr>
            <p:nvPr/>
          </p:nvSpPr>
          <p:spPr bwMode="auto">
            <a:xfrm>
              <a:off x="5368" y="1348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18</a:t>
              </a:r>
            </a:p>
          </p:txBody>
        </p:sp>
      </p:grpSp>
      <p:sp>
        <p:nvSpPr>
          <p:cNvPr id="1266796" name="Text Box 108"/>
          <p:cNvSpPr txBox="1">
            <a:spLocks noChangeArrowheads="1"/>
          </p:cNvSpPr>
          <p:nvPr/>
        </p:nvSpPr>
        <p:spPr bwMode="auto">
          <a:xfrm>
            <a:off x="3013075" y="3336925"/>
            <a:ext cx="1487488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Value v:</a:t>
            </a:r>
          </a:p>
        </p:txBody>
      </p:sp>
      <p:grpSp>
        <p:nvGrpSpPr>
          <p:cNvPr id="3" name="Group 109"/>
          <p:cNvGrpSpPr>
            <a:grpSpLocks/>
          </p:cNvGrpSpPr>
          <p:nvPr/>
        </p:nvGrpSpPr>
        <p:grpSpPr bwMode="auto">
          <a:xfrm>
            <a:off x="1465263" y="1008063"/>
            <a:ext cx="7504112" cy="549275"/>
            <a:chOff x="923" y="1104"/>
            <a:chExt cx="4727" cy="346"/>
          </a:xfrm>
        </p:grpSpPr>
        <p:sp>
          <p:nvSpPr>
            <p:cNvPr id="1266798" name="Text Box 110"/>
            <p:cNvSpPr txBox="1">
              <a:spLocks noChangeArrowheads="1"/>
            </p:cNvSpPr>
            <p:nvPr/>
          </p:nvSpPr>
          <p:spPr bwMode="auto">
            <a:xfrm>
              <a:off x="923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6799" name="Text Box 111"/>
            <p:cNvSpPr txBox="1">
              <a:spLocks noChangeArrowheads="1"/>
            </p:cNvSpPr>
            <p:nvPr/>
          </p:nvSpPr>
          <p:spPr bwMode="auto">
            <a:xfrm>
              <a:off x="115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6800" name="Text Box 112"/>
            <p:cNvSpPr txBox="1">
              <a:spLocks noChangeArrowheads="1"/>
            </p:cNvSpPr>
            <p:nvPr/>
          </p:nvSpPr>
          <p:spPr bwMode="auto">
            <a:xfrm>
              <a:off x="141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6801" name="Text Box 113"/>
            <p:cNvSpPr txBox="1">
              <a:spLocks noChangeArrowheads="1"/>
            </p:cNvSpPr>
            <p:nvPr/>
          </p:nvSpPr>
          <p:spPr bwMode="auto">
            <a:xfrm>
              <a:off x="167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6802" name="Text Box 114"/>
            <p:cNvSpPr txBox="1">
              <a:spLocks noChangeArrowheads="1"/>
            </p:cNvSpPr>
            <p:nvPr/>
          </p:nvSpPr>
          <p:spPr bwMode="auto">
            <a:xfrm>
              <a:off x="193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66803" name="Text Box 115"/>
            <p:cNvSpPr txBox="1">
              <a:spLocks noChangeArrowheads="1"/>
            </p:cNvSpPr>
            <p:nvPr/>
          </p:nvSpPr>
          <p:spPr bwMode="auto">
            <a:xfrm>
              <a:off x="219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6804" name="Text Box 116"/>
            <p:cNvSpPr txBox="1">
              <a:spLocks noChangeArrowheads="1"/>
            </p:cNvSpPr>
            <p:nvPr/>
          </p:nvSpPr>
          <p:spPr bwMode="auto">
            <a:xfrm>
              <a:off x="2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6805" name="Text Box 117"/>
            <p:cNvSpPr txBox="1">
              <a:spLocks noChangeArrowheads="1"/>
            </p:cNvSpPr>
            <p:nvPr/>
          </p:nvSpPr>
          <p:spPr bwMode="auto">
            <a:xfrm>
              <a:off x="267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66806" name="Text Box 118"/>
            <p:cNvSpPr txBox="1">
              <a:spLocks noChangeArrowheads="1"/>
            </p:cNvSpPr>
            <p:nvPr/>
          </p:nvSpPr>
          <p:spPr bwMode="auto">
            <a:xfrm>
              <a:off x="2928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6807" name="Text Box 119"/>
            <p:cNvSpPr txBox="1">
              <a:spLocks noChangeArrowheads="1"/>
            </p:cNvSpPr>
            <p:nvPr/>
          </p:nvSpPr>
          <p:spPr bwMode="auto">
            <a:xfrm>
              <a:off x="3185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6808" name="Text Box 120"/>
            <p:cNvSpPr txBox="1">
              <a:spLocks noChangeArrowheads="1"/>
            </p:cNvSpPr>
            <p:nvPr/>
          </p:nvSpPr>
          <p:spPr bwMode="auto">
            <a:xfrm>
              <a:off x="3435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66809" name="Text Box 121"/>
            <p:cNvSpPr txBox="1">
              <a:spLocks noChangeArrowheads="1"/>
            </p:cNvSpPr>
            <p:nvPr/>
          </p:nvSpPr>
          <p:spPr bwMode="auto">
            <a:xfrm>
              <a:off x="3678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6810" name="Text Box 122"/>
            <p:cNvSpPr txBox="1">
              <a:spLocks noChangeArrowheads="1"/>
            </p:cNvSpPr>
            <p:nvPr/>
          </p:nvSpPr>
          <p:spPr bwMode="auto">
            <a:xfrm>
              <a:off x="39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6811" name="Text Box 123"/>
            <p:cNvSpPr txBox="1">
              <a:spLocks noChangeArrowheads="1"/>
            </p:cNvSpPr>
            <p:nvPr/>
          </p:nvSpPr>
          <p:spPr bwMode="auto">
            <a:xfrm>
              <a:off x="4157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6812" name="Text Box 124"/>
            <p:cNvSpPr txBox="1">
              <a:spLocks noChangeArrowheads="1"/>
            </p:cNvSpPr>
            <p:nvPr/>
          </p:nvSpPr>
          <p:spPr bwMode="auto">
            <a:xfrm>
              <a:off x="4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6813" name="Text Box 125"/>
            <p:cNvSpPr txBox="1">
              <a:spLocks noChangeArrowheads="1"/>
            </p:cNvSpPr>
            <p:nvPr/>
          </p:nvSpPr>
          <p:spPr bwMode="auto">
            <a:xfrm>
              <a:off x="466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66814" name="Text Box 126"/>
            <p:cNvSpPr txBox="1">
              <a:spLocks noChangeArrowheads="1"/>
            </p:cNvSpPr>
            <p:nvPr/>
          </p:nvSpPr>
          <p:spPr bwMode="auto">
            <a:xfrm>
              <a:off x="492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66815" name="Text Box 127"/>
            <p:cNvSpPr txBox="1">
              <a:spLocks noChangeArrowheads="1"/>
            </p:cNvSpPr>
            <p:nvPr/>
          </p:nvSpPr>
          <p:spPr bwMode="auto">
            <a:xfrm>
              <a:off x="517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6816" name="Text Box 128"/>
            <p:cNvSpPr txBox="1">
              <a:spLocks noChangeArrowheads="1"/>
            </p:cNvSpPr>
            <p:nvPr/>
          </p:nvSpPr>
          <p:spPr bwMode="auto">
            <a:xfrm>
              <a:off x="5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</p:grpSp>
      <p:graphicFrame>
        <p:nvGraphicFramePr>
          <p:cNvPr id="1266817" name="Group 129"/>
          <p:cNvGraphicFramePr>
            <a:graphicFrameLocks noGrp="1"/>
          </p:cNvGraphicFramePr>
          <p:nvPr/>
        </p:nvGraphicFramePr>
        <p:xfrm>
          <a:off x="4483100" y="3400425"/>
          <a:ext cx="2819400" cy="1009650"/>
        </p:xfrm>
        <a:graphic>
          <a:graphicData uri="http://schemas.openxmlformats.org/drawingml/2006/table">
            <a:tbl>
              <a:tblPr/>
              <a:tblGrid>
                <a:gridCol w="704850"/>
                <a:gridCol w="704850"/>
                <a:gridCol w="704850"/>
                <a:gridCol w="70485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66834" name="Text Box 146"/>
          <p:cNvSpPr txBox="1">
            <a:spLocks noChangeArrowheads="1"/>
          </p:cNvSpPr>
          <p:nvPr/>
        </p:nvSpPr>
        <p:spPr bwMode="auto">
          <a:xfrm>
            <a:off x="6769100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3</a:t>
            </a:r>
          </a:p>
        </p:txBody>
      </p:sp>
      <p:sp>
        <p:nvSpPr>
          <p:cNvPr id="1266835" name="Text Box 147"/>
          <p:cNvSpPr txBox="1">
            <a:spLocks noChangeArrowheads="1"/>
          </p:cNvSpPr>
          <p:nvPr/>
        </p:nvSpPr>
        <p:spPr bwMode="auto">
          <a:xfrm>
            <a:off x="6096000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2</a:t>
            </a:r>
          </a:p>
        </p:txBody>
      </p:sp>
      <p:sp>
        <p:nvSpPr>
          <p:cNvPr id="1266836" name="Text Box 148"/>
          <p:cNvSpPr txBox="1">
            <a:spLocks noChangeArrowheads="1"/>
          </p:cNvSpPr>
          <p:nvPr/>
        </p:nvSpPr>
        <p:spPr bwMode="auto">
          <a:xfrm>
            <a:off x="5395913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66837" name="Text Box 149"/>
          <p:cNvSpPr txBox="1">
            <a:spLocks noChangeArrowheads="1"/>
          </p:cNvSpPr>
          <p:nvPr/>
        </p:nvSpPr>
        <p:spPr bwMode="auto">
          <a:xfrm>
            <a:off x="4673600" y="3362325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66838" name="Text Box 150"/>
          <p:cNvSpPr txBox="1">
            <a:spLocks noChangeArrowheads="1"/>
          </p:cNvSpPr>
          <p:nvPr/>
        </p:nvSpPr>
        <p:spPr bwMode="auto">
          <a:xfrm>
            <a:off x="6673850" y="3860800"/>
            <a:ext cx="565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17</a:t>
            </a:r>
          </a:p>
        </p:txBody>
      </p:sp>
      <p:sp>
        <p:nvSpPr>
          <p:cNvPr id="1266839" name="Text Box 151"/>
          <p:cNvSpPr txBox="1">
            <a:spLocks noChangeArrowheads="1"/>
          </p:cNvSpPr>
          <p:nvPr/>
        </p:nvSpPr>
        <p:spPr bwMode="auto">
          <a:xfrm>
            <a:off x="6000750" y="3860800"/>
            <a:ext cx="565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14</a:t>
            </a:r>
          </a:p>
        </p:txBody>
      </p:sp>
      <p:sp>
        <p:nvSpPr>
          <p:cNvPr id="1266840" name="Text Box 152"/>
          <p:cNvSpPr txBox="1">
            <a:spLocks noChangeArrowheads="1"/>
          </p:cNvSpPr>
          <p:nvPr/>
        </p:nvSpPr>
        <p:spPr bwMode="auto">
          <a:xfrm>
            <a:off x="5395913" y="3860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6</a:t>
            </a:r>
          </a:p>
        </p:txBody>
      </p:sp>
      <p:sp>
        <p:nvSpPr>
          <p:cNvPr id="1266841" name="Text Box 153"/>
          <p:cNvSpPr txBox="1">
            <a:spLocks noChangeArrowheads="1"/>
          </p:cNvSpPr>
          <p:nvPr/>
        </p:nvSpPr>
        <p:spPr bwMode="auto">
          <a:xfrm>
            <a:off x="4673600" y="3870325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66842" name="Text Box 154"/>
          <p:cNvSpPr txBox="1">
            <a:spLocks noChangeArrowheads="1"/>
          </p:cNvSpPr>
          <p:nvPr/>
        </p:nvSpPr>
        <p:spPr bwMode="auto">
          <a:xfrm>
            <a:off x="76200" y="3870325"/>
            <a:ext cx="3871913" cy="1006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Location of </a:t>
            </a:r>
            <a:r>
              <a:rPr lang="en-US" sz="3000" b="0">
                <a:solidFill>
                  <a:schemeClr val="tx2"/>
                </a:solidFill>
                <a:latin typeface="Times New Roman" charset="0"/>
              </a:rPr>
              <a:t>next</a:t>
            </a:r>
            <a:r>
              <a:rPr lang="en-US" sz="3000" b="0">
                <a:latin typeface="Times New Roman" charset="0"/>
              </a:rPr>
              <a:t> record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with digit v.</a:t>
            </a:r>
          </a:p>
        </p:txBody>
      </p:sp>
      <p:sp>
        <p:nvSpPr>
          <p:cNvPr id="1266843" name="Line 155"/>
          <p:cNvSpPr>
            <a:spLocks noChangeShapeType="1"/>
          </p:cNvSpPr>
          <p:nvPr/>
        </p:nvSpPr>
        <p:spPr bwMode="auto">
          <a:xfrm flipH="1" flipV="1">
            <a:off x="2057400" y="2590800"/>
            <a:ext cx="2743200" cy="1447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6844" name="Line 156"/>
          <p:cNvSpPr>
            <a:spLocks noChangeShapeType="1"/>
          </p:cNvSpPr>
          <p:nvPr/>
        </p:nvSpPr>
        <p:spPr bwMode="auto">
          <a:xfrm flipV="1">
            <a:off x="6248400" y="2590800"/>
            <a:ext cx="914400" cy="1447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6845" name="Line 157"/>
          <p:cNvSpPr>
            <a:spLocks noChangeShapeType="1"/>
          </p:cNvSpPr>
          <p:nvPr/>
        </p:nvSpPr>
        <p:spPr bwMode="auto">
          <a:xfrm flipV="1">
            <a:off x="7086600" y="2590800"/>
            <a:ext cx="1295400" cy="1447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6860" name="Line 172"/>
          <p:cNvSpPr>
            <a:spLocks noChangeShapeType="1"/>
          </p:cNvSpPr>
          <p:nvPr/>
        </p:nvSpPr>
        <p:spPr bwMode="auto">
          <a:xfrm flipH="1" flipV="1">
            <a:off x="4038600" y="2667000"/>
            <a:ext cx="1524000" cy="1447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6861" name="Line 173"/>
          <p:cNvSpPr>
            <a:spLocks noChangeShapeType="1"/>
          </p:cNvSpPr>
          <p:nvPr/>
        </p:nvSpPr>
        <p:spPr bwMode="auto">
          <a:xfrm>
            <a:off x="14478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6862" name="Rectangle 174"/>
          <p:cNvSpPr>
            <a:spLocks noChangeArrowheads="1"/>
          </p:cNvSpPr>
          <p:nvPr/>
        </p:nvSpPr>
        <p:spPr bwMode="auto">
          <a:xfrm>
            <a:off x="14922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66863" name="Rectangle 175"/>
          <p:cNvSpPr>
            <a:spLocks noChangeArrowheads="1"/>
          </p:cNvSpPr>
          <p:nvPr/>
        </p:nvSpPr>
        <p:spPr bwMode="auto">
          <a:xfrm>
            <a:off x="18986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66874" name="Text Box 186"/>
          <p:cNvSpPr txBox="1">
            <a:spLocks noChangeArrowheads="1"/>
          </p:cNvSpPr>
          <p:nvPr/>
        </p:nvSpPr>
        <p:spPr bwMode="auto">
          <a:xfrm>
            <a:off x="136525" y="5072063"/>
            <a:ext cx="6792913" cy="1006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Algorithm: Go through the records in order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                   putting them where they go.</a:t>
            </a:r>
          </a:p>
        </p:txBody>
      </p:sp>
      <p:sp>
        <p:nvSpPr>
          <p:cNvPr id="1266875" name="Rectangle 187"/>
          <p:cNvSpPr>
            <a:spLocks noChangeArrowheads="1"/>
          </p:cNvSpPr>
          <p:nvPr/>
        </p:nvSpPr>
        <p:spPr bwMode="auto">
          <a:xfrm>
            <a:off x="3429000" y="1517650"/>
            <a:ext cx="46990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 </a:t>
            </a:r>
          </a:p>
        </p:txBody>
      </p:sp>
      <p:sp>
        <p:nvSpPr>
          <p:cNvPr id="1266876" name="Line 188"/>
          <p:cNvSpPr>
            <a:spLocks noChangeShapeType="1"/>
          </p:cNvSpPr>
          <p:nvPr/>
        </p:nvSpPr>
        <p:spPr bwMode="auto">
          <a:xfrm>
            <a:off x="18669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6877" name="Line 189"/>
          <p:cNvSpPr>
            <a:spLocks noChangeShapeType="1"/>
          </p:cNvSpPr>
          <p:nvPr/>
        </p:nvSpPr>
        <p:spPr bwMode="auto">
          <a:xfrm>
            <a:off x="22860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6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6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6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66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66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6863" grpId="0"/>
      <p:bldP spid="126687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77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34938"/>
            <a:ext cx="7772400" cy="1143001"/>
          </a:xfrm>
        </p:spPr>
        <p:txBody>
          <a:bodyPr/>
          <a:lstStyle/>
          <a:p>
            <a:r>
              <a:rPr lang="en-US"/>
              <a:t>CountingSort</a:t>
            </a:r>
          </a:p>
        </p:txBody>
      </p:sp>
      <p:sp>
        <p:nvSpPr>
          <p:cNvPr id="1267715" name="Text Box 3"/>
          <p:cNvSpPr txBox="1">
            <a:spLocks noChangeArrowheads="1"/>
          </p:cNvSpPr>
          <p:nvPr/>
        </p:nvSpPr>
        <p:spPr bwMode="auto">
          <a:xfrm>
            <a:off x="60325" y="992188"/>
            <a:ext cx="10953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Input:</a:t>
            </a:r>
          </a:p>
        </p:txBody>
      </p:sp>
      <p:sp>
        <p:nvSpPr>
          <p:cNvPr id="1267716" name="Text Box 4"/>
          <p:cNvSpPr txBox="1">
            <a:spLocks noChangeArrowheads="1"/>
          </p:cNvSpPr>
          <p:nvPr/>
        </p:nvSpPr>
        <p:spPr bwMode="auto">
          <a:xfrm>
            <a:off x="76200" y="1525588"/>
            <a:ext cx="13493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Output:</a:t>
            </a:r>
          </a:p>
        </p:txBody>
      </p:sp>
      <p:sp>
        <p:nvSpPr>
          <p:cNvPr id="1267717" name="Text Box 5"/>
          <p:cNvSpPr txBox="1">
            <a:spLocks noChangeArrowheads="1"/>
          </p:cNvSpPr>
          <p:nvPr/>
        </p:nvSpPr>
        <p:spPr bwMode="auto">
          <a:xfrm>
            <a:off x="92075" y="2058988"/>
            <a:ext cx="11588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Index:</a:t>
            </a:r>
          </a:p>
        </p:txBody>
      </p:sp>
      <p:graphicFrame>
        <p:nvGraphicFramePr>
          <p:cNvPr id="1267718" name="Group 6"/>
          <p:cNvGraphicFramePr>
            <a:graphicFrameLocks noGrp="1"/>
          </p:cNvGraphicFramePr>
          <p:nvPr>
            <p:ph idx="1"/>
          </p:nvPr>
        </p:nvGraphicFramePr>
        <p:xfrm>
          <a:off x="1447800" y="990600"/>
          <a:ext cx="7543800" cy="1676400"/>
        </p:xfrm>
        <a:graphic>
          <a:graphicData uri="http://schemas.openxmlformats.org/drawingml/2006/table">
            <a:tbl>
              <a:tblPr/>
              <a:tblGrid>
                <a:gridCol w="396875"/>
                <a:gridCol w="396875"/>
                <a:gridCol w="396875"/>
                <a:gridCol w="396875"/>
                <a:gridCol w="398463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8462"/>
                <a:gridCol w="396875"/>
                <a:gridCol w="396875"/>
                <a:gridCol w="396875"/>
                <a:gridCol w="396875"/>
              </a:tblGrid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1500188" y="2128838"/>
            <a:ext cx="7535862" cy="500062"/>
            <a:chOff x="945" y="1341"/>
            <a:chExt cx="4747" cy="315"/>
          </a:xfrm>
        </p:grpSpPr>
        <p:sp>
          <p:nvSpPr>
            <p:cNvPr id="1267801" name="Text Box 89"/>
            <p:cNvSpPr txBox="1">
              <a:spLocks noChangeArrowheads="1"/>
            </p:cNvSpPr>
            <p:nvPr/>
          </p:nvSpPr>
          <p:spPr bwMode="auto">
            <a:xfrm>
              <a:off x="3626" y="1341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11</a:t>
              </a:r>
            </a:p>
          </p:txBody>
        </p:sp>
        <p:sp>
          <p:nvSpPr>
            <p:cNvPr id="1267802" name="Text Box 90"/>
            <p:cNvSpPr txBox="1">
              <a:spLocks noChangeArrowheads="1"/>
            </p:cNvSpPr>
            <p:nvPr/>
          </p:nvSpPr>
          <p:spPr bwMode="auto">
            <a:xfrm>
              <a:off x="3366" y="1341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10</a:t>
              </a:r>
            </a:p>
          </p:txBody>
        </p:sp>
        <p:sp>
          <p:nvSpPr>
            <p:cNvPr id="1267803" name="Text Box 91"/>
            <p:cNvSpPr txBox="1">
              <a:spLocks noChangeArrowheads="1"/>
            </p:cNvSpPr>
            <p:nvPr/>
          </p:nvSpPr>
          <p:spPr bwMode="auto">
            <a:xfrm>
              <a:off x="3172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9</a:t>
              </a:r>
            </a:p>
          </p:txBody>
        </p:sp>
        <p:sp>
          <p:nvSpPr>
            <p:cNvPr id="1267804" name="Text Box 92"/>
            <p:cNvSpPr txBox="1">
              <a:spLocks noChangeArrowheads="1"/>
            </p:cNvSpPr>
            <p:nvPr/>
          </p:nvSpPr>
          <p:spPr bwMode="auto">
            <a:xfrm>
              <a:off x="2926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8</a:t>
              </a:r>
            </a:p>
          </p:txBody>
        </p:sp>
        <p:sp>
          <p:nvSpPr>
            <p:cNvPr id="1267805" name="Text Box 93"/>
            <p:cNvSpPr txBox="1">
              <a:spLocks noChangeArrowheads="1"/>
            </p:cNvSpPr>
            <p:nvPr/>
          </p:nvSpPr>
          <p:spPr bwMode="auto">
            <a:xfrm>
              <a:off x="2688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7</a:t>
              </a:r>
            </a:p>
          </p:txBody>
        </p:sp>
        <p:sp>
          <p:nvSpPr>
            <p:cNvPr id="1267806" name="Text Box 94"/>
            <p:cNvSpPr txBox="1">
              <a:spLocks noChangeArrowheads="1"/>
            </p:cNvSpPr>
            <p:nvPr/>
          </p:nvSpPr>
          <p:spPr bwMode="auto">
            <a:xfrm>
              <a:off x="2420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6</a:t>
              </a:r>
            </a:p>
          </p:txBody>
        </p:sp>
        <p:sp>
          <p:nvSpPr>
            <p:cNvPr id="1267807" name="Text Box 95"/>
            <p:cNvSpPr txBox="1">
              <a:spLocks noChangeArrowheads="1"/>
            </p:cNvSpPr>
            <p:nvPr/>
          </p:nvSpPr>
          <p:spPr bwMode="auto">
            <a:xfrm>
              <a:off x="2173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5</a:t>
              </a:r>
            </a:p>
          </p:txBody>
        </p:sp>
        <p:sp>
          <p:nvSpPr>
            <p:cNvPr id="1267808" name="Text Box 96"/>
            <p:cNvSpPr txBox="1">
              <a:spLocks noChangeArrowheads="1"/>
            </p:cNvSpPr>
            <p:nvPr/>
          </p:nvSpPr>
          <p:spPr bwMode="auto">
            <a:xfrm>
              <a:off x="1900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4</a:t>
              </a:r>
            </a:p>
          </p:txBody>
        </p:sp>
        <p:sp>
          <p:nvSpPr>
            <p:cNvPr id="1267809" name="Text Box 97"/>
            <p:cNvSpPr txBox="1">
              <a:spLocks noChangeArrowheads="1"/>
            </p:cNvSpPr>
            <p:nvPr/>
          </p:nvSpPr>
          <p:spPr bwMode="auto">
            <a:xfrm>
              <a:off x="1661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3</a:t>
              </a:r>
            </a:p>
          </p:txBody>
        </p:sp>
        <p:sp>
          <p:nvSpPr>
            <p:cNvPr id="1267810" name="Text Box 98"/>
            <p:cNvSpPr txBox="1">
              <a:spLocks noChangeArrowheads="1"/>
            </p:cNvSpPr>
            <p:nvPr/>
          </p:nvSpPr>
          <p:spPr bwMode="auto">
            <a:xfrm>
              <a:off x="1422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2</a:t>
              </a:r>
            </a:p>
          </p:txBody>
        </p:sp>
        <p:sp>
          <p:nvSpPr>
            <p:cNvPr id="1267811" name="Text Box 99"/>
            <p:cNvSpPr txBox="1">
              <a:spLocks noChangeArrowheads="1"/>
            </p:cNvSpPr>
            <p:nvPr/>
          </p:nvSpPr>
          <p:spPr bwMode="auto">
            <a:xfrm>
              <a:off x="1176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</a:t>
              </a:r>
            </a:p>
          </p:txBody>
        </p:sp>
        <p:sp>
          <p:nvSpPr>
            <p:cNvPr id="1267812" name="Text Box 100"/>
            <p:cNvSpPr txBox="1">
              <a:spLocks noChangeArrowheads="1"/>
            </p:cNvSpPr>
            <p:nvPr/>
          </p:nvSpPr>
          <p:spPr bwMode="auto">
            <a:xfrm>
              <a:off x="945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0</a:t>
              </a:r>
            </a:p>
          </p:txBody>
        </p:sp>
        <p:sp>
          <p:nvSpPr>
            <p:cNvPr id="1267813" name="Text Box 101"/>
            <p:cNvSpPr txBox="1">
              <a:spLocks noChangeArrowheads="1"/>
            </p:cNvSpPr>
            <p:nvPr/>
          </p:nvSpPr>
          <p:spPr bwMode="auto">
            <a:xfrm>
              <a:off x="3872" y="1342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12</a:t>
              </a:r>
            </a:p>
          </p:txBody>
        </p:sp>
        <p:sp>
          <p:nvSpPr>
            <p:cNvPr id="1267814" name="Text Box 102"/>
            <p:cNvSpPr txBox="1">
              <a:spLocks noChangeArrowheads="1"/>
            </p:cNvSpPr>
            <p:nvPr/>
          </p:nvSpPr>
          <p:spPr bwMode="auto">
            <a:xfrm>
              <a:off x="4133" y="1343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13</a:t>
              </a:r>
            </a:p>
          </p:txBody>
        </p:sp>
        <p:sp>
          <p:nvSpPr>
            <p:cNvPr id="1267815" name="Text Box 103"/>
            <p:cNvSpPr txBox="1">
              <a:spLocks noChangeArrowheads="1"/>
            </p:cNvSpPr>
            <p:nvPr/>
          </p:nvSpPr>
          <p:spPr bwMode="auto">
            <a:xfrm>
              <a:off x="4380" y="1344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14</a:t>
              </a:r>
            </a:p>
          </p:txBody>
        </p:sp>
        <p:sp>
          <p:nvSpPr>
            <p:cNvPr id="1267816" name="Text Box 104"/>
            <p:cNvSpPr txBox="1">
              <a:spLocks noChangeArrowheads="1"/>
            </p:cNvSpPr>
            <p:nvPr/>
          </p:nvSpPr>
          <p:spPr bwMode="auto">
            <a:xfrm>
              <a:off x="4627" y="1345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15</a:t>
              </a:r>
            </a:p>
          </p:txBody>
        </p:sp>
        <p:sp>
          <p:nvSpPr>
            <p:cNvPr id="1267817" name="Text Box 105"/>
            <p:cNvSpPr txBox="1">
              <a:spLocks noChangeArrowheads="1"/>
            </p:cNvSpPr>
            <p:nvPr/>
          </p:nvSpPr>
          <p:spPr bwMode="auto">
            <a:xfrm>
              <a:off x="4874" y="1346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16</a:t>
              </a:r>
            </a:p>
          </p:txBody>
        </p:sp>
        <p:sp>
          <p:nvSpPr>
            <p:cNvPr id="1267818" name="Text Box 106"/>
            <p:cNvSpPr txBox="1">
              <a:spLocks noChangeArrowheads="1"/>
            </p:cNvSpPr>
            <p:nvPr/>
          </p:nvSpPr>
          <p:spPr bwMode="auto">
            <a:xfrm>
              <a:off x="5121" y="1347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17</a:t>
              </a:r>
            </a:p>
          </p:txBody>
        </p:sp>
        <p:sp>
          <p:nvSpPr>
            <p:cNvPr id="1267819" name="Text Box 107"/>
            <p:cNvSpPr txBox="1">
              <a:spLocks noChangeArrowheads="1"/>
            </p:cNvSpPr>
            <p:nvPr/>
          </p:nvSpPr>
          <p:spPr bwMode="auto">
            <a:xfrm>
              <a:off x="5368" y="1348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18</a:t>
              </a:r>
            </a:p>
          </p:txBody>
        </p:sp>
      </p:grpSp>
      <p:sp>
        <p:nvSpPr>
          <p:cNvPr id="1267820" name="Text Box 108"/>
          <p:cNvSpPr txBox="1">
            <a:spLocks noChangeArrowheads="1"/>
          </p:cNvSpPr>
          <p:nvPr/>
        </p:nvSpPr>
        <p:spPr bwMode="auto">
          <a:xfrm>
            <a:off x="3013075" y="3336925"/>
            <a:ext cx="1487488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Value v:</a:t>
            </a:r>
          </a:p>
        </p:txBody>
      </p:sp>
      <p:grpSp>
        <p:nvGrpSpPr>
          <p:cNvPr id="3" name="Group 109"/>
          <p:cNvGrpSpPr>
            <a:grpSpLocks/>
          </p:cNvGrpSpPr>
          <p:nvPr/>
        </p:nvGrpSpPr>
        <p:grpSpPr bwMode="auto">
          <a:xfrm>
            <a:off x="1465263" y="1008063"/>
            <a:ext cx="7504112" cy="549275"/>
            <a:chOff x="923" y="1104"/>
            <a:chExt cx="4727" cy="346"/>
          </a:xfrm>
        </p:grpSpPr>
        <p:sp>
          <p:nvSpPr>
            <p:cNvPr id="1267822" name="Text Box 110"/>
            <p:cNvSpPr txBox="1">
              <a:spLocks noChangeArrowheads="1"/>
            </p:cNvSpPr>
            <p:nvPr/>
          </p:nvSpPr>
          <p:spPr bwMode="auto">
            <a:xfrm>
              <a:off x="923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7823" name="Text Box 111"/>
            <p:cNvSpPr txBox="1">
              <a:spLocks noChangeArrowheads="1"/>
            </p:cNvSpPr>
            <p:nvPr/>
          </p:nvSpPr>
          <p:spPr bwMode="auto">
            <a:xfrm>
              <a:off x="115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7824" name="Text Box 112"/>
            <p:cNvSpPr txBox="1">
              <a:spLocks noChangeArrowheads="1"/>
            </p:cNvSpPr>
            <p:nvPr/>
          </p:nvSpPr>
          <p:spPr bwMode="auto">
            <a:xfrm>
              <a:off x="141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7825" name="Text Box 113"/>
            <p:cNvSpPr txBox="1">
              <a:spLocks noChangeArrowheads="1"/>
            </p:cNvSpPr>
            <p:nvPr/>
          </p:nvSpPr>
          <p:spPr bwMode="auto">
            <a:xfrm>
              <a:off x="167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7826" name="Text Box 114"/>
            <p:cNvSpPr txBox="1">
              <a:spLocks noChangeArrowheads="1"/>
            </p:cNvSpPr>
            <p:nvPr/>
          </p:nvSpPr>
          <p:spPr bwMode="auto">
            <a:xfrm>
              <a:off x="193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67827" name="Text Box 115"/>
            <p:cNvSpPr txBox="1">
              <a:spLocks noChangeArrowheads="1"/>
            </p:cNvSpPr>
            <p:nvPr/>
          </p:nvSpPr>
          <p:spPr bwMode="auto">
            <a:xfrm>
              <a:off x="219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7828" name="Text Box 116"/>
            <p:cNvSpPr txBox="1">
              <a:spLocks noChangeArrowheads="1"/>
            </p:cNvSpPr>
            <p:nvPr/>
          </p:nvSpPr>
          <p:spPr bwMode="auto">
            <a:xfrm>
              <a:off x="2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7829" name="Text Box 117"/>
            <p:cNvSpPr txBox="1">
              <a:spLocks noChangeArrowheads="1"/>
            </p:cNvSpPr>
            <p:nvPr/>
          </p:nvSpPr>
          <p:spPr bwMode="auto">
            <a:xfrm>
              <a:off x="267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67830" name="Text Box 118"/>
            <p:cNvSpPr txBox="1">
              <a:spLocks noChangeArrowheads="1"/>
            </p:cNvSpPr>
            <p:nvPr/>
          </p:nvSpPr>
          <p:spPr bwMode="auto">
            <a:xfrm>
              <a:off x="2928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7831" name="Text Box 119"/>
            <p:cNvSpPr txBox="1">
              <a:spLocks noChangeArrowheads="1"/>
            </p:cNvSpPr>
            <p:nvPr/>
          </p:nvSpPr>
          <p:spPr bwMode="auto">
            <a:xfrm>
              <a:off x="3185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7832" name="Text Box 120"/>
            <p:cNvSpPr txBox="1">
              <a:spLocks noChangeArrowheads="1"/>
            </p:cNvSpPr>
            <p:nvPr/>
          </p:nvSpPr>
          <p:spPr bwMode="auto">
            <a:xfrm>
              <a:off x="3435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67833" name="Text Box 121"/>
            <p:cNvSpPr txBox="1">
              <a:spLocks noChangeArrowheads="1"/>
            </p:cNvSpPr>
            <p:nvPr/>
          </p:nvSpPr>
          <p:spPr bwMode="auto">
            <a:xfrm>
              <a:off x="3678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7834" name="Text Box 122"/>
            <p:cNvSpPr txBox="1">
              <a:spLocks noChangeArrowheads="1"/>
            </p:cNvSpPr>
            <p:nvPr/>
          </p:nvSpPr>
          <p:spPr bwMode="auto">
            <a:xfrm>
              <a:off x="39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7835" name="Text Box 123"/>
            <p:cNvSpPr txBox="1">
              <a:spLocks noChangeArrowheads="1"/>
            </p:cNvSpPr>
            <p:nvPr/>
          </p:nvSpPr>
          <p:spPr bwMode="auto">
            <a:xfrm>
              <a:off x="4157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7836" name="Text Box 124"/>
            <p:cNvSpPr txBox="1">
              <a:spLocks noChangeArrowheads="1"/>
            </p:cNvSpPr>
            <p:nvPr/>
          </p:nvSpPr>
          <p:spPr bwMode="auto">
            <a:xfrm>
              <a:off x="4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7837" name="Text Box 125"/>
            <p:cNvSpPr txBox="1">
              <a:spLocks noChangeArrowheads="1"/>
            </p:cNvSpPr>
            <p:nvPr/>
          </p:nvSpPr>
          <p:spPr bwMode="auto">
            <a:xfrm>
              <a:off x="466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67838" name="Text Box 126"/>
            <p:cNvSpPr txBox="1">
              <a:spLocks noChangeArrowheads="1"/>
            </p:cNvSpPr>
            <p:nvPr/>
          </p:nvSpPr>
          <p:spPr bwMode="auto">
            <a:xfrm>
              <a:off x="492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67839" name="Text Box 127"/>
            <p:cNvSpPr txBox="1">
              <a:spLocks noChangeArrowheads="1"/>
            </p:cNvSpPr>
            <p:nvPr/>
          </p:nvSpPr>
          <p:spPr bwMode="auto">
            <a:xfrm>
              <a:off x="517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7840" name="Text Box 128"/>
            <p:cNvSpPr txBox="1">
              <a:spLocks noChangeArrowheads="1"/>
            </p:cNvSpPr>
            <p:nvPr/>
          </p:nvSpPr>
          <p:spPr bwMode="auto">
            <a:xfrm>
              <a:off x="5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</p:grpSp>
      <p:graphicFrame>
        <p:nvGraphicFramePr>
          <p:cNvPr id="1267841" name="Group 129"/>
          <p:cNvGraphicFramePr>
            <a:graphicFrameLocks noGrp="1"/>
          </p:cNvGraphicFramePr>
          <p:nvPr/>
        </p:nvGraphicFramePr>
        <p:xfrm>
          <a:off x="4483100" y="3400423"/>
          <a:ext cx="2819400" cy="1019176"/>
        </p:xfrm>
        <a:graphic>
          <a:graphicData uri="http://schemas.openxmlformats.org/drawingml/2006/table">
            <a:tbl>
              <a:tblPr/>
              <a:tblGrid>
                <a:gridCol w="704850"/>
                <a:gridCol w="704850"/>
                <a:gridCol w="704850"/>
                <a:gridCol w="704850"/>
              </a:tblGrid>
              <a:tr h="509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67858" name="Text Box 146"/>
          <p:cNvSpPr txBox="1">
            <a:spLocks noChangeArrowheads="1"/>
          </p:cNvSpPr>
          <p:nvPr/>
        </p:nvSpPr>
        <p:spPr bwMode="auto">
          <a:xfrm>
            <a:off x="6769100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3</a:t>
            </a:r>
          </a:p>
        </p:txBody>
      </p:sp>
      <p:sp>
        <p:nvSpPr>
          <p:cNvPr id="1267859" name="Text Box 147"/>
          <p:cNvSpPr txBox="1">
            <a:spLocks noChangeArrowheads="1"/>
          </p:cNvSpPr>
          <p:nvPr/>
        </p:nvSpPr>
        <p:spPr bwMode="auto">
          <a:xfrm>
            <a:off x="6096000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2</a:t>
            </a:r>
          </a:p>
        </p:txBody>
      </p:sp>
      <p:sp>
        <p:nvSpPr>
          <p:cNvPr id="1267860" name="Text Box 148"/>
          <p:cNvSpPr txBox="1">
            <a:spLocks noChangeArrowheads="1"/>
          </p:cNvSpPr>
          <p:nvPr/>
        </p:nvSpPr>
        <p:spPr bwMode="auto">
          <a:xfrm>
            <a:off x="5395913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67861" name="Text Box 149"/>
          <p:cNvSpPr txBox="1">
            <a:spLocks noChangeArrowheads="1"/>
          </p:cNvSpPr>
          <p:nvPr/>
        </p:nvSpPr>
        <p:spPr bwMode="auto">
          <a:xfrm>
            <a:off x="4673600" y="3362325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67862" name="Text Box 150"/>
          <p:cNvSpPr txBox="1">
            <a:spLocks noChangeArrowheads="1"/>
          </p:cNvSpPr>
          <p:nvPr/>
        </p:nvSpPr>
        <p:spPr bwMode="auto">
          <a:xfrm>
            <a:off x="6673850" y="3860800"/>
            <a:ext cx="565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17</a:t>
            </a:r>
          </a:p>
        </p:txBody>
      </p:sp>
      <p:sp>
        <p:nvSpPr>
          <p:cNvPr id="1267863" name="Text Box 151"/>
          <p:cNvSpPr txBox="1">
            <a:spLocks noChangeArrowheads="1"/>
          </p:cNvSpPr>
          <p:nvPr/>
        </p:nvSpPr>
        <p:spPr bwMode="auto">
          <a:xfrm>
            <a:off x="6000750" y="3860800"/>
            <a:ext cx="565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14</a:t>
            </a:r>
          </a:p>
        </p:txBody>
      </p:sp>
      <p:sp>
        <p:nvSpPr>
          <p:cNvPr id="1267864" name="Text Box 152"/>
          <p:cNvSpPr txBox="1">
            <a:spLocks noChangeArrowheads="1"/>
          </p:cNvSpPr>
          <p:nvPr/>
        </p:nvSpPr>
        <p:spPr bwMode="auto">
          <a:xfrm>
            <a:off x="5395913" y="3860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6</a:t>
            </a:r>
          </a:p>
        </p:txBody>
      </p:sp>
      <p:sp>
        <p:nvSpPr>
          <p:cNvPr id="1267865" name="Text Box 153"/>
          <p:cNvSpPr txBox="1">
            <a:spLocks noChangeArrowheads="1"/>
          </p:cNvSpPr>
          <p:nvPr/>
        </p:nvSpPr>
        <p:spPr bwMode="auto">
          <a:xfrm>
            <a:off x="4672013" y="3870325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2</a:t>
            </a:r>
          </a:p>
        </p:txBody>
      </p:sp>
      <p:sp>
        <p:nvSpPr>
          <p:cNvPr id="1267866" name="Text Box 154"/>
          <p:cNvSpPr txBox="1">
            <a:spLocks noChangeArrowheads="1"/>
          </p:cNvSpPr>
          <p:nvPr/>
        </p:nvSpPr>
        <p:spPr bwMode="auto">
          <a:xfrm>
            <a:off x="76200" y="3870325"/>
            <a:ext cx="3871913" cy="1006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Location of </a:t>
            </a:r>
            <a:r>
              <a:rPr lang="en-US" sz="3000" b="0">
                <a:solidFill>
                  <a:schemeClr val="tx2"/>
                </a:solidFill>
                <a:latin typeface="Times New Roman" charset="0"/>
              </a:rPr>
              <a:t>next</a:t>
            </a:r>
            <a:r>
              <a:rPr lang="en-US" sz="3000" b="0">
                <a:latin typeface="Times New Roman" charset="0"/>
              </a:rPr>
              <a:t> record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with digit v.</a:t>
            </a:r>
          </a:p>
        </p:txBody>
      </p:sp>
      <p:sp>
        <p:nvSpPr>
          <p:cNvPr id="1267867" name="Line 155"/>
          <p:cNvSpPr>
            <a:spLocks noChangeShapeType="1"/>
          </p:cNvSpPr>
          <p:nvPr/>
        </p:nvSpPr>
        <p:spPr bwMode="auto">
          <a:xfrm flipH="1" flipV="1">
            <a:off x="2438400" y="2514600"/>
            <a:ext cx="2362200" cy="15240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7868" name="Line 156"/>
          <p:cNvSpPr>
            <a:spLocks noChangeShapeType="1"/>
          </p:cNvSpPr>
          <p:nvPr/>
        </p:nvSpPr>
        <p:spPr bwMode="auto">
          <a:xfrm flipV="1">
            <a:off x="6248400" y="2590800"/>
            <a:ext cx="914400" cy="1447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7869" name="Line 157"/>
          <p:cNvSpPr>
            <a:spLocks noChangeShapeType="1"/>
          </p:cNvSpPr>
          <p:nvPr/>
        </p:nvSpPr>
        <p:spPr bwMode="auto">
          <a:xfrm flipV="1">
            <a:off x="7086600" y="2590800"/>
            <a:ext cx="1295400" cy="1447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7884" name="Line 172"/>
          <p:cNvSpPr>
            <a:spLocks noChangeShapeType="1"/>
          </p:cNvSpPr>
          <p:nvPr/>
        </p:nvSpPr>
        <p:spPr bwMode="auto">
          <a:xfrm flipH="1" flipV="1">
            <a:off x="4038600" y="2667000"/>
            <a:ext cx="1524000" cy="1447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7885" name="Line 173"/>
          <p:cNvSpPr>
            <a:spLocks noChangeShapeType="1"/>
          </p:cNvSpPr>
          <p:nvPr/>
        </p:nvSpPr>
        <p:spPr bwMode="auto">
          <a:xfrm>
            <a:off x="14478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7886" name="Rectangle 174"/>
          <p:cNvSpPr>
            <a:spLocks noChangeArrowheads="1"/>
          </p:cNvSpPr>
          <p:nvPr/>
        </p:nvSpPr>
        <p:spPr bwMode="auto">
          <a:xfrm>
            <a:off x="14922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67887" name="Rectangle 175"/>
          <p:cNvSpPr>
            <a:spLocks noChangeArrowheads="1"/>
          </p:cNvSpPr>
          <p:nvPr/>
        </p:nvSpPr>
        <p:spPr bwMode="auto">
          <a:xfrm>
            <a:off x="38798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67898" name="Text Box 186"/>
          <p:cNvSpPr txBox="1">
            <a:spLocks noChangeArrowheads="1"/>
          </p:cNvSpPr>
          <p:nvPr/>
        </p:nvSpPr>
        <p:spPr bwMode="auto">
          <a:xfrm>
            <a:off x="136525" y="5072063"/>
            <a:ext cx="6792913" cy="1006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Algorithm: Go through the records in order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                   putting them where they go.</a:t>
            </a:r>
          </a:p>
        </p:txBody>
      </p:sp>
      <p:sp>
        <p:nvSpPr>
          <p:cNvPr id="1267899" name="Rectangle 187"/>
          <p:cNvSpPr>
            <a:spLocks noChangeArrowheads="1"/>
          </p:cNvSpPr>
          <p:nvPr/>
        </p:nvSpPr>
        <p:spPr bwMode="auto">
          <a:xfrm>
            <a:off x="3429000" y="1517650"/>
            <a:ext cx="46990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 </a:t>
            </a:r>
          </a:p>
        </p:txBody>
      </p:sp>
      <p:sp>
        <p:nvSpPr>
          <p:cNvPr id="1267900" name="Line 188"/>
          <p:cNvSpPr>
            <a:spLocks noChangeShapeType="1"/>
          </p:cNvSpPr>
          <p:nvPr/>
        </p:nvSpPr>
        <p:spPr bwMode="auto">
          <a:xfrm>
            <a:off x="18669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7901" name="Line 189"/>
          <p:cNvSpPr>
            <a:spLocks noChangeShapeType="1"/>
          </p:cNvSpPr>
          <p:nvPr/>
        </p:nvSpPr>
        <p:spPr bwMode="auto">
          <a:xfrm>
            <a:off x="26670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7902" name="Rectangle 190"/>
          <p:cNvSpPr>
            <a:spLocks noChangeArrowheads="1"/>
          </p:cNvSpPr>
          <p:nvPr/>
        </p:nvSpPr>
        <p:spPr bwMode="auto">
          <a:xfrm>
            <a:off x="1885950" y="1508125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67903" name="Line 191"/>
          <p:cNvSpPr>
            <a:spLocks noChangeShapeType="1"/>
          </p:cNvSpPr>
          <p:nvPr/>
        </p:nvSpPr>
        <p:spPr bwMode="auto">
          <a:xfrm>
            <a:off x="2260600" y="974725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7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7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7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67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67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7887" grpId="0"/>
      <p:bldP spid="126790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87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34938"/>
            <a:ext cx="7772400" cy="1143001"/>
          </a:xfrm>
        </p:spPr>
        <p:txBody>
          <a:bodyPr/>
          <a:lstStyle/>
          <a:p>
            <a:r>
              <a:rPr lang="en-US"/>
              <a:t>CountingSort</a:t>
            </a:r>
          </a:p>
        </p:txBody>
      </p:sp>
      <p:sp>
        <p:nvSpPr>
          <p:cNvPr id="1268739" name="Text Box 3"/>
          <p:cNvSpPr txBox="1">
            <a:spLocks noChangeArrowheads="1"/>
          </p:cNvSpPr>
          <p:nvPr/>
        </p:nvSpPr>
        <p:spPr bwMode="auto">
          <a:xfrm>
            <a:off x="60325" y="992188"/>
            <a:ext cx="10953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Input:</a:t>
            </a:r>
          </a:p>
        </p:txBody>
      </p:sp>
      <p:sp>
        <p:nvSpPr>
          <p:cNvPr id="1268740" name="Text Box 4"/>
          <p:cNvSpPr txBox="1">
            <a:spLocks noChangeArrowheads="1"/>
          </p:cNvSpPr>
          <p:nvPr/>
        </p:nvSpPr>
        <p:spPr bwMode="auto">
          <a:xfrm>
            <a:off x="76200" y="1525588"/>
            <a:ext cx="13493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Output:</a:t>
            </a:r>
          </a:p>
        </p:txBody>
      </p:sp>
      <p:sp>
        <p:nvSpPr>
          <p:cNvPr id="1268741" name="Text Box 5"/>
          <p:cNvSpPr txBox="1">
            <a:spLocks noChangeArrowheads="1"/>
          </p:cNvSpPr>
          <p:nvPr/>
        </p:nvSpPr>
        <p:spPr bwMode="auto">
          <a:xfrm>
            <a:off x="92075" y="2058988"/>
            <a:ext cx="11588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Index:</a:t>
            </a:r>
          </a:p>
        </p:txBody>
      </p:sp>
      <p:graphicFrame>
        <p:nvGraphicFramePr>
          <p:cNvPr id="1268742" name="Group 6"/>
          <p:cNvGraphicFramePr>
            <a:graphicFrameLocks noGrp="1"/>
          </p:cNvGraphicFramePr>
          <p:nvPr>
            <p:ph idx="1"/>
          </p:nvPr>
        </p:nvGraphicFramePr>
        <p:xfrm>
          <a:off x="1447800" y="990600"/>
          <a:ext cx="7543800" cy="1676400"/>
        </p:xfrm>
        <a:graphic>
          <a:graphicData uri="http://schemas.openxmlformats.org/drawingml/2006/table">
            <a:tbl>
              <a:tblPr/>
              <a:tblGrid>
                <a:gridCol w="396875"/>
                <a:gridCol w="396875"/>
                <a:gridCol w="396875"/>
                <a:gridCol w="396875"/>
                <a:gridCol w="398463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8462"/>
                <a:gridCol w="396875"/>
                <a:gridCol w="396875"/>
                <a:gridCol w="396875"/>
                <a:gridCol w="396875"/>
              </a:tblGrid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1500188" y="2128838"/>
            <a:ext cx="7535862" cy="500062"/>
            <a:chOff x="945" y="1341"/>
            <a:chExt cx="4747" cy="315"/>
          </a:xfrm>
        </p:grpSpPr>
        <p:sp>
          <p:nvSpPr>
            <p:cNvPr id="1268825" name="Text Box 89"/>
            <p:cNvSpPr txBox="1">
              <a:spLocks noChangeArrowheads="1"/>
            </p:cNvSpPr>
            <p:nvPr/>
          </p:nvSpPr>
          <p:spPr bwMode="auto">
            <a:xfrm>
              <a:off x="3626" y="1341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11</a:t>
              </a:r>
            </a:p>
          </p:txBody>
        </p:sp>
        <p:sp>
          <p:nvSpPr>
            <p:cNvPr id="1268826" name="Text Box 90"/>
            <p:cNvSpPr txBox="1">
              <a:spLocks noChangeArrowheads="1"/>
            </p:cNvSpPr>
            <p:nvPr/>
          </p:nvSpPr>
          <p:spPr bwMode="auto">
            <a:xfrm>
              <a:off x="3366" y="1341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10</a:t>
              </a:r>
            </a:p>
          </p:txBody>
        </p:sp>
        <p:sp>
          <p:nvSpPr>
            <p:cNvPr id="1268827" name="Text Box 91"/>
            <p:cNvSpPr txBox="1">
              <a:spLocks noChangeArrowheads="1"/>
            </p:cNvSpPr>
            <p:nvPr/>
          </p:nvSpPr>
          <p:spPr bwMode="auto">
            <a:xfrm>
              <a:off x="3172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9</a:t>
              </a:r>
            </a:p>
          </p:txBody>
        </p:sp>
        <p:sp>
          <p:nvSpPr>
            <p:cNvPr id="1268828" name="Text Box 92"/>
            <p:cNvSpPr txBox="1">
              <a:spLocks noChangeArrowheads="1"/>
            </p:cNvSpPr>
            <p:nvPr/>
          </p:nvSpPr>
          <p:spPr bwMode="auto">
            <a:xfrm>
              <a:off x="2926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8</a:t>
              </a:r>
            </a:p>
          </p:txBody>
        </p:sp>
        <p:sp>
          <p:nvSpPr>
            <p:cNvPr id="1268829" name="Text Box 93"/>
            <p:cNvSpPr txBox="1">
              <a:spLocks noChangeArrowheads="1"/>
            </p:cNvSpPr>
            <p:nvPr/>
          </p:nvSpPr>
          <p:spPr bwMode="auto">
            <a:xfrm>
              <a:off x="2688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7</a:t>
              </a:r>
            </a:p>
          </p:txBody>
        </p:sp>
        <p:sp>
          <p:nvSpPr>
            <p:cNvPr id="1268830" name="Text Box 94"/>
            <p:cNvSpPr txBox="1">
              <a:spLocks noChangeArrowheads="1"/>
            </p:cNvSpPr>
            <p:nvPr/>
          </p:nvSpPr>
          <p:spPr bwMode="auto">
            <a:xfrm>
              <a:off x="2420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6</a:t>
              </a:r>
            </a:p>
          </p:txBody>
        </p:sp>
        <p:sp>
          <p:nvSpPr>
            <p:cNvPr id="1268831" name="Text Box 95"/>
            <p:cNvSpPr txBox="1">
              <a:spLocks noChangeArrowheads="1"/>
            </p:cNvSpPr>
            <p:nvPr/>
          </p:nvSpPr>
          <p:spPr bwMode="auto">
            <a:xfrm>
              <a:off x="2173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5</a:t>
              </a:r>
            </a:p>
          </p:txBody>
        </p:sp>
        <p:sp>
          <p:nvSpPr>
            <p:cNvPr id="1268832" name="Text Box 96"/>
            <p:cNvSpPr txBox="1">
              <a:spLocks noChangeArrowheads="1"/>
            </p:cNvSpPr>
            <p:nvPr/>
          </p:nvSpPr>
          <p:spPr bwMode="auto">
            <a:xfrm>
              <a:off x="1900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4</a:t>
              </a:r>
            </a:p>
          </p:txBody>
        </p:sp>
        <p:sp>
          <p:nvSpPr>
            <p:cNvPr id="1268833" name="Text Box 97"/>
            <p:cNvSpPr txBox="1">
              <a:spLocks noChangeArrowheads="1"/>
            </p:cNvSpPr>
            <p:nvPr/>
          </p:nvSpPr>
          <p:spPr bwMode="auto">
            <a:xfrm>
              <a:off x="1661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3</a:t>
              </a:r>
            </a:p>
          </p:txBody>
        </p:sp>
        <p:sp>
          <p:nvSpPr>
            <p:cNvPr id="1268834" name="Text Box 98"/>
            <p:cNvSpPr txBox="1">
              <a:spLocks noChangeArrowheads="1"/>
            </p:cNvSpPr>
            <p:nvPr/>
          </p:nvSpPr>
          <p:spPr bwMode="auto">
            <a:xfrm>
              <a:off x="1422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2</a:t>
              </a:r>
            </a:p>
          </p:txBody>
        </p:sp>
        <p:sp>
          <p:nvSpPr>
            <p:cNvPr id="1268835" name="Text Box 99"/>
            <p:cNvSpPr txBox="1">
              <a:spLocks noChangeArrowheads="1"/>
            </p:cNvSpPr>
            <p:nvPr/>
          </p:nvSpPr>
          <p:spPr bwMode="auto">
            <a:xfrm>
              <a:off x="1176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</a:t>
              </a:r>
            </a:p>
          </p:txBody>
        </p:sp>
        <p:sp>
          <p:nvSpPr>
            <p:cNvPr id="1268836" name="Text Box 100"/>
            <p:cNvSpPr txBox="1">
              <a:spLocks noChangeArrowheads="1"/>
            </p:cNvSpPr>
            <p:nvPr/>
          </p:nvSpPr>
          <p:spPr bwMode="auto">
            <a:xfrm>
              <a:off x="945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0</a:t>
              </a:r>
            </a:p>
          </p:txBody>
        </p:sp>
        <p:sp>
          <p:nvSpPr>
            <p:cNvPr id="1268837" name="Text Box 101"/>
            <p:cNvSpPr txBox="1">
              <a:spLocks noChangeArrowheads="1"/>
            </p:cNvSpPr>
            <p:nvPr/>
          </p:nvSpPr>
          <p:spPr bwMode="auto">
            <a:xfrm>
              <a:off x="3872" y="1342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12</a:t>
              </a:r>
            </a:p>
          </p:txBody>
        </p:sp>
        <p:sp>
          <p:nvSpPr>
            <p:cNvPr id="1268838" name="Text Box 102"/>
            <p:cNvSpPr txBox="1">
              <a:spLocks noChangeArrowheads="1"/>
            </p:cNvSpPr>
            <p:nvPr/>
          </p:nvSpPr>
          <p:spPr bwMode="auto">
            <a:xfrm>
              <a:off x="4133" y="1343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13</a:t>
              </a:r>
            </a:p>
          </p:txBody>
        </p:sp>
        <p:sp>
          <p:nvSpPr>
            <p:cNvPr id="1268839" name="Text Box 103"/>
            <p:cNvSpPr txBox="1">
              <a:spLocks noChangeArrowheads="1"/>
            </p:cNvSpPr>
            <p:nvPr/>
          </p:nvSpPr>
          <p:spPr bwMode="auto">
            <a:xfrm>
              <a:off x="4380" y="1344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14</a:t>
              </a:r>
            </a:p>
          </p:txBody>
        </p:sp>
        <p:sp>
          <p:nvSpPr>
            <p:cNvPr id="1268840" name="Text Box 104"/>
            <p:cNvSpPr txBox="1">
              <a:spLocks noChangeArrowheads="1"/>
            </p:cNvSpPr>
            <p:nvPr/>
          </p:nvSpPr>
          <p:spPr bwMode="auto">
            <a:xfrm>
              <a:off x="4627" y="1345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15</a:t>
              </a:r>
            </a:p>
          </p:txBody>
        </p:sp>
        <p:sp>
          <p:nvSpPr>
            <p:cNvPr id="1268841" name="Text Box 105"/>
            <p:cNvSpPr txBox="1">
              <a:spLocks noChangeArrowheads="1"/>
            </p:cNvSpPr>
            <p:nvPr/>
          </p:nvSpPr>
          <p:spPr bwMode="auto">
            <a:xfrm>
              <a:off x="4874" y="1346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16</a:t>
              </a:r>
            </a:p>
          </p:txBody>
        </p:sp>
        <p:sp>
          <p:nvSpPr>
            <p:cNvPr id="1268842" name="Text Box 106"/>
            <p:cNvSpPr txBox="1">
              <a:spLocks noChangeArrowheads="1"/>
            </p:cNvSpPr>
            <p:nvPr/>
          </p:nvSpPr>
          <p:spPr bwMode="auto">
            <a:xfrm>
              <a:off x="5121" y="1347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17</a:t>
              </a:r>
            </a:p>
          </p:txBody>
        </p:sp>
        <p:sp>
          <p:nvSpPr>
            <p:cNvPr id="1268843" name="Text Box 107"/>
            <p:cNvSpPr txBox="1">
              <a:spLocks noChangeArrowheads="1"/>
            </p:cNvSpPr>
            <p:nvPr/>
          </p:nvSpPr>
          <p:spPr bwMode="auto">
            <a:xfrm>
              <a:off x="5368" y="1348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18</a:t>
              </a:r>
            </a:p>
          </p:txBody>
        </p:sp>
      </p:grpSp>
      <p:sp>
        <p:nvSpPr>
          <p:cNvPr id="1268844" name="Text Box 108"/>
          <p:cNvSpPr txBox="1">
            <a:spLocks noChangeArrowheads="1"/>
          </p:cNvSpPr>
          <p:nvPr/>
        </p:nvSpPr>
        <p:spPr bwMode="auto">
          <a:xfrm>
            <a:off x="3013075" y="3336925"/>
            <a:ext cx="1487488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Value v:</a:t>
            </a:r>
          </a:p>
        </p:txBody>
      </p:sp>
      <p:grpSp>
        <p:nvGrpSpPr>
          <p:cNvPr id="3" name="Group 109"/>
          <p:cNvGrpSpPr>
            <a:grpSpLocks/>
          </p:cNvGrpSpPr>
          <p:nvPr/>
        </p:nvGrpSpPr>
        <p:grpSpPr bwMode="auto">
          <a:xfrm>
            <a:off x="1465263" y="1008063"/>
            <a:ext cx="7504112" cy="549275"/>
            <a:chOff x="923" y="1104"/>
            <a:chExt cx="4727" cy="346"/>
          </a:xfrm>
        </p:grpSpPr>
        <p:sp>
          <p:nvSpPr>
            <p:cNvPr id="1268846" name="Text Box 110"/>
            <p:cNvSpPr txBox="1">
              <a:spLocks noChangeArrowheads="1"/>
            </p:cNvSpPr>
            <p:nvPr/>
          </p:nvSpPr>
          <p:spPr bwMode="auto">
            <a:xfrm>
              <a:off x="923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8847" name="Text Box 111"/>
            <p:cNvSpPr txBox="1">
              <a:spLocks noChangeArrowheads="1"/>
            </p:cNvSpPr>
            <p:nvPr/>
          </p:nvSpPr>
          <p:spPr bwMode="auto">
            <a:xfrm>
              <a:off x="115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8848" name="Text Box 112"/>
            <p:cNvSpPr txBox="1">
              <a:spLocks noChangeArrowheads="1"/>
            </p:cNvSpPr>
            <p:nvPr/>
          </p:nvSpPr>
          <p:spPr bwMode="auto">
            <a:xfrm>
              <a:off x="141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8849" name="Text Box 113"/>
            <p:cNvSpPr txBox="1">
              <a:spLocks noChangeArrowheads="1"/>
            </p:cNvSpPr>
            <p:nvPr/>
          </p:nvSpPr>
          <p:spPr bwMode="auto">
            <a:xfrm>
              <a:off x="167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8850" name="Text Box 114"/>
            <p:cNvSpPr txBox="1">
              <a:spLocks noChangeArrowheads="1"/>
            </p:cNvSpPr>
            <p:nvPr/>
          </p:nvSpPr>
          <p:spPr bwMode="auto">
            <a:xfrm>
              <a:off x="193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68851" name="Text Box 115"/>
            <p:cNvSpPr txBox="1">
              <a:spLocks noChangeArrowheads="1"/>
            </p:cNvSpPr>
            <p:nvPr/>
          </p:nvSpPr>
          <p:spPr bwMode="auto">
            <a:xfrm>
              <a:off x="219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8852" name="Text Box 116"/>
            <p:cNvSpPr txBox="1">
              <a:spLocks noChangeArrowheads="1"/>
            </p:cNvSpPr>
            <p:nvPr/>
          </p:nvSpPr>
          <p:spPr bwMode="auto">
            <a:xfrm>
              <a:off x="2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8853" name="Text Box 117"/>
            <p:cNvSpPr txBox="1">
              <a:spLocks noChangeArrowheads="1"/>
            </p:cNvSpPr>
            <p:nvPr/>
          </p:nvSpPr>
          <p:spPr bwMode="auto">
            <a:xfrm>
              <a:off x="267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68854" name="Text Box 118"/>
            <p:cNvSpPr txBox="1">
              <a:spLocks noChangeArrowheads="1"/>
            </p:cNvSpPr>
            <p:nvPr/>
          </p:nvSpPr>
          <p:spPr bwMode="auto">
            <a:xfrm>
              <a:off x="2928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8855" name="Text Box 119"/>
            <p:cNvSpPr txBox="1">
              <a:spLocks noChangeArrowheads="1"/>
            </p:cNvSpPr>
            <p:nvPr/>
          </p:nvSpPr>
          <p:spPr bwMode="auto">
            <a:xfrm>
              <a:off x="3185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8856" name="Text Box 120"/>
            <p:cNvSpPr txBox="1">
              <a:spLocks noChangeArrowheads="1"/>
            </p:cNvSpPr>
            <p:nvPr/>
          </p:nvSpPr>
          <p:spPr bwMode="auto">
            <a:xfrm>
              <a:off x="3435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68857" name="Text Box 121"/>
            <p:cNvSpPr txBox="1">
              <a:spLocks noChangeArrowheads="1"/>
            </p:cNvSpPr>
            <p:nvPr/>
          </p:nvSpPr>
          <p:spPr bwMode="auto">
            <a:xfrm>
              <a:off x="3678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8858" name="Text Box 122"/>
            <p:cNvSpPr txBox="1">
              <a:spLocks noChangeArrowheads="1"/>
            </p:cNvSpPr>
            <p:nvPr/>
          </p:nvSpPr>
          <p:spPr bwMode="auto">
            <a:xfrm>
              <a:off x="39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8859" name="Text Box 123"/>
            <p:cNvSpPr txBox="1">
              <a:spLocks noChangeArrowheads="1"/>
            </p:cNvSpPr>
            <p:nvPr/>
          </p:nvSpPr>
          <p:spPr bwMode="auto">
            <a:xfrm>
              <a:off x="4157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8860" name="Text Box 124"/>
            <p:cNvSpPr txBox="1">
              <a:spLocks noChangeArrowheads="1"/>
            </p:cNvSpPr>
            <p:nvPr/>
          </p:nvSpPr>
          <p:spPr bwMode="auto">
            <a:xfrm>
              <a:off x="4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8861" name="Text Box 125"/>
            <p:cNvSpPr txBox="1">
              <a:spLocks noChangeArrowheads="1"/>
            </p:cNvSpPr>
            <p:nvPr/>
          </p:nvSpPr>
          <p:spPr bwMode="auto">
            <a:xfrm>
              <a:off x="466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68862" name="Text Box 126"/>
            <p:cNvSpPr txBox="1">
              <a:spLocks noChangeArrowheads="1"/>
            </p:cNvSpPr>
            <p:nvPr/>
          </p:nvSpPr>
          <p:spPr bwMode="auto">
            <a:xfrm>
              <a:off x="492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68863" name="Text Box 127"/>
            <p:cNvSpPr txBox="1">
              <a:spLocks noChangeArrowheads="1"/>
            </p:cNvSpPr>
            <p:nvPr/>
          </p:nvSpPr>
          <p:spPr bwMode="auto">
            <a:xfrm>
              <a:off x="517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8864" name="Text Box 128"/>
            <p:cNvSpPr txBox="1">
              <a:spLocks noChangeArrowheads="1"/>
            </p:cNvSpPr>
            <p:nvPr/>
          </p:nvSpPr>
          <p:spPr bwMode="auto">
            <a:xfrm>
              <a:off x="5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</p:grpSp>
      <p:graphicFrame>
        <p:nvGraphicFramePr>
          <p:cNvPr id="1268865" name="Group 129"/>
          <p:cNvGraphicFramePr>
            <a:graphicFrameLocks noGrp="1"/>
          </p:cNvGraphicFramePr>
          <p:nvPr/>
        </p:nvGraphicFramePr>
        <p:xfrm>
          <a:off x="4483100" y="3400423"/>
          <a:ext cx="2819400" cy="1019176"/>
        </p:xfrm>
        <a:graphic>
          <a:graphicData uri="http://schemas.openxmlformats.org/drawingml/2006/table">
            <a:tbl>
              <a:tblPr/>
              <a:tblGrid>
                <a:gridCol w="704850"/>
                <a:gridCol w="704850"/>
                <a:gridCol w="704850"/>
                <a:gridCol w="704850"/>
              </a:tblGrid>
              <a:tr h="509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68882" name="Text Box 146"/>
          <p:cNvSpPr txBox="1">
            <a:spLocks noChangeArrowheads="1"/>
          </p:cNvSpPr>
          <p:nvPr/>
        </p:nvSpPr>
        <p:spPr bwMode="auto">
          <a:xfrm>
            <a:off x="6769100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3</a:t>
            </a:r>
          </a:p>
        </p:txBody>
      </p:sp>
      <p:sp>
        <p:nvSpPr>
          <p:cNvPr id="1268883" name="Text Box 147"/>
          <p:cNvSpPr txBox="1">
            <a:spLocks noChangeArrowheads="1"/>
          </p:cNvSpPr>
          <p:nvPr/>
        </p:nvSpPr>
        <p:spPr bwMode="auto">
          <a:xfrm>
            <a:off x="6096000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2</a:t>
            </a:r>
          </a:p>
        </p:txBody>
      </p:sp>
      <p:sp>
        <p:nvSpPr>
          <p:cNvPr id="1268884" name="Text Box 148"/>
          <p:cNvSpPr txBox="1">
            <a:spLocks noChangeArrowheads="1"/>
          </p:cNvSpPr>
          <p:nvPr/>
        </p:nvSpPr>
        <p:spPr bwMode="auto">
          <a:xfrm>
            <a:off x="5395913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68885" name="Text Box 149"/>
          <p:cNvSpPr txBox="1">
            <a:spLocks noChangeArrowheads="1"/>
          </p:cNvSpPr>
          <p:nvPr/>
        </p:nvSpPr>
        <p:spPr bwMode="auto">
          <a:xfrm>
            <a:off x="4673600" y="3362325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68886" name="Text Box 150"/>
          <p:cNvSpPr txBox="1">
            <a:spLocks noChangeArrowheads="1"/>
          </p:cNvSpPr>
          <p:nvPr/>
        </p:nvSpPr>
        <p:spPr bwMode="auto">
          <a:xfrm>
            <a:off x="6673850" y="3860800"/>
            <a:ext cx="565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17</a:t>
            </a:r>
          </a:p>
        </p:txBody>
      </p:sp>
      <p:sp>
        <p:nvSpPr>
          <p:cNvPr id="1268887" name="Text Box 151"/>
          <p:cNvSpPr txBox="1">
            <a:spLocks noChangeArrowheads="1"/>
          </p:cNvSpPr>
          <p:nvPr/>
        </p:nvSpPr>
        <p:spPr bwMode="auto">
          <a:xfrm>
            <a:off x="6000750" y="3860800"/>
            <a:ext cx="565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14</a:t>
            </a:r>
          </a:p>
        </p:txBody>
      </p:sp>
      <p:sp>
        <p:nvSpPr>
          <p:cNvPr id="1268888" name="Text Box 152"/>
          <p:cNvSpPr txBox="1">
            <a:spLocks noChangeArrowheads="1"/>
          </p:cNvSpPr>
          <p:nvPr/>
        </p:nvSpPr>
        <p:spPr bwMode="auto">
          <a:xfrm>
            <a:off x="5395913" y="3860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7</a:t>
            </a:r>
          </a:p>
        </p:txBody>
      </p:sp>
      <p:sp>
        <p:nvSpPr>
          <p:cNvPr id="1268889" name="Text Box 153"/>
          <p:cNvSpPr txBox="1">
            <a:spLocks noChangeArrowheads="1"/>
          </p:cNvSpPr>
          <p:nvPr/>
        </p:nvSpPr>
        <p:spPr bwMode="auto">
          <a:xfrm>
            <a:off x="4673600" y="3870325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2</a:t>
            </a:r>
          </a:p>
        </p:txBody>
      </p:sp>
      <p:sp>
        <p:nvSpPr>
          <p:cNvPr id="1268890" name="Text Box 154"/>
          <p:cNvSpPr txBox="1">
            <a:spLocks noChangeArrowheads="1"/>
          </p:cNvSpPr>
          <p:nvPr/>
        </p:nvSpPr>
        <p:spPr bwMode="auto">
          <a:xfrm>
            <a:off x="76200" y="3870325"/>
            <a:ext cx="3871913" cy="1006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Location of </a:t>
            </a:r>
            <a:r>
              <a:rPr lang="en-US" sz="3000" b="0">
                <a:solidFill>
                  <a:schemeClr val="tx2"/>
                </a:solidFill>
                <a:latin typeface="Times New Roman" charset="0"/>
              </a:rPr>
              <a:t>next</a:t>
            </a:r>
            <a:r>
              <a:rPr lang="en-US" sz="3000" b="0">
                <a:latin typeface="Times New Roman" charset="0"/>
              </a:rPr>
              <a:t> record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with digit v.</a:t>
            </a:r>
          </a:p>
        </p:txBody>
      </p:sp>
      <p:sp>
        <p:nvSpPr>
          <p:cNvPr id="1268891" name="Line 155"/>
          <p:cNvSpPr>
            <a:spLocks noChangeShapeType="1"/>
          </p:cNvSpPr>
          <p:nvPr/>
        </p:nvSpPr>
        <p:spPr bwMode="auto">
          <a:xfrm flipH="1" flipV="1">
            <a:off x="2438400" y="2514600"/>
            <a:ext cx="2362200" cy="15240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8892" name="Line 156"/>
          <p:cNvSpPr>
            <a:spLocks noChangeShapeType="1"/>
          </p:cNvSpPr>
          <p:nvPr/>
        </p:nvSpPr>
        <p:spPr bwMode="auto">
          <a:xfrm flipV="1">
            <a:off x="6248400" y="2590800"/>
            <a:ext cx="914400" cy="1447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8893" name="Line 157"/>
          <p:cNvSpPr>
            <a:spLocks noChangeShapeType="1"/>
          </p:cNvSpPr>
          <p:nvPr/>
        </p:nvSpPr>
        <p:spPr bwMode="auto">
          <a:xfrm flipV="1">
            <a:off x="7086600" y="2590800"/>
            <a:ext cx="1295400" cy="1447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8908" name="Line 172"/>
          <p:cNvSpPr>
            <a:spLocks noChangeShapeType="1"/>
          </p:cNvSpPr>
          <p:nvPr/>
        </p:nvSpPr>
        <p:spPr bwMode="auto">
          <a:xfrm flipH="1" flipV="1">
            <a:off x="4495800" y="2590800"/>
            <a:ext cx="1066800" cy="15240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8909" name="Line 173"/>
          <p:cNvSpPr>
            <a:spLocks noChangeShapeType="1"/>
          </p:cNvSpPr>
          <p:nvPr/>
        </p:nvSpPr>
        <p:spPr bwMode="auto">
          <a:xfrm>
            <a:off x="14478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8910" name="Rectangle 174"/>
          <p:cNvSpPr>
            <a:spLocks noChangeArrowheads="1"/>
          </p:cNvSpPr>
          <p:nvPr/>
        </p:nvSpPr>
        <p:spPr bwMode="auto">
          <a:xfrm>
            <a:off x="14922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68911" name="Rectangle 175"/>
          <p:cNvSpPr>
            <a:spLocks noChangeArrowheads="1"/>
          </p:cNvSpPr>
          <p:nvPr/>
        </p:nvSpPr>
        <p:spPr bwMode="auto">
          <a:xfrm>
            <a:off x="38798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68922" name="Text Box 186"/>
          <p:cNvSpPr txBox="1">
            <a:spLocks noChangeArrowheads="1"/>
          </p:cNvSpPr>
          <p:nvPr/>
        </p:nvSpPr>
        <p:spPr bwMode="auto">
          <a:xfrm>
            <a:off x="136525" y="5072063"/>
            <a:ext cx="6792913" cy="1006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Algorithm: Go through the records in order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                   putting them where they go.</a:t>
            </a:r>
          </a:p>
        </p:txBody>
      </p:sp>
      <p:sp>
        <p:nvSpPr>
          <p:cNvPr id="1268923" name="Rectangle 187"/>
          <p:cNvSpPr>
            <a:spLocks noChangeArrowheads="1"/>
          </p:cNvSpPr>
          <p:nvPr/>
        </p:nvSpPr>
        <p:spPr bwMode="auto">
          <a:xfrm>
            <a:off x="3429000" y="1517650"/>
            <a:ext cx="46990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 </a:t>
            </a:r>
          </a:p>
        </p:txBody>
      </p:sp>
      <p:sp>
        <p:nvSpPr>
          <p:cNvPr id="1268924" name="Line 188"/>
          <p:cNvSpPr>
            <a:spLocks noChangeShapeType="1"/>
          </p:cNvSpPr>
          <p:nvPr/>
        </p:nvSpPr>
        <p:spPr bwMode="auto">
          <a:xfrm>
            <a:off x="18669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8925" name="Line 189"/>
          <p:cNvSpPr>
            <a:spLocks noChangeShapeType="1"/>
          </p:cNvSpPr>
          <p:nvPr/>
        </p:nvSpPr>
        <p:spPr bwMode="auto">
          <a:xfrm>
            <a:off x="30480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8926" name="Rectangle 190"/>
          <p:cNvSpPr>
            <a:spLocks noChangeArrowheads="1"/>
          </p:cNvSpPr>
          <p:nvPr/>
        </p:nvSpPr>
        <p:spPr bwMode="auto">
          <a:xfrm>
            <a:off x="1885950" y="1508125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68927" name="Line 191"/>
          <p:cNvSpPr>
            <a:spLocks noChangeShapeType="1"/>
          </p:cNvSpPr>
          <p:nvPr/>
        </p:nvSpPr>
        <p:spPr bwMode="auto">
          <a:xfrm>
            <a:off x="2260600" y="974725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8928" name="Line 192"/>
          <p:cNvSpPr>
            <a:spLocks noChangeShapeType="1"/>
          </p:cNvSpPr>
          <p:nvPr/>
        </p:nvSpPr>
        <p:spPr bwMode="auto">
          <a:xfrm>
            <a:off x="26670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8929" name="Rectangle 193"/>
          <p:cNvSpPr>
            <a:spLocks noChangeArrowheads="1"/>
          </p:cNvSpPr>
          <p:nvPr/>
        </p:nvSpPr>
        <p:spPr bwMode="auto">
          <a:xfrm>
            <a:off x="8223250" y="15367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8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8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68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68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8925" grpId="0" animBg="1"/>
      <p:bldP spid="126892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34938"/>
            <a:ext cx="7772400" cy="1143001"/>
          </a:xfrm>
        </p:spPr>
        <p:txBody>
          <a:bodyPr/>
          <a:lstStyle/>
          <a:p>
            <a:r>
              <a:rPr lang="en-US"/>
              <a:t>CountingSort</a:t>
            </a:r>
          </a:p>
        </p:txBody>
      </p:sp>
      <p:sp>
        <p:nvSpPr>
          <p:cNvPr id="1269763" name="Text Box 3"/>
          <p:cNvSpPr txBox="1">
            <a:spLocks noChangeArrowheads="1"/>
          </p:cNvSpPr>
          <p:nvPr/>
        </p:nvSpPr>
        <p:spPr bwMode="auto">
          <a:xfrm>
            <a:off x="60325" y="992188"/>
            <a:ext cx="10953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Input:</a:t>
            </a:r>
          </a:p>
        </p:txBody>
      </p:sp>
      <p:sp>
        <p:nvSpPr>
          <p:cNvPr id="1269764" name="Text Box 4"/>
          <p:cNvSpPr txBox="1">
            <a:spLocks noChangeArrowheads="1"/>
          </p:cNvSpPr>
          <p:nvPr/>
        </p:nvSpPr>
        <p:spPr bwMode="auto">
          <a:xfrm>
            <a:off x="76200" y="1525588"/>
            <a:ext cx="13493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Output:</a:t>
            </a:r>
          </a:p>
        </p:txBody>
      </p:sp>
      <p:sp>
        <p:nvSpPr>
          <p:cNvPr id="1269765" name="Text Box 5"/>
          <p:cNvSpPr txBox="1">
            <a:spLocks noChangeArrowheads="1"/>
          </p:cNvSpPr>
          <p:nvPr/>
        </p:nvSpPr>
        <p:spPr bwMode="auto">
          <a:xfrm>
            <a:off x="92075" y="2058988"/>
            <a:ext cx="11588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Index:</a:t>
            </a:r>
          </a:p>
        </p:txBody>
      </p:sp>
      <p:graphicFrame>
        <p:nvGraphicFramePr>
          <p:cNvPr id="1269766" name="Group 6"/>
          <p:cNvGraphicFramePr>
            <a:graphicFrameLocks noGrp="1"/>
          </p:cNvGraphicFramePr>
          <p:nvPr>
            <p:ph idx="1"/>
          </p:nvPr>
        </p:nvGraphicFramePr>
        <p:xfrm>
          <a:off x="1447800" y="990600"/>
          <a:ext cx="7543800" cy="1676400"/>
        </p:xfrm>
        <a:graphic>
          <a:graphicData uri="http://schemas.openxmlformats.org/drawingml/2006/table">
            <a:tbl>
              <a:tblPr/>
              <a:tblGrid>
                <a:gridCol w="396875"/>
                <a:gridCol w="396875"/>
                <a:gridCol w="396875"/>
                <a:gridCol w="396875"/>
                <a:gridCol w="398463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8462"/>
                <a:gridCol w="396875"/>
                <a:gridCol w="396875"/>
                <a:gridCol w="396875"/>
                <a:gridCol w="396875"/>
              </a:tblGrid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1500188" y="2128838"/>
            <a:ext cx="7535862" cy="500062"/>
            <a:chOff x="945" y="1341"/>
            <a:chExt cx="4747" cy="315"/>
          </a:xfrm>
        </p:grpSpPr>
        <p:sp>
          <p:nvSpPr>
            <p:cNvPr id="1269849" name="Text Box 89"/>
            <p:cNvSpPr txBox="1">
              <a:spLocks noChangeArrowheads="1"/>
            </p:cNvSpPr>
            <p:nvPr/>
          </p:nvSpPr>
          <p:spPr bwMode="auto">
            <a:xfrm>
              <a:off x="3626" y="1341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11</a:t>
              </a:r>
            </a:p>
          </p:txBody>
        </p:sp>
        <p:sp>
          <p:nvSpPr>
            <p:cNvPr id="1269850" name="Text Box 90"/>
            <p:cNvSpPr txBox="1">
              <a:spLocks noChangeArrowheads="1"/>
            </p:cNvSpPr>
            <p:nvPr/>
          </p:nvSpPr>
          <p:spPr bwMode="auto">
            <a:xfrm>
              <a:off x="3366" y="1341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10</a:t>
              </a:r>
            </a:p>
          </p:txBody>
        </p:sp>
        <p:sp>
          <p:nvSpPr>
            <p:cNvPr id="1269851" name="Text Box 91"/>
            <p:cNvSpPr txBox="1">
              <a:spLocks noChangeArrowheads="1"/>
            </p:cNvSpPr>
            <p:nvPr/>
          </p:nvSpPr>
          <p:spPr bwMode="auto">
            <a:xfrm>
              <a:off x="3172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9</a:t>
              </a:r>
            </a:p>
          </p:txBody>
        </p:sp>
        <p:sp>
          <p:nvSpPr>
            <p:cNvPr id="1269852" name="Text Box 92"/>
            <p:cNvSpPr txBox="1">
              <a:spLocks noChangeArrowheads="1"/>
            </p:cNvSpPr>
            <p:nvPr/>
          </p:nvSpPr>
          <p:spPr bwMode="auto">
            <a:xfrm>
              <a:off x="2926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8</a:t>
              </a:r>
            </a:p>
          </p:txBody>
        </p:sp>
        <p:sp>
          <p:nvSpPr>
            <p:cNvPr id="1269853" name="Text Box 93"/>
            <p:cNvSpPr txBox="1">
              <a:spLocks noChangeArrowheads="1"/>
            </p:cNvSpPr>
            <p:nvPr/>
          </p:nvSpPr>
          <p:spPr bwMode="auto">
            <a:xfrm>
              <a:off x="2688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7</a:t>
              </a:r>
            </a:p>
          </p:txBody>
        </p:sp>
        <p:sp>
          <p:nvSpPr>
            <p:cNvPr id="1269854" name="Text Box 94"/>
            <p:cNvSpPr txBox="1">
              <a:spLocks noChangeArrowheads="1"/>
            </p:cNvSpPr>
            <p:nvPr/>
          </p:nvSpPr>
          <p:spPr bwMode="auto">
            <a:xfrm>
              <a:off x="2420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6</a:t>
              </a:r>
            </a:p>
          </p:txBody>
        </p:sp>
        <p:sp>
          <p:nvSpPr>
            <p:cNvPr id="1269855" name="Text Box 95"/>
            <p:cNvSpPr txBox="1">
              <a:spLocks noChangeArrowheads="1"/>
            </p:cNvSpPr>
            <p:nvPr/>
          </p:nvSpPr>
          <p:spPr bwMode="auto">
            <a:xfrm>
              <a:off x="2173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5</a:t>
              </a:r>
            </a:p>
          </p:txBody>
        </p:sp>
        <p:sp>
          <p:nvSpPr>
            <p:cNvPr id="1269856" name="Text Box 96"/>
            <p:cNvSpPr txBox="1">
              <a:spLocks noChangeArrowheads="1"/>
            </p:cNvSpPr>
            <p:nvPr/>
          </p:nvSpPr>
          <p:spPr bwMode="auto">
            <a:xfrm>
              <a:off x="1900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4</a:t>
              </a:r>
            </a:p>
          </p:txBody>
        </p:sp>
        <p:sp>
          <p:nvSpPr>
            <p:cNvPr id="1269857" name="Text Box 97"/>
            <p:cNvSpPr txBox="1">
              <a:spLocks noChangeArrowheads="1"/>
            </p:cNvSpPr>
            <p:nvPr/>
          </p:nvSpPr>
          <p:spPr bwMode="auto">
            <a:xfrm>
              <a:off x="1661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3</a:t>
              </a:r>
            </a:p>
          </p:txBody>
        </p:sp>
        <p:sp>
          <p:nvSpPr>
            <p:cNvPr id="1269858" name="Text Box 98"/>
            <p:cNvSpPr txBox="1">
              <a:spLocks noChangeArrowheads="1"/>
            </p:cNvSpPr>
            <p:nvPr/>
          </p:nvSpPr>
          <p:spPr bwMode="auto">
            <a:xfrm>
              <a:off x="1422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2</a:t>
              </a:r>
            </a:p>
          </p:txBody>
        </p:sp>
        <p:sp>
          <p:nvSpPr>
            <p:cNvPr id="1269859" name="Text Box 99"/>
            <p:cNvSpPr txBox="1">
              <a:spLocks noChangeArrowheads="1"/>
            </p:cNvSpPr>
            <p:nvPr/>
          </p:nvSpPr>
          <p:spPr bwMode="auto">
            <a:xfrm>
              <a:off x="1176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</a:t>
              </a:r>
            </a:p>
          </p:txBody>
        </p:sp>
        <p:sp>
          <p:nvSpPr>
            <p:cNvPr id="1269860" name="Text Box 100"/>
            <p:cNvSpPr txBox="1">
              <a:spLocks noChangeArrowheads="1"/>
            </p:cNvSpPr>
            <p:nvPr/>
          </p:nvSpPr>
          <p:spPr bwMode="auto">
            <a:xfrm>
              <a:off x="945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0</a:t>
              </a:r>
            </a:p>
          </p:txBody>
        </p:sp>
        <p:sp>
          <p:nvSpPr>
            <p:cNvPr id="1269861" name="Text Box 101"/>
            <p:cNvSpPr txBox="1">
              <a:spLocks noChangeArrowheads="1"/>
            </p:cNvSpPr>
            <p:nvPr/>
          </p:nvSpPr>
          <p:spPr bwMode="auto">
            <a:xfrm>
              <a:off x="3872" y="1342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12</a:t>
              </a:r>
            </a:p>
          </p:txBody>
        </p:sp>
        <p:sp>
          <p:nvSpPr>
            <p:cNvPr id="1269862" name="Text Box 102"/>
            <p:cNvSpPr txBox="1">
              <a:spLocks noChangeArrowheads="1"/>
            </p:cNvSpPr>
            <p:nvPr/>
          </p:nvSpPr>
          <p:spPr bwMode="auto">
            <a:xfrm>
              <a:off x="4133" y="1343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13</a:t>
              </a:r>
            </a:p>
          </p:txBody>
        </p:sp>
        <p:sp>
          <p:nvSpPr>
            <p:cNvPr id="1269863" name="Text Box 103"/>
            <p:cNvSpPr txBox="1">
              <a:spLocks noChangeArrowheads="1"/>
            </p:cNvSpPr>
            <p:nvPr/>
          </p:nvSpPr>
          <p:spPr bwMode="auto">
            <a:xfrm>
              <a:off x="4380" y="1344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14</a:t>
              </a:r>
            </a:p>
          </p:txBody>
        </p:sp>
        <p:sp>
          <p:nvSpPr>
            <p:cNvPr id="1269864" name="Text Box 104"/>
            <p:cNvSpPr txBox="1">
              <a:spLocks noChangeArrowheads="1"/>
            </p:cNvSpPr>
            <p:nvPr/>
          </p:nvSpPr>
          <p:spPr bwMode="auto">
            <a:xfrm>
              <a:off x="4627" y="1345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15</a:t>
              </a:r>
            </a:p>
          </p:txBody>
        </p:sp>
        <p:sp>
          <p:nvSpPr>
            <p:cNvPr id="1269865" name="Text Box 105"/>
            <p:cNvSpPr txBox="1">
              <a:spLocks noChangeArrowheads="1"/>
            </p:cNvSpPr>
            <p:nvPr/>
          </p:nvSpPr>
          <p:spPr bwMode="auto">
            <a:xfrm>
              <a:off x="4874" y="1346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16</a:t>
              </a:r>
            </a:p>
          </p:txBody>
        </p:sp>
        <p:sp>
          <p:nvSpPr>
            <p:cNvPr id="1269866" name="Text Box 106"/>
            <p:cNvSpPr txBox="1">
              <a:spLocks noChangeArrowheads="1"/>
            </p:cNvSpPr>
            <p:nvPr/>
          </p:nvSpPr>
          <p:spPr bwMode="auto">
            <a:xfrm>
              <a:off x="5121" y="1347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17</a:t>
              </a:r>
            </a:p>
          </p:txBody>
        </p:sp>
        <p:sp>
          <p:nvSpPr>
            <p:cNvPr id="1269867" name="Text Box 107"/>
            <p:cNvSpPr txBox="1">
              <a:spLocks noChangeArrowheads="1"/>
            </p:cNvSpPr>
            <p:nvPr/>
          </p:nvSpPr>
          <p:spPr bwMode="auto">
            <a:xfrm>
              <a:off x="5368" y="1348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18</a:t>
              </a:r>
            </a:p>
          </p:txBody>
        </p:sp>
      </p:grpSp>
      <p:sp>
        <p:nvSpPr>
          <p:cNvPr id="1269868" name="Text Box 108"/>
          <p:cNvSpPr txBox="1">
            <a:spLocks noChangeArrowheads="1"/>
          </p:cNvSpPr>
          <p:nvPr/>
        </p:nvSpPr>
        <p:spPr bwMode="auto">
          <a:xfrm>
            <a:off x="3013075" y="3336925"/>
            <a:ext cx="1487488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Value v:</a:t>
            </a:r>
          </a:p>
        </p:txBody>
      </p:sp>
      <p:grpSp>
        <p:nvGrpSpPr>
          <p:cNvPr id="3" name="Group 109"/>
          <p:cNvGrpSpPr>
            <a:grpSpLocks/>
          </p:cNvGrpSpPr>
          <p:nvPr/>
        </p:nvGrpSpPr>
        <p:grpSpPr bwMode="auto">
          <a:xfrm>
            <a:off x="1465263" y="1008063"/>
            <a:ext cx="7504112" cy="549275"/>
            <a:chOff x="923" y="1104"/>
            <a:chExt cx="4727" cy="346"/>
          </a:xfrm>
        </p:grpSpPr>
        <p:sp>
          <p:nvSpPr>
            <p:cNvPr id="1269870" name="Text Box 110"/>
            <p:cNvSpPr txBox="1">
              <a:spLocks noChangeArrowheads="1"/>
            </p:cNvSpPr>
            <p:nvPr/>
          </p:nvSpPr>
          <p:spPr bwMode="auto">
            <a:xfrm>
              <a:off x="923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9871" name="Text Box 111"/>
            <p:cNvSpPr txBox="1">
              <a:spLocks noChangeArrowheads="1"/>
            </p:cNvSpPr>
            <p:nvPr/>
          </p:nvSpPr>
          <p:spPr bwMode="auto">
            <a:xfrm>
              <a:off x="115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9872" name="Text Box 112"/>
            <p:cNvSpPr txBox="1">
              <a:spLocks noChangeArrowheads="1"/>
            </p:cNvSpPr>
            <p:nvPr/>
          </p:nvSpPr>
          <p:spPr bwMode="auto">
            <a:xfrm>
              <a:off x="141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9873" name="Text Box 113"/>
            <p:cNvSpPr txBox="1">
              <a:spLocks noChangeArrowheads="1"/>
            </p:cNvSpPr>
            <p:nvPr/>
          </p:nvSpPr>
          <p:spPr bwMode="auto">
            <a:xfrm>
              <a:off x="167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9874" name="Text Box 114"/>
            <p:cNvSpPr txBox="1">
              <a:spLocks noChangeArrowheads="1"/>
            </p:cNvSpPr>
            <p:nvPr/>
          </p:nvSpPr>
          <p:spPr bwMode="auto">
            <a:xfrm>
              <a:off x="193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69875" name="Text Box 115"/>
            <p:cNvSpPr txBox="1">
              <a:spLocks noChangeArrowheads="1"/>
            </p:cNvSpPr>
            <p:nvPr/>
          </p:nvSpPr>
          <p:spPr bwMode="auto">
            <a:xfrm>
              <a:off x="219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9876" name="Text Box 116"/>
            <p:cNvSpPr txBox="1">
              <a:spLocks noChangeArrowheads="1"/>
            </p:cNvSpPr>
            <p:nvPr/>
          </p:nvSpPr>
          <p:spPr bwMode="auto">
            <a:xfrm>
              <a:off x="2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9877" name="Text Box 117"/>
            <p:cNvSpPr txBox="1">
              <a:spLocks noChangeArrowheads="1"/>
            </p:cNvSpPr>
            <p:nvPr/>
          </p:nvSpPr>
          <p:spPr bwMode="auto">
            <a:xfrm>
              <a:off x="267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69878" name="Text Box 118"/>
            <p:cNvSpPr txBox="1">
              <a:spLocks noChangeArrowheads="1"/>
            </p:cNvSpPr>
            <p:nvPr/>
          </p:nvSpPr>
          <p:spPr bwMode="auto">
            <a:xfrm>
              <a:off x="2928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9879" name="Text Box 119"/>
            <p:cNvSpPr txBox="1">
              <a:spLocks noChangeArrowheads="1"/>
            </p:cNvSpPr>
            <p:nvPr/>
          </p:nvSpPr>
          <p:spPr bwMode="auto">
            <a:xfrm>
              <a:off x="3185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9880" name="Text Box 120"/>
            <p:cNvSpPr txBox="1">
              <a:spLocks noChangeArrowheads="1"/>
            </p:cNvSpPr>
            <p:nvPr/>
          </p:nvSpPr>
          <p:spPr bwMode="auto">
            <a:xfrm>
              <a:off x="3435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69881" name="Text Box 121"/>
            <p:cNvSpPr txBox="1">
              <a:spLocks noChangeArrowheads="1"/>
            </p:cNvSpPr>
            <p:nvPr/>
          </p:nvSpPr>
          <p:spPr bwMode="auto">
            <a:xfrm>
              <a:off x="3678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9882" name="Text Box 122"/>
            <p:cNvSpPr txBox="1">
              <a:spLocks noChangeArrowheads="1"/>
            </p:cNvSpPr>
            <p:nvPr/>
          </p:nvSpPr>
          <p:spPr bwMode="auto">
            <a:xfrm>
              <a:off x="39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9883" name="Text Box 123"/>
            <p:cNvSpPr txBox="1">
              <a:spLocks noChangeArrowheads="1"/>
            </p:cNvSpPr>
            <p:nvPr/>
          </p:nvSpPr>
          <p:spPr bwMode="auto">
            <a:xfrm>
              <a:off x="4157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9884" name="Text Box 124"/>
            <p:cNvSpPr txBox="1">
              <a:spLocks noChangeArrowheads="1"/>
            </p:cNvSpPr>
            <p:nvPr/>
          </p:nvSpPr>
          <p:spPr bwMode="auto">
            <a:xfrm>
              <a:off x="4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9885" name="Text Box 125"/>
            <p:cNvSpPr txBox="1">
              <a:spLocks noChangeArrowheads="1"/>
            </p:cNvSpPr>
            <p:nvPr/>
          </p:nvSpPr>
          <p:spPr bwMode="auto">
            <a:xfrm>
              <a:off x="466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69886" name="Text Box 126"/>
            <p:cNvSpPr txBox="1">
              <a:spLocks noChangeArrowheads="1"/>
            </p:cNvSpPr>
            <p:nvPr/>
          </p:nvSpPr>
          <p:spPr bwMode="auto">
            <a:xfrm>
              <a:off x="492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69887" name="Text Box 127"/>
            <p:cNvSpPr txBox="1">
              <a:spLocks noChangeArrowheads="1"/>
            </p:cNvSpPr>
            <p:nvPr/>
          </p:nvSpPr>
          <p:spPr bwMode="auto">
            <a:xfrm>
              <a:off x="517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9888" name="Text Box 128"/>
            <p:cNvSpPr txBox="1">
              <a:spLocks noChangeArrowheads="1"/>
            </p:cNvSpPr>
            <p:nvPr/>
          </p:nvSpPr>
          <p:spPr bwMode="auto">
            <a:xfrm>
              <a:off x="5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</p:grpSp>
      <p:graphicFrame>
        <p:nvGraphicFramePr>
          <p:cNvPr id="1269889" name="Group 129"/>
          <p:cNvGraphicFramePr>
            <a:graphicFrameLocks noGrp="1"/>
          </p:cNvGraphicFramePr>
          <p:nvPr/>
        </p:nvGraphicFramePr>
        <p:xfrm>
          <a:off x="4483100" y="3400423"/>
          <a:ext cx="2819400" cy="1019176"/>
        </p:xfrm>
        <a:graphic>
          <a:graphicData uri="http://schemas.openxmlformats.org/drawingml/2006/table">
            <a:tbl>
              <a:tblPr/>
              <a:tblGrid>
                <a:gridCol w="704850"/>
                <a:gridCol w="704850"/>
                <a:gridCol w="704850"/>
                <a:gridCol w="704850"/>
              </a:tblGrid>
              <a:tr h="509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69906" name="Text Box 146"/>
          <p:cNvSpPr txBox="1">
            <a:spLocks noChangeArrowheads="1"/>
          </p:cNvSpPr>
          <p:nvPr/>
        </p:nvSpPr>
        <p:spPr bwMode="auto">
          <a:xfrm>
            <a:off x="6769100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3</a:t>
            </a:r>
          </a:p>
        </p:txBody>
      </p:sp>
      <p:sp>
        <p:nvSpPr>
          <p:cNvPr id="1269907" name="Text Box 147"/>
          <p:cNvSpPr txBox="1">
            <a:spLocks noChangeArrowheads="1"/>
          </p:cNvSpPr>
          <p:nvPr/>
        </p:nvSpPr>
        <p:spPr bwMode="auto">
          <a:xfrm>
            <a:off x="6096000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2</a:t>
            </a:r>
          </a:p>
        </p:txBody>
      </p:sp>
      <p:sp>
        <p:nvSpPr>
          <p:cNvPr id="1269908" name="Text Box 148"/>
          <p:cNvSpPr txBox="1">
            <a:spLocks noChangeArrowheads="1"/>
          </p:cNvSpPr>
          <p:nvPr/>
        </p:nvSpPr>
        <p:spPr bwMode="auto">
          <a:xfrm>
            <a:off x="5395913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69909" name="Text Box 149"/>
          <p:cNvSpPr txBox="1">
            <a:spLocks noChangeArrowheads="1"/>
          </p:cNvSpPr>
          <p:nvPr/>
        </p:nvSpPr>
        <p:spPr bwMode="auto">
          <a:xfrm>
            <a:off x="4673600" y="3362325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69910" name="Text Box 150"/>
          <p:cNvSpPr txBox="1">
            <a:spLocks noChangeArrowheads="1"/>
          </p:cNvSpPr>
          <p:nvPr/>
        </p:nvSpPr>
        <p:spPr bwMode="auto">
          <a:xfrm>
            <a:off x="6673850" y="3860800"/>
            <a:ext cx="565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18</a:t>
            </a:r>
          </a:p>
        </p:txBody>
      </p:sp>
      <p:sp>
        <p:nvSpPr>
          <p:cNvPr id="1269911" name="Text Box 151"/>
          <p:cNvSpPr txBox="1">
            <a:spLocks noChangeArrowheads="1"/>
          </p:cNvSpPr>
          <p:nvPr/>
        </p:nvSpPr>
        <p:spPr bwMode="auto">
          <a:xfrm>
            <a:off x="6000750" y="3860800"/>
            <a:ext cx="565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14</a:t>
            </a:r>
          </a:p>
        </p:txBody>
      </p:sp>
      <p:sp>
        <p:nvSpPr>
          <p:cNvPr id="1269912" name="Text Box 152"/>
          <p:cNvSpPr txBox="1">
            <a:spLocks noChangeArrowheads="1"/>
          </p:cNvSpPr>
          <p:nvPr/>
        </p:nvSpPr>
        <p:spPr bwMode="auto">
          <a:xfrm>
            <a:off x="5395913" y="3860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7</a:t>
            </a:r>
          </a:p>
        </p:txBody>
      </p:sp>
      <p:sp>
        <p:nvSpPr>
          <p:cNvPr id="1269913" name="Text Box 153"/>
          <p:cNvSpPr txBox="1">
            <a:spLocks noChangeArrowheads="1"/>
          </p:cNvSpPr>
          <p:nvPr/>
        </p:nvSpPr>
        <p:spPr bwMode="auto">
          <a:xfrm>
            <a:off x="4673600" y="3870325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2</a:t>
            </a:r>
          </a:p>
        </p:txBody>
      </p:sp>
      <p:sp>
        <p:nvSpPr>
          <p:cNvPr id="1269914" name="Text Box 154"/>
          <p:cNvSpPr txBox="1">
            <a:spLocks noChangeArrowheads="1"/>
          </p:cNvSpPr>
          <p:nvPr/>
        </p:nvSpPr>
        <p:spPr bwMode="auto">
          <a:xfrm>
            <a:off x="76200" y="3870325"/>
            <a:ext cx="3871913" cy="1006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Location of </a:t>
            </a:r>
            <a:r>
              <a:rPr lang="en-US" sz="3000" b="0">
                <a:solidFill>
                  <a:schemeClr val="tx2"/>
                </a:solidFill>
                <a:latin typeface="Times New Roman" charset="0"/>
              </a:rPr>
              <a:t>next</a:t>
            </a:r>
            <a:r>
              <a:rPr lang="en-US" sz="3000" b="0">
                <a:latin typeface="Times New Roman" charset="0"/>
              </a:rPr>
              <a:t> record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with digit v.</a:t>
            </a:r>
          </a:p>
        </p:txBody>
      </p:sp>
      <p:sp>
        <p:nvSpPr>
          <p:cNvPr id="1269915" name="Line 155"/>
          <p:cNvSpPr>
            <a:spLocks noChangeShapeType="1"/>
          </p:cNvSpPr>
          <p:nvPr/>
        </p:nvSpPr>
        <p:spPr bwMode="auto">
          <a:xfrm flipH="1" flipV="1">
            <a:off x="2438400" y="2514600"/>
            <a:ext cx="2362200" cy="15240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9916" name="Line 156"/>
          <p:cNvSpPr>
            <a:spLocks noChangeShapeType="1"/>
          </p:cNvSpPr>
          <p:nvPr/>
        </p:nvSpPr>
        <p:spPr bwMode="auto">
          <a:xfrm flipV="1">
            <a:off x="7086600" y="2590800"/>
            <a:ext cx="1600200" cy="1447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9931" name="Line 171"/>
          <p:cNvSpPr>
            <a:spLocks noChangeShapeType="1"/>
          </p:cNvSpPr>
          <p:nvPr/>
        </p:nvSpPr>
        <p:spPr bwMode="auto">
          <a:xfrm flipH="1" flipV="1">
            <a:off x="4495800" y="2590800"/>
            <a:ext cx="1066800" cy="15240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9932" name="Line 172"/>
          <p:cNvSpPr>
            <a:spLocks noChangeShapeType="1"/>
          </p:cNvSpPr>
          <p:nvPr/>
        </p:nvSpPr>
        <p:spPr bwMode="auto">
          <a:xfrm>
            <a:off x="14478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9933" name="Rectangle 173"/>
          <p:cNvSpPr>
            <a:spLocks noChangeArrowheads="1"/>
          </p:cNvSpPr>
          <p:nvPr/>
        </p:nvSpPr>
        <p:spPr bwMode="auto">
          <a:xfrm>
            <a:off x="14922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69934" name="Rectangle 174"/>
          <p:cNvSpPr>
            <a:spLocks noChangeArrowheads="1"/>
          </p:cNvSpPr>
          <p:nvPr/>
        </p:nvSpPr>
        <p:spPr bwMode="auto">
          <a:xfrm>
            <a:off x="38798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69945" name="Text Box 185"/>
          <p:cNvSpPr txBox="1">
            <a:spLocks noChangeArrowheads="1"/>
          </p:cNvSpPr>
          <p:nvPr/>
        </p:nvSpPr>
        <p:spPr bwMode="auto">
          <a:xfrm>
            <a:off x="136525" y="5072063"/>
            <a:ext cx="6792913" cy="1006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Algorithm: Go through the records in order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                   putting them where they go.</a:t>
            </a:r>
          </a:p>
        </p:txBody>
      </p:sp>
      <p:sp>
        <p:nvSpPr>
          <p:cNvPr id="1269946" name="Rectangle 186"/>
          <p:cNvSpPr>
            <a:spLocks noChangeArrowheads="1"/>
          </p:cNvSpPr>
          <p:nvPr/>
        </p:nvSpPr>
        <p:spPr bwMode="auto">
          <a:xfrm>
            <a:off x="3429000" y="1517650"/>
            <a:ext cx="46990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 </a:t>
            </a:r>
          </a:p>
        </p:txBody>
      </p:sp>
      <p:sp>
        <p:nvSpPr>
          <p:cNvPr id="1269947" name="Line 187"/>
          <p:cNvSpPr>
            <a:spLocks noChangeShapeType="1"/>
          </p:cNvSpPr>
          <p:nvPr/>
        </p:nvSpPr>
        <p:spPr bwMode="auto">
          <a:xfrm>
            <a:off x="18669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9948" name="Line 188"/>
          <p:cNvSpPr>
            <a:spLocks noChangeShapeType="1"/>
          </p:cNvSpPr>
          <p:nvPr/>
        </p:nvSpPr>
        <p:spPr bwMode="auto">
          <a:xfrm>
            <a:off x="34290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9949" name="Rectangle 189"/>
          <p:cNvSpPr>
            <a:spLocks noChangeArrowheads="1"/>
          </p:cNvSpPr>
          <p:nvPr/>
        </p:nvSpPr>
        <p:spPr bwMode="auto">
          <a:xfrm>
            <a:off x="1885950" y="1508125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69950" name="Line 190"/>
          <p:cNvSpPr>
            <a:spLocks noChangeShapeType="1"/>
          </p:cNvSpPr>
          <p:nvPr/>
        </p:nvSpPr>
        <p:spPr bwMode="auto">
          <a:xfrm>
            <a:off x="2260600" y="974725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9951" name="Line 191"/>
          <p:cNvSpPr>
            <a:spLocks noChangeShapeType="1"/>
          </p:cNvSpPr>
          <p:nvPr/>
        </p:nvSpPr>
        <p:spPr bwMode="auto">
          <a:xfrm>
            <a:off x="26670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9952" name="Rectangle 192"/>
          <p:cNvSpPr>
            <a:spLocks noChangeArrowheads="1"/>
          </p:cNvSpPr>
          <p:nvPr/>
        </p:nvSpPr>
        <p:spPr bwMode="auto">
          <a:xfrm>
            <a:off x="4267200" y="15367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69953" name="Rectangle 193"/>
          <p:cNvSpPr>
            <a:spLocks noChangeArrowheads="1"/>
          </p:cNvSpPr>
          <p:nvPr/>
        </p:nvSpPr>
        <p:spPr bwMode="auto">
          <a:xfrm>
            <a:off x="822960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3</a:t>
            </a:r>
          </a:p>
        </p:txBody>
      </p:sp>
      <p:sp>
        <p:nvSpPr>
          <p:cNvPr id="1269954" name="Line 194"/>
          <p:cNvSpPr>
            <a:spLocks noChangeShapeType="1"/>
          </p:cNvSpPr>
          <p:nvPr/>
        </p:nvSpPr>
        <p:spPr bwMode="auto">
          <a:xfrm>
            <a:off x="30480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9955" name="Line 195"/>
          <p:cNvSpPr>
            <a:spLocks noChangeShapeType="1"/>
          </p:cNvSpPr>
          <p:nvPr/>
        </p:nvSpPr>
        <p:spPr bwMode="auto">
          <a:xfrm flipV="1">
            <a:off x="6248400" y="2590800"/>
            <a:ext cx="914400" cy="1447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99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99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69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69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948" grpId="0" animBg="1"/>
      <p:bldP spid="126995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07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34938"/>
            <a:ext cx="7772400" cy="1143001"/>
          </a:xfrm>
        </p:spPr>
        <p:txBody>
          <a:bodyPr/>
          <a:lstStyle/>
          <a:p>
            <a:r>
              <a:rPr lang="en-US"/>
              <a:t>CountingSort</a:t>
            </a:r>
          </a:p>
        </p:txBody>
      </p:sp>
      <p:sp>
        <p:nvSpPr>
          <p:cNvPr id="1270787" name="Text Box 3"/>
          <p:cNvSpPr txBox="1">
            <a:spLocks noChangeArrowheads="1"/>
          </p:cNvSpPr>
          <p:nvPr/>
        </p:nvSpPr>
        <p:spPr bwMode="auto">
          <a:xfrm>
            <a:off x="60325" y="992188"/>
            <a:ext cx="10953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Input:</a:t>
            </a:r>
          </a:p>
        </p:txBody>
      </p:sp>
      <p:sp>
        <p:nvSpPr>
          <p:cNvPr id="1270788" name="Text Box 4"/>
          <p:cNvSpPr txBox="1">
            <a:spLocks noChangeArrowheads="1"/>
          </p:cNvSpPr>
          <p:nvPr/>
        </p:nvSpPr>
        <p:spPr bwMode="auto">
          <a:xfrm>
            <a:off x="76200" y="1525588"/>
            <a:ext cx="13493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Output:</a:t>
            </a:r>
          </a:p>
        </p:txBody>
      </p:sp>
      <p:sp>
        <p:nvSpPr>
          <p:cNvPr id="1270789" name="Text Box 5"/>
          <p:cNvSpPr txBox="1">
            <a:spLocks noChangeArrowheads="1"/>
          </p:cNvSpPr>
          <p:nvPr/>
        </p:nvSpPr>
        <p:spPr bwMode="auto">
          <a:xfrm>
            <a:off x="92075" y="2058988"/>
            <a:ext cx="11588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Index:</a:t>
            </a:r>
          </a:p>
        </p:txBody>
      </p:sp>
      <p:graphicFrame>
        <p:nvGraphicFramePr>
          <p:cNvPr id="1270790" name="Group 6"/>
          <p:cNvGraphicFramePr>
            <a:graphicFrameLocks noGrp="1"/>
          </p:cNvGraphicFramePr>
          <p:nvPr>
            <p:ph idx="1"/>
          </p:nvPr>
        </p:nvGraphicFramePr>
        <p:xfrm>
          <a:off x="1447800" y="990600"/>
          <a:ext cx="7543800" cy="1676400"/>
        </p:xfrm>
        <a:graphic>
          <a:graphicData uri="http://schemas.openxmlformats.org/drawingml/2006/table">
            <a:tbl>
              <a:tblPr/>
              <a:tblGrid>
                <a:gridCol w="396875"/>
                <a:gridCol w="396875"/>
                <a:gridCol w="396875"/>
                <a:gridCol w="396875"/>
                <a:gridCol w="398463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8462"/>
                <a:gridCol w="396875"/>
                <a:gridCol w="396875"/>
                <a:gridCol w="396875"/>
                <a:gridCol w="396875"/>
              </a:tblGrid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1500188" y="2128838"/>
            <a:ext cx="7535862" cy="500062"/>
            <a:chOff x="945" y="1341"/>
            <a:chExt cx="4747" cy="315"/>
          </a:xfrm>
        </p:grpSpPr>
        <p:sp>
          <p:nvSpPr>
            <p:cNvPr id="1270873" name="Text Box 89"/>
            <p:cNvSpPr txBox="1">
              <a:spLocks noChangeArrowheads="1"/>
            </p:cNvSpPr>
            <p:nvPr/>
          </p:nvSpPr>
          <p:spPr bwMode="auto">
            <a:xfrm>
              <a:off x="3626" y="1341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11</a:t>
              </a:r>
            </a:p>
          </p:txBody>
        </p:sp>
        <p:sp>
          <p:nvSpPr>
            <p:cNvPr id="1270874" name="Text Box 90"/>
            <p:cNvSpPr txBox="1">
              <a:spLocks noChangeArrowheads="1"/>
            </p:cNvSpPr>
            <p:nvPr/>
          </p:nvSpPr>
          <p:spPr bwMode="auto">
            <a:xfrm>
              <a:off x="3366" y="1341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10</a:t>
              </a:r>
            </a:p>
          </p:txBody>
        </p:sp>
        <p:sp>
          <p:nvSpPr>
            <p:cNvPr id="1270875" name="Text Box 91"/>
            <p:cNvSpPr txBox="1">
              <a:spLocks noChangeArrowheads="1"/>
            </p:cNvSpPr>
            <p:nvPr/>
          </p:nvSpPr>
          <p:spPr bwMode="auto">
            <a:xfrm>
              <a:off x="3172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9</a:t>
              </a:r>
            </a:p>
          </p:txBody>
        </p:sp>
        <p:sp>
          <p:nvSpPr>
            <p:cNvPr id="1270876" name="Text Box 92"/>
            <p:cNvSpPr txBox="1">
              <a:spLocks noChangeArrowheads="1"/>
            </p:cNvSpPr>
            <p:nvPr/>
          </p:nvSpPr>
          <p:spPr bwMode="auto">
            <a:xfrm>
              <a:off x="2926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8</a:t>
              </a:r>
            </a:p>
          </p:txBody>
        </p:sp>
        <p:sp>
          <p:nvSpPr>
            <p:cNvPr id="1270877" name="Text Box 93"/>
            <p:cNvSpPr txBox="1">
              <a:spLocks noChangeArrowheads="1"/>
            </p:cNvSpPr>
            <p:nvPr/>
          </p:nvSpPr>
          <p:spPr bwMode="auto">
            <a:xfrm>
              <a:off x="2688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7</a:t>
              </a:r>
            </a:p>
          </p:txBody>
        </p:sp>
        <p:sp>
          <p:nvSpPr>
            <p:cNvPr id="1270878" name="Text Box 94"/>
            <p:cNvSpPr txBox="1">
              <a:spLocks noChangeArrowheads="1"/>
            </p:cNvSpPr>
            <p:nvPr/>
          </p:nvSpPr>
          <p:spPr bwMode="auto">
            <a:xfrm>
              <a:off x="2420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6</a:t>
              </a:r>
            </a:p>
          </p:txBody>
        </p:sp>
        <p:sp>
          <p:nvSpPr>
            <p:cNvPr id="1270879" name="Text Box 95"/>
            <p:cNvSpPr txBox="1">
              <a:spLocks noChangeArrowheads="1"/>
            </p:cNvSpPr>
            <p:nvPr/>
          </p:nvSpPr>
          <p:spPr bwMode="auto">
            <a:xfrm>
              <a:off x="2173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5</a:t>
              </a:r>
            </a:p>
          </p:txBody>
        </p:sp>
        <p:sp>
          <p:nvSpPr>
            <p:cNvPr id="1270880" name="Text Box 96"/>
            <p:cNvSpPr txBox="1">
              <a:spLocks noChangeArrowheads="1"/>
            </p:cNvSpPr>
            <p:nvPr/>
          </p:nvSpPr>
          <p:spPr bwMode="auto">
            <a:xfrm>
              <a:off x="1900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4</a:t>
              </a:r>
            </a:p>
          </p:txBody>
        </p:sp>
        <p:sp>
          <p:nvSpPr>
            <p:cNvPr id="1270881" name="Text Box 97"/>
            <p:cNvSpPr txBox="1">
              <a:spLocks noChangeArrowheads="1"/>
            </p:cNvSpPr>
            <p:nvPr/>
          </p:nvSpPr>
          <p:spPr bwMode="auto">
            <a:xfrm>
              <a:off x="1661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3</a:t>
              </a:r>
            </a:p>
          </p:txBody>
        </p:sp>
        <p:sp>
          <p:nvSpPr>
            <p:cNvPr id="1270882" name="Text Box 98"/>
            <p:cNvSpPr txBox="1">
              <a:spLocks noChangeArrowheads="1"/>
            </p:cNvSpPr>
            <p:nvPr/>
          </p:nvSpPr>
          <p:spPr bwMode="auto">
            <a:xfrm>
              <a:off x="1422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2</a:t>
              </a:r>
            </a:p>
          </p:txBody>
        </p:sp>
        <p:sp>
          <p:nvSpPr>
            <p:cNvPr id="1270883" name="Text Box 99"/>
            <p:cNvSpPr txBox="1">
              <a:spLocks noChangeArrowheads="1"/>
            </p:cNvSpPr>
            <p:nvPr/>
          </p:nvSpPr>
          <p:spPr bwMode="auto">
            <a:xfrm>
              <a:off x="1176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</a:t>
              </a:r>
            </a:p>
          </p:txBody>
        </p:sp>
        <p:sp>
          <p:nvSpPr>
            <p:cNvPr id="1270884" name="Text Box 100"/>
            <p:cNvSpPr txBox="1">
              <a:spLocks noChangeArrowheads="1"/>
            </p:cNvSpPr>
            <p:nvPr/>
          </p:nvSpPr>
          <p:spPr bwMode="auto">
            <a:xfrm>
              <a:off x="945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0</a:t>
              </a:r>
            </a:p>
          </p:txBody>
        </p:sp>
        <p:sp>
          <p:nvSpPr>
            <p:cNvPr id="1270885" name="Text Box 101"/>
            <p:cNvSpPr txBox="1">
              <a:spLocks noChangeArrowheads="1"/>
            </p:cNvSpPr>
            <p:nvPr/>
          </p:nvSpPr>
          <p:spPr bwMode="auto">
            <a:xfrm>
              <a:off x="3872" y="1342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12</a:t>
              </a:r>
            </a:p>
          </p:txBody>
        </p:sp>
        <p:sp>
          <p:nvSpPr>
            <p:cNvPr id="1270886" name="Text Box 102"/>
            <p:cNvSpPr txBox="1">
              <a:spLocks noChangeArrowheads="1"/>
            </p:cNvSpPr>
            <p:nvPr/>
          </p:nvSpPr>
          <p:spPr bwMode="auto">
            <a:xfrm>
              <a:off x="4133" y="1343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13</a:t>
              </a:r>
            </a:p>
          </p:txBody>
        </p:sp>
        <p:sp>
          <p:nvSpPr>
            <p:cNvPr id="1270887" name="Text Box 103"/>
            <p:cNvSpPr txBox="1">
              <a:spLocks noChangeArrowheads="1"/>
            </p:cNvSpPr>
            <p:nvPr/>
          </p:nvSpPr>
          <p:spPr bwMode="auto">
            <a:xfrm>
              <a:off x="4380" y="1344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14</a:t>
              </a:r>
            </a:p>
          </p:txBody>
        </p:sp>
        <p:sp>
          <p:nvSpPr>
            <p:cNvPr id="1270888" name="Text Box 104"/>
            <p:cNvSpPr txBox="1">
              <a:spLocks noChangeArrowheads="1"/>
            </p:cNvSpPr>
            <p:nvPr/>
          </p:nvSpPr>
          <p:spPr bwMode="auto">
            <a:xfrm>
              <a:off x="4627" y="1345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15</a:t>
              </a:r>
            </a:p>
          </p:txBody>
        </p:sp>
        <p:sp>
          <p:nvSpPr>
            <p:cNvPr id="1270889" name="Text Box 105"/>
            <p:cNvSpPr txBox="1">
              <a:spLocks noChangeArrowheads="1"/>
            </p:cNvSpPr>
            <p:nvPr/>
          </p:nvSpPr>
          <p:spPr bwMode="auto">
            <a:xfrm>
              <a:off x="4874" y="1346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16</a:t>
              </a:r>
            </a:p>
          </p:txBody>
        </p:sp>
        <p:sp>
          <p:nvSpPr>
            <p:cNvPr id="1270890" name="Text Box 106"/>
            <p:cNvSpPr txBox="1">
              <a:spLocks noChangeArrowheads="1"/>
            </p:cNvSpPr>
            <p:nvPr/>
          </p:nvSpPr>
          <p:spPr bwMode="auto">
            <a:xfrm>
              <a:off x="5121" y="1347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17</a:t>
              </a:r>
            </a:p>
          </p:txBody>
        </p:sp>
        <p:sp>
          <p:nvSpPr>
            <p:cNvPr id="1270891" name="Text Box 107"/>
            <p:cNvSpPr txBox="1">
              <a:spLocks noChangeArrowheads="1"/>
            </p:cNvSpPr>
            <p:nvPr/>
          </p:nvSpPr>
          <p:spPr bwMode="auto">
            <a:xfrm>
              <a:off x="5368" y="1348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18</a:t>
              </a:r>
            </a:p>
          </p:txBody>
        </p:sp>
      </p:grpSp>
      <p:sp>
        <p:nvSpPr>
          <p:cNvPr id="1270892" name="Text Box 108"/>
          <p:cNvSpPr txBox="1">
            <a:spLocks noChangeArrowheads="1"/>
          </p:cNvSpPr>
          <p:nvPr/>
        </p:nvSpPr>
        <p:spPr bwMode="auto">
          <a:xfrm>
            <a:off x="3013075" y="3336925"/>
            <a:ext cx="1487488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Value v:</a:t>
            </a:r>
          </a:p>
        </p:txBody>
      </p:sp>
      <p:grpSp>
        <p:nvGrpSpPr>
          <p:cNvPr id="3" name="Group 109"/>
          <p:cNvGrpSpPr>
            <a:grpSpLocks/>
          </p:cNvGrpSpPr>
          <p:nvPr/>
        </p:nvGrpSpPr>
        <p:grpSpPr bwMode="auto">
          <a:xfrm>
            <a:off x="1465263" y="1008063"/>
            <a:ext cx="7504112" cy="549275"/>
            <a:chOff x="923" y="1104"/>
            <a:chExt cx="4727" cy="346"/>
          </a:xfrm>
        </p:grpSpPr>
        <p:sp>
          <p:nvSpPr>
            <p:cNvPr id="1270894" name="Text Box 110"/>
            <p:cNvSpPr txBox="1">
              <a:spLocks noChangeArrowheads="1"/>
            </p:cNvSpPr>
            <p:nvPr/>
          </p:nvSpPr>
          <p:spPr bwMode="auto">
            <a:xfrm>
              <a:off x="923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0895" name="Text Box 111"/>
            <p:cNvSpPr txBox="1">
              <a:spLocks noChangeArrowheads="1"/>
            </p:cNvSpPr>
            <p:nvPr/>
          </p:nvSpPr>
          <p:spPr bwMode="auto">
            <a:xfrm>
              <a:off x="115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70896" name="Text Box 112"/>
            <p:cNvSpPr txBox="1">
              <a:spLocks noChangeArrowheads="1"/>
            </p:cNvSpPr>
            <p:nvPr/>
          </p:nvSpPr>
          <p:spPr bwMode="auto">
            <a:xfrm>
              <a:off x="141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70897" name="Text Box 113"/>
            <p:cNvSpPr txBox="1">
              <a:spLocks noChangeArrowheads="1"/>
            </p:cNvSpPr>
            <p:nvPr/>
          </p:nvSpPr>
          <p:spPr bwMode="auto">
            <a:xfrm>
              <a:off x="167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0898" name="Text Box 114"/>
            <p:cNvSpPr txBox="1">
              <a:spLocks noChangeArrowheads="1"/>
            </p:cNvSpPr>
            <p:nvPr/>
          </p:nvSpPr>
          <p:spPr bwMode="auto">
            <a:xfrm>
              <a:off x="193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70899" name="Text Box 115"/>
            <p:cNvSpPr txBox="1">
              <a:spLocks noChangeArrowheads="1"/>
            </p:cNvSpPr>
            <p:nvPr/>
          </p:nvSpPr>
          <p:spPr bwMode="auto">
            <a:xfrm>
              <a:off x="219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0900" name="Text Box 116"/>
            <p:cNvSpPr txBox="1">
              <a:spLocks noChangeArrowheads="1"/>
            </p:cNvSpPr>
            <p:nvPr/>
          </p:nvSpPr>
          <p:spPr bwMode="auto">
            <a:xfrm>
              <a:off x="2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0901" name="Text Box 117"/>
            <p:cNvSpPr txBox="1">
              <a:spLocks noChangeArrowheads="1"/>
            </p:cNvSpPr>
            <p:nvPr/>
          </p:nvSpPr>
          <p:spPr bwMode="auto">
            <a:xfrm>
              <a:off x="267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70902" name="Text Box 118"/>
            <p:cNvSpPr txBox="1">
              <a:spLocks noChangeArrowheads="1"/>
            </p:cNvSpPr>
            <p:nvPr/>
          </p:nvSpPr>
          <p:spPr bwMode="auto">
            <a:xfrm>
              <a:off x="2928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0903" name="Text Box 119"/>
            <p:cNvSpPr txBox="1">
              <a:spLocks noChangeArrowheads="1"/>
            </p:cNvSpPr>
            <p:nvPr/>
          </p:nvSpPr>
          <p:spPr bwMode="auto">
            <a:xfrm>
              <a:off x="3185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70904" name="Text Box 120"/>
            <p:cNvSpPr txBox="1">
              <a:spLocks noChangeArrowheads="1"/>
            </p:cNvSpPr>
            <p:nvPr/>
          </p:nvSpPr>
          <p:spPr bwMode="auto">
            <a:xfrm>
              <a:off x="3435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70905" name="Text Box 121"/>
            <p:cNvSpPr txBox="1">
              <a:spLocks noChangeArrowheads="1"/>
            </p:cNvSpPr>
            <p:nvPr/>
          </p:nvSpPr>
          <p:spPr bwMode="auto">
            <a:xfrm>
              <a:off x="3678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0906" name="Text Box 122"/>
            <p:cNvSpPr txBox="1">
              <a:spLocks noChangeArrowheads="1"/>
            </p:cNvSpPr>
            <p:nvPr/>
          </p:nvSpPr>
          <p:spPr bwMode="auto">
            <a:xfrm>
              <a:off x="39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70907" name="Text Box 123"/>
            <p:cNvSpPr txBox="1">
              <a:spLocks noChangeArrowheads="1"/>
            </p:cNvSpPr>
            <p:nvPr/>
          </p:nvSpPr>
          <p:spPr bwMode="auto">
            <a:xfrm>
              <a:off x="4157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0908" name="Text Box 124"/>
            <p:cNvSpPr txBox="1">
              <a:spLocks noChangeArrowheads="1"/>
            </p:cNvSpPr>
            <p:nvPr/>
          </p:nvSpPr>
          <p:spPr bwMode="auto">
            <a:xfrm>
              <a:off x="4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0909" name="Text Box 125"/>
            <p:cNvSpPr txBox="1">
              <a:spLocks noChangeArrowheads="1"/>
            </p:cNvSpPr>
            <p:nvPr/>
          </p:nvSpPr>
          <p:spPr bwMode="auto">
            <a:xfrm>
              <a:off x="466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70910" name="Text Box 126"/>
            <p:cNvSpPr txBox="1">
              <a:spLocks noChangeArrowheads="1"/>
            </p:cNvSpPr>
            <p:nvPr/>
          </p:nvSpPr>
          <p:spPr bwMode="auto">
            <a:xfrm>
              <a:off x="492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70911" name="Text Box 127"/>
            <p:cNvSpPr txBox="1">
              <a:spLocks noChangeArrowheads="1"/>
            </p:cNvSpPr>
            <p:nvPr/>
          </p:nvSpPr>
          <p:spPr bwMode="auto">
            <a:xfrm>
              <a:off x="517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0912" name="Text Box 128"/>
            <p:cNvSpPr txBox="1">
              <a:spLocks noChangeArrowheads="1"/>
            </p:cNvSpPr>
            <p:nvPr/>
          </p:nvSpPr>
          <p:spPr bwMode="auto">
            <a:xfrm>
              <a:off x="5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</p:grpSp>
      <p:graphicFrame>
        <p:nvGraphicFramePr>
          <p:cNvPr id="1270913" name="Group 129"/>
          <p:cNvGraphicFramePr>
            <a:graphicFrameLocks noGrp="1"/>
          </p:cNvGraphicFramePr>
          <p:nvPr/>
        </p:nvGraphicFramePr>
        <p:xfrm>
          <a:off x="4483100" y="3400423"/>
          <a:ext cx="2819400" cy="1019176"/>
        </p:xfrm>
        <a:graphic>
          <a:graphicData uri="http://schemas.openxmlformats.org/drawingml/2006/table">
            <a:tbl>
              <a:tblPr/>
              <a:tblGrid>
                <a:gridCol w="704850"/>
                <a:gridCol w="704850"/>
                <a:gridCol w="704850"/>
                <a:gridCol w="704850"/>
              </a:tblGrid>
              <a:tr h="509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70930" name="Text Box 146"/>
          <p:cNvSpPr txBox="1">
            <a:spLocks noChangeArrowheads="1"/>
          </p:cNvSpPr>
          <p:nvPr/>
        </p:nvSpPr>
        <p:spPr bwMode="auto">
          <a:xfrm>
            <a:off x="6769100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3</a:t>
            </a:r>
          </a:p>
        </p:txBody>
      </p:sp>
      <p:sp>
        <p:nvSpPr>
          <p:cNvPr id="1270931" name="Text Box 147"/>
          <p:cNvSpPr txBox="1">
            <a:spLocks noChangeArrowheads="1"/>
          </p:cNvSpPr>
          <p:nvPr/>
        </p:nvSpPr>
        <p:spPr bwMode="auto">
          <a:xfrm>
            <a:off x="6096000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2</a:t>
            </a:r>
          </a:p>
        </p:txBody>
      </p:sp>
      <p:sp>
        <p:nvSpPr>
          <p:cNvPr id="1270932" name="Text Box 148"/>
          <p:cNvSpPr txBox="1">
            <a:spLocks noChangeArrowheads="1"/>
          </p:cNvSpPr>
          <p:nvPr/>
        </p:nvSpPr>
        <p:spPr bwMode="auto">
          <a:xfrm>
            <a:off x="5395913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70933" name="Text Box 149"/>
          <p:cNvSpPr txBox="1">
            <a:spLocks noChangeArrowheads="1"/>
          </p:cNvSpPr>
          <p:nvPr/>
        </p:nvSpPr>
        <p:spPr bwMode="auto">
          <a:xfrm>
            <a:off x="4673600" y="3362325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70934" name="Text Box 150"/>
          <p:cNvSpPr txBox="1">
            <a:spLocks noChangeArrowheads="1"/>
          </p:cNvSpPr>
          <p:nvPr/>
        </p:nvSpPr>
        <p:spPr bwMode="auto">
          <a:xfrm>
            <a:off x="6673850" y="3860800"/>
            <a:ext cx="565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18</a:t>
            </a:r>
          </a:p>
        </p:txBody>
      </p:sp>
      <p:sp>
        <p:nvSpPr>
          <p:cNvPr id="1270935" name="Text Box 151"/>
          <p:cNvSpPr txBox="1">
            <a:spLocks noChangeArrowheads="1"/>
          </p:cNvSpPr>
          <p:nvPr/>
        </p:nvSpPr>
        <p:spPr bwMode="auto">
          <a:xfrm>
            <a:off x="6000750" y="3860800"/>
            <a:ext cx="565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14</a:t>
            </a:r>
          </a:p>
        </p:txBody>
      </p:sp>
      <p:sp>
        <p:nvSpPr>
          <p:cNvPr id="1270936" name="Text Box 152"/>
          <p:cNvSpPr txBox="1">
            <a:spLocks noChangeArrowheads="1"/>
          </p:cNvSpPr>
          <p:nvPr/>
        </p:nvSpPr>
        <p:spPr bwMode="auto">
          <a:xfrm>
            <a:off x="5395913" y="3860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8</a:t>
            </a:r>
          </a:p>
        </p:txBody>
      </p:sp>
      <p:sp>
        <p:nvSpPr>
          <p:cNvPr id="1270937" name="Text Box 153"/>
          <p:cNvSpPr txBox="1">
            <a:spLocks noChangeArrowheads="1"/>
          </p:cNvSpPr>
          <p:nvPr/>
        </p:nvSpPr>
        <p:spPr bwMode="auto">
          <a:xfrm>
            <a:off x="4673600" y="3870325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2</a:t>
            </a:r>
          </a:p>
        </p:txBody>
      </p:sp>
      <p:sp>
        <p:nvSpPr>
          <p:cNvPr id="1270938" name="Text Box 154"/>
          <p:cNvSpPr txBox="1">
            <a:spLocks noChangeArrowheads="1"/>
          </p:cNvSpPr>
          <p:nvPr/>
        </p:nvSpPr>
        <p:spPr bwMode="auto">
          <a:xfrm>
            <a:off x="76200" y="3870325"/>
            <a:ext cx="3871913" cy="1006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Location of </a:t>
            </a:r>
            <a:r>
              <a:rPr lang="en-US" sz="3000" b="0">
                <a:solidFill>
                  <a:schemeClr val="tx2"/>
                </a:solidFill>
                <a:latin typeface="Times New Roman" charset="0"/>
              </a:rPr>
              <a:t>next</a:t>
            </a:r>
            <a:r>
              <a:rPr lang="en-US" sz="3000" b="0">
                <a:latin typeface="Times New Roman" charset="0"/>
              </a:rPr>
              <a:t> record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with digit v.</a:t>
            </a:r>
          </a:p>
        </p:txBody>
      </p:sp>
      <p:sp>
        <p:nvSpPr>
          <p:cNvPr id="1270939" name="Line 155"/>
          <p:cNvSpPr>
            <a:spLocks noChangeShapeType="1"/>
          </p:cNvSpPr>
          <p:nvPr/>
        </p:nvSpPr>
        <p:spPr bwMode="auto">
          <a:xfrm flipH="1" flipV="1">
            <a:off x="2438400" y="2514600"/>
            <a:ext cx="2362200" cy="15240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" name="Group 156"/>
          <p:cNvGrpSpPr>
            <a:grpSpLocks/>
          </p:cNvGrpSpPr>
          <p:nvPr/>
        </p:nvGrpSpPr>
        <p:grpSpPr bwMode="auto">
          <a:xfrm>
            <a:off x="304800" y="2971800"/>
            <a:ext cx="1181100" cy="1066800"/>
            <a:chOff x="1224" y="2539"/>
            <a:chExt cx="2280" cy="1785"/>
          </a:xfrm>
        </p:grpSpPr>
        <p:sp>
          <p:nvSpPr>
            <p:cNvPr id="1270941" name="Freeform 157" descr="Green marble"/>
            <p:cNvSpPr>
              <a:spLocks/>
            </p:cNvSpPr>
            <p:nvPr/>
          </p:nvSpPr>
          <p:spPr bwMode="auto">
            <a:xfrm>
              <a:off x="1224" y="2539"/>
              <a:ext cx="2280" cy="1785"/>
            </a:xfrm>
            <a:custGeom>
              <a:avLst/>
              <a:gdLst/>
              <a:ahLst/>
              <a:cxnLst>
                <a:cxn ang="0">
                  <a:pos x="748" y="30"/>
                </a:cxn>
                <a:cxn ang="0">
                  <a:pos x="1224" y="305"/>
                </a:cxn>
                <a:cxn ang="0">
                  <a:pos x="2184" y="257"/>
                </a:cxn>
                <a:cxn ang="0">
                  <a:pos x="1800" y="1121"/>
                </a:cxn>
                <a:cxn ang="0">
                  <a:pos x="1743" y="1313"/>
                </a:cxn>
                <a:cxn ang="0">
                  <a:pos x="1717" y="1479"/>
                </a:cxn>
                <a:cxn ang="0">
                  <a:pos x="1560" y="1549"/>
                </a:cxn>
                <a:cxn ang="0">
                  <a:pos x="1272" y="1553"/>
                </a:cxn>
                <a:cxn ang="0">
                  <a:pos x="168" y="1649"/>
                </a:cxn>
                <a:cxn ang="0">
                  <a:pos x="264" y="737"/>
                </a:cxn>
                <a:cxn ang="0">
                  <a:pos x="425" y="126"/>
                </a:cxn>
                <a:cxn ang="0">
                  <a:pos x="748" y="30"/>
                </a:cxn>
              </a:cxnLst>
              <a:rect l="0" t="0" r="r" b="b"/>
              <a:pathLst>
                <a:path w="2280" h="1785">
                  <a:moveTo>
                    <a:pt x="748" y="30"/>
                  </a:moveTo>
                  <a:cubicBezTo>
                    <a:pt x="881" y="60"/>
                    <a:pt x="985" y="267"/>
                    <a:pt x="1224" y="305"/>
                  </a:cubicBezTo>
                  <a:cubicBezTo>
                    <a:pt x="1463" y="343"/>
                    <a:pt x="2088" y="121"/>
                    <a:pt x="2184" y="257"/>
                  </a:cubicBezTo>
                  <a:cubicBezTo>
                    <a:pt x="2280" y="393"/>
                    <a:pt x="1873" y="945"/>
                    <a:pt x="1800" y="1121"/>
                  </a:cubicBezTo>
                  <a:cubicBezTo>
                    <a:pt x="1727" y="1297"/>
                    <a:pt x="1757" y="1253"/>
                    <a:pt x="1743" y="1313"/>
                  </a:cubicBezTo>
                  <a:cubicBezTo>
                    <a:pt x="1729" y="1373"/>
                    <a:pt x="1747" y="1440"/>
                    <a:pt x="1717" y="1479"/>
                  </a:cubicBezTo>
                  <a:cubicBezTo>
                    <a:pt x="1687" y="1518"/>
                    <a:pt x="1634" y="1537"/>
                    <a:pt x="1560" y="1549"/>
                  </a:cubicBezTo>
                  <a:cubicBezTo>
                    <a:pt x="1486" y="1561"/>
                    <a:pt x="1504" y="1536"/>
                    <a:pt x="1272" y="1553"/>
                  </a:cubicBezTo>
                  <a:cubicBezTo>
                    <a:pt x="1040" y="1570"/>
                    <a:pt x="336" y="1785"/>
                    <a:pt x="168" y="1649"/>
                  </a:cubicBezTo>
                  <a:cubicBezTo>
                    <a:pt x="0" y="1513"/>
                    <a:pt x="221" y="991"/>
                    <a:pt x="264" y="737"/>
                  </a:cubicBezTo>
                  <a:cubicBezTo>
                    <a:pt x="307" y="483"/>
                    <a:pt x="344" y="244"/>
                    <a:pt x="425" y="126"/>
                  </a:cubicBezTo>
                  <a:cubicBezTo>
                    <a:pt x="506" y="8"/>
                    <a:pt x="615" y="0"/>
                    <a:pt x="748" y="30"/>
                  </a:cubicBezTo>
                  <a:close/>
                </a:path>
              </a:pathLst>
            </a:custGeom>
            <a:blipFill dpi="0" rotWithShape="0">
              <a:blip r:embed="rId2"/>
              <a:srcRect/>
              <a:tile tx="0" ty="0" sx="100000" sy="100000" flip="none" algn="tl"/>
            </a:blip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" name="Group 158"/>
            <p:cNvGrpSpPr>
              <a:grpSpLocks/>
            </p:cNvGrpSpPr>
            <p:nvPr/>
          </p:nvGrpSpPr>
          <p:grpSpPr bwMode="auto">
            <a:xfrm>
              <a:off x="1584" y="2688"/>
              <a:ext cx="1216" cy="1440"/>
              <a:chOff x="2641" y="1488"/>
              <a:chExt cx="2655" cy="2488"/>
            </a:xfrm>
          </p:grpSpPr>
          <p:grpSp>
            <p:nvGrpSpPr>
              <p:cNvPr id="6" name="Group 159"/>
              <p:cNvGrpSpPr>
                <a:grpSpLocks/>
              </p:cNvGrpSpPr>
              <p:nvPr/>
            </p:nvGrpSpPr>
            <p:grpSpPr bwMode="auto">
              <a:xfrm>
                <a:off x="2641" y="1488"/>
                <a:ext cx="2496" cy="2436"/>
                <a:chOff x="2641" y="1488"/>
                <a:chExt cx="2496" cy="2436"/>
              </a:xfrm>
            </p:grpSpPr>
            <p:sp>
              <p:nvSpPr>
                <p:cNvPr id="1270944" name="Freeform 160"/>
                <p:cNvSpPr>
                  <a:spLocks/>
                </p:cNvSpPr>
                <p:nvPr/>
              </p:nvSpPr>
              <p:spPr bwMode="auto">
                <a:xfrm>
                  <a:off x="3465" y="1900"/>
                  <a:ext cx="434" cy="514"/>
                </a:xfrm>
                <a:custGeom>
                  <a:avLst/>
                  <a:gdLst/>
                  <a:ahLst/>
                  <a:cxnLst>
                    <a:cxn ang="0">
                      <a:pos x="132" y="186"/>
                    </a:cxn>
                    <a:cxn ang="0">
                      <a:pos x="157" y="114"/>
                    </a:cxn>
                    <a:cxn ang="0">
                      <a:pos x="189" y="42"/>
                    </a:cxn>
                    <a:cxn ang="0">
                      <a:pos x="236" y="6"/>
                    </a:cxn>
                    <a:cxn ang="0">
                      <a:pos x="302" y="0"/>
                    </a:cxn>
                    <a:cxn ang="0">
                      <a:pos x="355" y="24"/>
                    </a:cxn>
                    <a:cxn ang="0">
                      <a:pos x="393" y="63"/>
                    </a:cxn>
                    <a:cxn ang="0">
                      <a:pos x="421" y="135"/>
                    </a:cxn>
                    <a:cxn ang="0">
                      <a:pos x="434" y="222"/>
                    </a:cxn>
                    <a:cxn ang="0">
                      <a:pos x="434" y="312"/>
                    </a:cxn>
                    <a:cxn ang="0">
                      <a:pos x="412" y="411"/>
                    </a:cxn>
                    <a:cxn ang="0">
                      <a:pos x="355" y="474"/>
                    </a:cxn>
                    <a:cxn ang="0">
                      <a:pos x="299" y="514"/>
                    </a:cxn>
                    <a:cxn ang="0">
                      <a:pos x="245" y="510"/>
                    </a:cxn>
                    <a:cxn ang="0">
                      <a:pos x="198" y="468"/>
                    </a:cxn>
                    <a:cxn ang="0">
                      <a:pos x="157" y="396"/>
                    </a:cxn>
                    <a:cxn ang="0">
                      <a:pos x="129" y="333"/>
                    </a:cxn>
                    <a:cxn ang="0">
                      <a:pos x="129" y="252"/>
                    </a:cxn>
                    <a:cxn ang="0">
                      <a:pos x="0" y="234"/>
                    </a:cxn>
                    <a:cxn ang="0">
                      <a:pos x="16" y="189"/>
                    </a:cxn>
                    <a:cxn ang="0">
                      <a:pos x="132" y="186"/>
                    </a:cxn>
                  </a:cxnLst>
                  <a:rect l="0" t="0" r="r" b="b"/>
                  <a:pathLst>
                    <a:path w="434" h="514">
                      <a:moveTo>
                        <a:pt x="132" y="186"/>
                      </a:moveTo>
                      <a:lnTo>
                        <a:pt x="157" y="114"/>
                      </a:lnTo>
                      <a:lnTo>
                        <a:pt x="189" y="42"/>
                      </a:lnTo>
                      <a:lnTo>
                        <a:pt x="236" y="6"/>
                      </a:lnTo>
                      <a:lnTo>
                        <a:pt x="302" y="0"/>
                      </a:lnTo>
                      <a:lnTo>
                        <a:pt x="355" y="24"/>
                      </a:lnTo>
                      <a:lnTo>
                        <a:pt x="393" y="63"/>
                      </a:lnTo>
                      <a:lnTo>
                        <a:pt x="421" y="135"/>
                      </a:lnTo>
                      <a:lnTo>
                        <a:pt x="434" y="222"/>
                      </a:lnTo>
                      <a:lnTo>
                        <a:pt x="434" y="312"/>
                      </a:lnTo>
                      <a:lnTo>
                        <a:pt x="412" y="411"/>
                      </a:lnTo>
                      <a:lnTo>
                        <a:pt x="355" y="474"/>
                      </a:lnTo>
                      <a:lnTo>
                        <a:pt x="299" y="514"/>
                      </a:lnTo>
                      <a:lnTo>
                        <a:pt x="245" y="510"/>
                      </a:lnTo>
                      <a:lnTo>
                        <a:pt x="198" y="468"/>
                      </a:lnTo>
                      <a:lnTo>
                        <a:pt x="157" y="396"/>
                      </a:lnTo>
                      <a:lnTo>
                        <a:pt x="129" y="333"/>
                      </a:lnTo>
                      <a:lnTo>
                        <a:pt x="129" y="252"/>
                      </a:lnTo>
                      <a:lnTo>
                        <a:pt x="0" y="234"/>
                      </a:lnTo>
                      <a:lnTo>
                        <a:pt x="16" y="189"/>
                      </a:lnTo>
                      <a:lnTo>
                        <a:pt x="132" y="186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70945" name="Freeform 161"/>
                <p:cNvSpPr>
                  <a:spLocks/>
                </p:cNvSpPr>
                <p:nvPr/>
              </p:nvSpPr>
              <p:spPr bwMode="auto">
                <a:xfrm>
                  <a:off x="3752" y="1488"/>
                  <a:ext cx="566" cy="1154"/>
                </a:xfrm>
                <a:custGeom>
                  <a:avLst/>
                  <a:gdLst/>
                  <a:ahLst/>
                  <a:cxnLst>
                    <a:cxn ang="0">
                      <a:pos x="13" y="1145"/>
                    </a:cxn>
                    <a:cxn ang="0">
                      <a:pos x="0" y="1088"/>
                    </a:cxn>
                    <a:cxn ang="0">
                      <a:pos x="31" y="1042"/>
                    </a:cxn>
                    <a:cxn ang="0">
                      <a:pos x="134" y="988"/>
                    </a:cxn>
                    <a:cxn ang="0">
                      <a:pos x="226" y="927"/>
                    </a:cxn>
                    <a:cxn ang="0">
                      <a:pos x="313" y="827"/>
                    </a:cxn>
                    <a:cxn ang="0">
                      <a:pos x="432" y="689"/>
                    </a:cxn>
                    <a:cxn ang="0">
                      <a:pos x="463" y="634"/>
                    </a:cxn>
                    <a:cxn ang="0">
                      <a:pos x="479" y="580"/>
                    </a:cxn>
                    <a:cxn ang="0">
                      <a:pos x="472" y="526"/>
                    </a:cxn>
                    <a:cxn ang="0">
                      <a:pos x="444" y="426"/>
                    </a:cxn>
                    <a:cxn ang="0">
                      <a:pos x="376" y="299"/>
                    </a:cxn>
                    <a:cxn ang="0">
                      <a:pos x="301" y="229"/>
                    </a:cxn>
                    <a:cxn ang="0">
                      <a:pos x="235" y="190"/>
                    </a:cxn>
                    <a:cxn ang="0">
                      <a:pos x="181" y="184"/>
                    </a:cxn>
                    <a:cxn ang="0">
                      <a:pos x="153" y="190"/>
                    </a:cxn>
                    <a:cxn ang="0">
                      <a:pos x="150" y="163"/>
                    </a:cxn>
                    <a:cxn ang="0">
                      <a:pos x="215" y="154"/>
                    </a:cxn>
                    <a:cxn ang="0">
                      <a:pos x="291" y="154"/>
                    </a:cxn>
                    <a:cxn ang="0">
                      <a:pos x="238" y="93"/>
                    </a:cxn>
                    <a:cxn ang="0">
                      <a:pos x="206" y="45"/>
                    </a:cxn>
                    <a:cxn ang="0">
                      <a:pos x="229" y="27"/>
                    </a:cxn>
                    <a:cxn ang="0">
                      <a:pos x="313" y="109"/>
                    </a:cxn>
                    <a:cxn ang="0">
                      <a:pos x="329" y="121"/>
                    </a:cxn>
                    <a:cxn ang="0">
                      <a:pos x="313" y="57"/>
                    </a:cxn>
                    <a:cxn ang="0">
                      <a:pos x="301" y="9"/>
                    </a:cxn>
                    <a:cxn ang="0">
                      <a:pos x="313" y="0"/>
                    </a:cxn>
                    <a:cxn ang="0">
                      <a:pos x="341" y="9"/>
                    </a:cxn>
                    <a:cxn ang="0">
                      <a:pos x="366" y="121"/>
                    </a:cxn>
                    <a:cxn ang="0">
                      <a:pos x="379" y="118"/>
                    </a:cxn>
                    <a:cxn ang="0">
                      <a:pos x="379" y="30"/>
                    </a:cxn>
                    <a:cxn ang="0">
                      <a:pos x="404" y="21"/>
                    </a:cxn>
                    <a:cxn ang="0">
                      <a:pos x="422" y="36"/>
                    </a:cxn>
                    <a:cxn ang="0">
                      <a:pos x="413" y="154"/>
                    </a:cxn>
                    <a:cxn ang="0">
                      <a:pos x="407" y="202"/>
                    </a:cxn>
                    <a:cxn ang="0">
                      <a:pos x="422" y="299"/>
                    </a:cxn>
                    <a:cxn ang="0">
                      <a:pos x="472" y="402"/>
                    </a:cxn>
                    <a:cxn ang="0">
                      <a:pos x="525" y="520"/>
                    </a:cxn>
                    <a:cxn ang="0">
                      <a:pos x="566" y="607"/>
                    </a:cxn>
                    <a:cxn ang="0">
                      <a:pos x="563" y="652"/>
                    </a:cxn>
                    <a:cxn ang="0">
                      <a:pos x="488" y="734"/>
                    </a:cxn>
                    <a:cxn ang="0">
                      <a:pos x="385" y="836"/>
                    </a:cxn>
                    <a:cxn ang="0">
                      <a:pos x="301" y="937"/>
                    </a:cxn>
                    <a:cxn ang="0">
                      <a:pos x="197" y="1070"/>
                    </a:cxn>
                    <a:cxn ang="0">
                      <a:pos x="112" y="1136"/>
                    </a:cxn>
                    <a:cxn ang="0">
                      <a:pos x="47" y="1154"/>
                    </a:cxn>
                    <a:cxn ang="0">
                      <a:pos x="13" y="1145"/>
                    </a:cxn>
                  </a:cxnLst>
                  <a:rect l="0" t="0" r="r" b="b"/>
                  <a:pathLst>
                    <a:path w="566" h="1154">
                      <a:moveTo>
                        <a:pt x="13" y="1145"/>
                      </a:moveTo>
                      <a:lnTo>
                        <a:pt x="0" y="1088"/>
                      </a:lnTo>
                      <a:lnTo>
                        <a:pt x="31" y="1042"/>
                      </a:lnTo>
                      <a:lnTo>
                        <a:pt x="134" y="988"/>
                      </a:lnTo>
                      <a:lnTo>
                        <a:pt x="226" y="927"/>
                      </a:lnTo>
                      <a:lnTo>
                        <a:pt x="313" y="827"/>
                      </a:lnTo>
                      <a:lnTo>
                        <a:pt x="432" y="689"/>
                      </a:lnTo>
                      <a:lnTo>
                        <a:pt x="463" y="634"/>
                      </a:lnTo>
                      <a:lnTo>
                        <a:pt x="479" y="580"/>
                      </a:lnTo>
                      <a:lnTo>
                        <a:pt x="472" y="526"/>
                      </a:lnTo>
                      <a:lnTo>
                        <a:pt x="444" y="426"/>
                      </a:lnTo>
                      <a:lnTo>
                        <a:pt x="376" y="299"/>
                      </a:lnTo>
                      <a:lnTo>
                        <a:pt x="301" y="229"/>
                      </a:lnTo>
                      <a:lnTo>
                        <a:pt x="235" y="190"/>
                      </a:lnTo>
                      <a:lnTo>
                        <a:pt x="181" y="184"/>
                      </a:lnTo>
                      <a:lnTo>
                        <a:pt x="153" y="190"/>
                      </a:lnTo>
                      <a:lnTo>
                        <a:pt x="150" y="163"/>
                      </a:lnTo>
                      <a:lnTo>
                        <a:pt x="215" y="154"/>
                      </a:lnTo>
                      <a:lnTo>
                        <a:pt x="291" y="154"/>
                      </a:lnTo>
                      <a:lnTo>
                        <a:pt x="238" y="93"/>
                      </a:lnTo>
                      <a:lnTo>
                        <a:pt x="206" y="45"/>
                      </a:lnTo>
                      <a:lnTo>
                        <a:pt x="229" y="27"/>
                      </a:lnTo>
                      <a:lnTo>
                        <a:pt x="313" y="109"/>
                      </a:lnTo>
                      <a:lnTo>
                        <a:pt x="329" y="121"/>
                      </a:lnTo>
                      <a:lnTo>
                        <a:pt x="313" y="57"/>
                      </a:lnTo>
                      <a:lnTo>
                        <a:pt x="301" y="9"/>
                      </a:lnTo>
                      <a:lnTo>
                        <a:pt x="313" y="0"/>
                      </a:lnTo>
                      <a:lnTo>
                        <a:pt x="341" y="9"/>
                      </a:lnTo>
                      <a:lnTo>
                        <a:pt x="366" y="121"/>
                      </a:lnTo>
                      <a:lnTo>
                        <a:pt x="379" y="118"/>
                      </a:lnTo>
                      <a:lnTo>
                        <a:pt x="379" y="30"/>
                      </a:lnTo>
                      <a:lnTo>
                        <a:pt x="404" y="21"/>
                      </a:lnTo>
                      <a:lnTo>
                        <a:pt x="422" y="36"/>
                      </a:lnTo>
                      <a:lnTo>
                        <a:pt x="413" y="154"/>
                      </a:lnTo>
                      <a:lnTo>
                        <a:pt x="407" y="202"/>
                      </a:lnTo>
                      <a:lnTo>
                        <a:pt x="422" y="299"/>
                      </a:lnTo>
                      <a:lnTo>
                        <a:pt x="472" y="402"/>
                      </a:lnTo>
                      <a:lnTo>
                        <a:pt x="525" y="520"/>
                      </a:lnTo>
                      <a:lnTo>
                        <a:pt x="566" y="607"/>
                      </a:lnTo>
                      <a:lnTo>
                        <a:pt x="563" y="652"/>
                      </a:lnTo>
                      <a:lnTo>
                        <a:pt x="488" y="734"/>
                      </a:lnTo>
                      <a:lnTo>
                        <a:pt x="385" y="836"/>
                      </a:lnTo>
                      <a:lnTo>
                        <a:pt x="301" y="937"/>
                      </a:lnTo>
                      <a:lnTo>
                        <a:pt x="197" y="1070"/>
                      </a:lnTo>
                      <a:lnTo>
                        <a:pt x="112" y="1136"/>
                      </a:lnTo>
                      <a:lnTo>
                        <a:pt x="47" y="1154"/>
                      </a:lnTo>
                      <a:lnTo>
                        <a:pt x="13" y="1145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70946" name="Freeform 162"/>
                <p:cNvSpPr>
                  <a:spLocks/>
                </p:cNvSpPr>
                <p:nvPr/>
              </p:nvSpPr>
              <p:spPr bwMode="auto">
                <a:xfrm>
                  <a:off x="2641" y="2564"/>
                  <a:ext cx="1037" cy="581"/>
                </a:xfrm>
                <a:custGeom>
                  <a:avLst/>
                  <a:gdLst/>
                  <a:ahLst/>
                  <a:cxnLst>
                    <a:cxn ang="0">
                      <a:pos x="210" y="468"/>
                    </a:cxn>
                    <a:cxn ang="0">
                      <a:pos x="361" y="462"/>
                    </a:cxn>
                    <a:cxn ang="0">
                      <a:pos x="498" y="444"/>
                    </a:cxn>
                    <a:cxn ang="0">
                      <a:pos x="583" y="423"/>
                    </a:cxn>
                    <a:cxn ang="0">
                      <a:pos x="705" y="354"/>
                    </a:cxn>
                    <a:cxn ang="0">
                      <a:pos x="792" y="288"/>
                    </a:cxn>
                    <a:cxn ang="0">
                      <a:pos x="906" y="207"/>
                    </a:cxn>
                    <a:cxn ang="0">
                      <a:pos x="959" y="156"/>
                    </a:cxn>
                    <a:cxn ang="0">
                      <a:pos x="1000" y="120"/>
                    </a:cxn>
                    <a:cxn ang="0">
                      <a:pos x="1037" y="81"/>
                    </a:cxn>
                    <a:cxn ang="0">
                      <a:pos x="1037" y="39"/>
                    </a:cxn>
                    <a:cxn ang="0">
                      <a:pos x="996" y="0"/>
                    </a:cxn>
                    <a:cxn ang="0">
                      <a:pos x="971" y="9"/>
                    </a:cxn>
                    <a:cxn ang="0">
                      <a:pos x="903" y="90"/>
                    </a:cxn>
                    <a:cxn ang="0">
                      <a:pos x="828" y="183"/>
                    </a:cxn>
                    <a:cxn ang="0">
                      <a:pos x="752" y="270"/>
                    </a:cxn>
                    <a:cxn ang="0">
                      <a:pos x="642" y="342"/>
                    </a:cxn>
                    <a:cxn ang="0">
                      <a:pos x="548" y="390"/>
                    </a:cxn>
                    <a:cxn ang="0">
                      <a:pos x="445" y="414"/>
                    </a:cxn>
                    <a:cxn ang="0">
                      <a:pos x="301" y="417"/>
                    </a:cxn>
                    <a:cxn ang="0">
                      <a:pos x="216" y="417"/>
                    </a:cxn>
                    <a:cxn ang="0">
                      <a:pos x="144" y="363"/>
                    </a:cxn>
                    <a:cxn ang="0">
                      <a:pos x="125" y="327"/>
                    </a:cxn>
                    <a:cxn ang="0">
                      <a:pos x="94" y="327"/>
                    </a:cxn>
                    <a:cxn ang="0">
                      <a:pos x="116" y="372"/>
                    </a:cxn>
                    <a:cxn ang="0">
                      <a:pos x="150" y="414"/>
                    </a:cxn>
                    <a:cxn ang="0">
                      <a:pos x="66" y="396"/>
                    </a:cxn>
                    <a:cxn ang="0">
                      <a:pos x="3" y="387"/>
                    </a:cxn>
                    <a:cxn ang="0">
                      <a:pos x="3" y="405"/>
                    </a:cxn>
                    <a:cxn ang="0">
                      <a:pos x="59" y="417"/>
                    </a:cxn>
                    <a:cxn ang="0">
                      <a:pos x="97" y="441"/>
                    </a:cxn>
                    <a:cxn ang="0">
                      <a:pos x="131" y="444"/>
                    </a:cxn>
                    <a:cxn ang="0">
                      <a:pos x="78" y="462"/>
                    </a:cxn>
                    <a:cxn ang="0">
                      <a:pos x="0" y="481"/>
                    </a:cxn>
                    <a:cxn ang="0">
                      <a:pos x="3" y="499"/>
                    </a:cxn>
                    <a:cxn ang="0">
                      <a:pos x="28" y="505"/>
                    </a:cxn>
                    <a:cxn ang="0">
                      <a:pos x="103" y="481"/>
                    </a:cxn>
                    <a:cxn ang="0">
                      <a:pos x="150" y="477"/>
                    </a:cxn>
                    <a:cxn ang="0">
                      <a:pos x="122" y="505"/>
                    </a:cxn>
                    <a:cxn ang="0">
                      <a:pos x="78" y="550"/>
                    </a:cxn>
                    <a:cxn ang="0">
                      <a:pos x="59" y="562"/>
                    </a:cxn>
                    <a:cxn ang="0">
                      <a:pos x="75" y="581"/>
                    </a:cxn>
                    <a:cxn ang="0">
                      <a:pos x="113" y="559"/>
                    </a:cxn>
                    <a:cxn ang="0">
                      <a:pos x="163" y="514"/>
                    </a:cxn>
                    <a:cxn ang="0">
                      <a:pos x="210" y="468"/>
                    </a:cxn>
                  </a:cxnLst>
                  <a:rect l="0" t="0" r="r" b="b"/>
                  <a:pathLst>
                    <a:path w="1037" h="581">
                      <a:moveTo>
                        <a:pt x="210" y="468"/>
                      </a:moveTo>
                      <a:lnTo>
                        <a:pt x="361" y="462"/>
                      </a:lnTo>
                      <a:lnTo>
                        <a:pt x="498" y="444"/>
                      </a:lnTo>
                      <a:lnTo>
                        <a:pt x="583" y="423"/>
                      </a:lnTo>
                      <a:lnTo>
                        <a:pt x="705" y="354"/>
                      </a:lnTo>
                      <a:lnTo>
                        <a:pt x="792" y="288"/>
                      </a:lnTo>
                      <a:lnTo>
                        <a:pt x="906" y="207"/>
                      </a:lnTo>
                      <a:lnTo>
                        <a:pt x="959" y="156"/>
                      </a:lnTo>
                      <a:lnTo>
                        <a:pt x="1000" y="120"/>
                      </a:lnTo>
                      <a:lnTo>
                        <a:pt x="1037" y="81"/>
                      </a:lnTo>
                      <a:lnTo>
                        <a:pt x="1037" y="39"/>
                      </a:lnTo>
                      <a:lnTo>
                        <a:pt x="996" y="0"/>
                      </a:lnTo>
                      <a:lnTo>
                        <a:pt x="971" y="9"/>
                      </a:lnTo>
                      <a:lnTo>
                        <a:pt x="903" y="90"/>
                      </a:lnTo>
                      <a:lnTo>
                        <a:pt x="828" y="183"/>
                      </a:lnTo>
                      <a:lnTo>
                        <a:pt x="752" y="270"/>
                      </a:lnTo>
                      <a:lnTo>
                        <a:pt x="642" y="342"/>
                      </a:lnTo>
                      <a:lnTo>
                        <a:pt x="548" y="390"/>
                      </a:lnTo>
                      <a:lnTo>
                        <a:pt x="445" y="414"/>
                      </a:lnTo>
                      <a:lnTo>
                        <a:pt x="301" y="417"/>
                      </a:lnTo>
                      <a:lnTo>
                        <a:pt x="216" y="417"/>
                      </a:lnTo>
                      <a:lnTo>
                        <a:pt x="144" y="363"/>
                      </a:lnTo>
                      <a:lnTo>
                        <a:pt x="125" y="327"/>
                      </a:lnTo>
                      <a:lnTo>
                        <a:pt x="94" y="327"/>
                      </a:lnTo>
                      <a:lnTo>
                        <a:pt x="116" y="372"/>
                      </a:lnTo>
                      <a:lnTo>
                        <a:pt x="150" y="414"/>
                      </a:lnTo>
                      <a:lnTo>
                        <a:pt x="66" y="396"/>
                      </a:lnTo>
                      <a:lnTo>
                        <a:pt x="3" y="387"/>
                      </a:lnTo>
                      <a:lnTo>
                        <a:pt x="3" y="405"/>
                      </a:lnTo>
                      <a:lnTo>
                        <a:pt x="59" y="417"/>
                      </a:lnTo>
                      <a:lnTo>
                        <a:pt x="97" y="441"/>
                      </a:lnTo>
                      <a:lnTo>
                        <a:pt x="131" y="444"/>
                      </a:lnTo>
                      <a:lnTo>
                        <a:pt x="78" y="462"/>
                      </a:lnTo>
                      <a:lnTo>
                        <a:pt x="0" y="481"/>
                      </a:lnTo>
                      <a:lnTo>
                        <a:pt x="3" y="499"/>
                      </a:lnTo>
                      <a:lnTo>
                        <a:pt x="28" y="505"/>
                      </a:lnTo>
                      <a:lnTo>
                        <a:pt x="103" y="481"/>
                      </a:lnTo>
                      <a:lnTo>
                        <a:pt x="150" y="477"/>
                      </a:lnTo>
                      <a:lnTo>
                        <a:pt x="122" y="505"/>
                      </a:lnTo>
                      <a:lnTo>
                        <a:pt x="78" y="550"/>
                      </a:lnTo>
                      <a:lnTo>
                        <a:pt x="59" y="562"/>
                      </a:lnTo>
                      <a:lnTo>
                        <a:pt x="75" y="581"/>
                      </a:lnTo>
                      <a:lnTo>
                        <a:pt x="113" y="559"/>
                      </a:lnTo>
                      <a:lnTo>
                        <a:pt x="163" y="514"/>
                      </a:lnTo>
                      <a:lnTo>
                        <a:pt x="210" y="468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70947" name="Freeform 163"/>
                <p:cNvSpPr>
                  <a:spLocks/>
                </p:cNvSpPr>
                <p:nvPr/>
              </p:nvSpPr>
              <p:spPr bwMode="auto">
                <a:xfrm>
                  <a:off x="3596" y="2504"/>
                  <a:ext cx="608" cy="800"/>
                </a:xfrm>
                <a:custGeom>
                  <a:avLst/>
                  <a:gdLst/>
                  <a:ahLst/>
                  <a:cxnLst>
                    <a:cxn ang="0">
                      <a:pos x="38" y="90"/>
                    </a:cxn>
                    <a:cxn ang="0">
                      <a:pos x="63" y="27"/>
                    </a:cxn>
                    <a:cxn ang="0">
                      <a:pos x="104" y="0"/>
                    </a:cxn>
                    <a:cxn ang="0">
                      <a:pos x="141" y="0"/>
                    </a:cxn>
                    <a:cxn ang="0">
                      <a:pos x="179" y="18"/>
                    </a:cxn>
                    <a:cxn ang="0">
                      <a:pos x="216" y="54"/>
                    </a:cxn>
                    <a:cxn ang="0">
                      <a:pos x="235" y="117"/>
                    </a:cxn>
                    <a:cxn ang="0">
                      <a:pos x="245" y="180"/>
                    </a:cxn>
                    <a:cxn ang="0">
                      <a:pos x="263" y="243"/>
                    </a:cxn>
                    <a:cxn ang="0">
                      <a:pos x="298" y="312"/>
                    </a:cxn>
                    <a:cxn ang="0">
                      <a:pos x="357" y="384"/>
                    </a:cxn>
                    <a:cxn ang="0">
                      <a:pos x="415" y="432"/>
                    </a:cxn>
                    <a:cxn ang="0">
                      <a:pos x="499" y="468"/>
                    </a:cxn>
                    <a:cxn ang="0">
                      <a:pos x="571" y="522"/>
                    </a:cxn>
                    <a:cxn ang="0">
                      <a:pos x="608" y="577"/>
                    </a:cxn>
                    <a:cxn ang="0">
                      <a:pos x="602" y="622"/>
                    </a:cxn>
                    <a:cxn ang="0">
                      <a:pos x="593" y="676"/>
                    </a:cxn>
                    <a:cxn ang="0">
                      <a:pos x="565" y="712"/>
                    </a:cxn>
                    <a:cxn ang="0">
                      <a:pos x="518" y="757"/>
                    </a:cxn>
                    <a:cxn ang="0">
                      <a:pos x="449" y="790"/>
                    </a:cxn>
                    <a:cxn ang="0">
                      <a:pos x="396" y="800"/>
                    </a:cxn>
                    <a:cxn ang="0">
                      <a:pos x="320" y="784"/>
                    </a:cxn>
                    <a:cxn ang="0">
                      <a:pos x="251" y="748"/>
                    </a:cxn>
                    <a:cxn ang="0">
                      <a:pos x="179" y="694"/>
                    </a:cxn>
                    <a:cxn ang="0">
                      <a:pos x="129" y="631"/>
                    </a:cxn>
                    <a:cxn ang="0">
                      <a:pos x="82" y="550"/>
                    </a:cxn>
                    <a:cxn ang="0">
                      <a:pos x="44" y="456"/>
                    </a:cxn>
                    <a:cxn ang="0">
                      <a:pos x="19" y="375"/>
                    </a:cxn>
                    <a:cxn ang="0">
                      <a:pos x="7" y="297"/>
                    </a:cxn>
                    <a:cxn ang="0">
                      <a:pos x="0" y="189"/>
                    </a:cxn>
                    <a:cxn ang="0">
                      <a:pos x="19" y="117"/>
                    </a:cxn>
                    <a:cxn ang="0">
                      <a:pos x="38" y="90"/>
                    </a:cxn>
                  </a:cxnLst>
                  <a:rect l="0" t="0" r="r" b="b"/>
                  <a:pathLst>
                    <a:path w="608" h="800">
                      <a:moveTo>
                        <a:pt x="38" y="90"/>
                      </a:moveTo>
                      <a:lnTo>
                        <a:pt x="63" y="27"/>
                      </a:lnTo>
                      <a:lnTo>
                        <a:pt x="104" y="0"/>
                      </a:lnTo>
                      <a:lnTo>
                        <a:pt x="141" y="0"/>
                      </a:lnTo>
                      <a:lnTo>
                        <a:pt x="179" y="18"/>
                      </a:lnTo>
                      <a:lnTo>
                        <a:pt x="216" y="54"/>
                      </a:lnTo>
                      <a:lnTo>
                        <a:pt x="235" y="117"/>
                      </a:lnTo>
                      <a:lnTo>
                        <a:pt x="245" y="180"/>
                      </a:lnTo>
                      <a:lnTo>
                        <a:pt x="263" y="243"/>
                      </a:lnTo>
                      <a:lnTo>
                        <a:pt x="298" y="312"/>
                      </a:lnTo>
                      <a:lnTo>
                        <a:pt x="357" y="384"/>
                      </a:lnTo>
                      <a:lnTo>
                        <a:pt x="415" y="432"/>
                      </a:lnTo>
                      <a:lnTo>
                        <a:pt x="499" y="468"/>
                      </a:lnTo>
                      <a:lnTo>
                        <a:pt x="571" y="522"/>
                      </a:lnTo>
                      <a:lnTo>
                        <a:pt x="608" y="577"/>
                      </a:lnTo>
                      <a:lnTo>
                        <a:pt x="602" y="622"/>
                      </a:lnTo>
                      <a:lnTo>
                        <a:pt x="593" y="676"/>
                      </a:lnTo>
                      <a:lnTo>
                        <a:pt x="565" y="712"/>
                      </a:lnTo>
                      <a:lnTo>
                        <a:pt x="518" y="757"/>
                      </a:lnTo>
                      <a:lnTo>
                        <a:pt x="449" y="790"/>
                      </a:lnTo>
                      <a:lnTo>
                        <a:pt x="396" y="800"/>
                      </a:lnTo>
                      <a:lnTo>
                        <a:pt x="320" y="784"/>
                      </a:lnTo>
                      <a:lnTo>
                        <a:pt x="251" y="748"/>
                      </a:lnTo>
                      <a:lnTo>
                        <a:pt x="179" y="694"/>
                      </a:lnTo>
                      <a:lnTo>
                        <a:pt x="129" y="631"/>
                      </a:lnTo>
                      <a:lnTo>
                        <a:pt x="82" y="550"/>
                      </a:lnTo>
                      <a:lnTo>
                        <a:pt x="44" y="456"/>
                      </a:lnTo>
                      <a:lnTo>
                        <a:pt x="19" y="375"/>
                      </a:lnTo>
                      <a:lnTo>
                        <a:pt x="7" y="297"/>
                      </a:lnTo>
                      <a:lnTo>
                        <a:pt x="0" y="189"/>
                      </a:lnTo>
                      <a:lnTo>
                        <a:pt x="19" y="117"/>
                      </a:lnTo>
                      <a:lnTo>
                        <a:pt x="38" y="90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70948" name="Freeform 164"/>
                <p:cNvSpPr>
                  <a:spLocks/>
                </p:cNvSpPr>
                <p:nvPr/>
              </p:nvSpPr>
              <p:spPr bwMode="auto">
                <a:xfrm>
                  <a:off x="4094" y="2846"/>
                  <a:ext cx="1043" cy="726"/>
                </a:xfrm>
                <a:custGeom>
                  <a:avLst/>
                  <a:gdLst/>
                  <a:ahLst/>
                  <a:cxnLst>
                    <a:cxn ang="0">
                      <a:pos x="116" y="230"/>
                    </a:cxn>
                    <a:cxn ang="0">
                      <a:pos x="216" y="147"/>
                    </a:cxn>
                    <a:cxn ang="0">
                      <a:pos x="338" y="72"/>
                    </a:cxn>
                    <a:cxn ang="0">
                      <a:pos x="417" y="27"/>
                    </a:cxn>
                    <a:cxn ang="0">
                      <a:pos x="479" y="12"/>
                    </a:cxn>
                    <a:cxn ang="0">
                      <a:pos x="529" y="0"/>
                    </a:cxn>
                    <a:cxn ang="0">
                      <a:pos x="573" y="18"/>
                    </a:cxn>
                    <a:cxn ang="0">
                      <a:pos x="601" y="75"/>
                    </a:cxn>
                    <a:cxn ang="0">
                      <a:pos x="620" y="230"/>
                    </a:cxn>
                    <a:cxn ang="0">
                      <a:pos x="620" y="416"/>
                    </a:cxn>
                    <a:cxn ang="0">
                      <a:pos x="620" y="536"/>
                    </a:cxn>
                    <a:cxn ang="0">
                      <a:pos x="642" y="609"/>
                    </a:cxn>
                    <a:cxn ang="0">
                      <a:pos x="686" y="597"/>
                    </a:cxn>
                    <a:cxn ang="0">
                      <a:pos x="717" y="552"/>
                    </a:cxn>
                    <a:cxn ang="0">
                      <a:pos x="779" y="500"/>
                    </a:cxn>
                    <a:cxn ang="0">
                      <a:pos x="876" y="470"/>
                    </a:cxn>
                    <a:cxn ang="0">
                      <a:pos x="943" y="470"/>
                    </a:cxn>
                    <a:cxn ang="0">
                      <a:pos x="1043" y="488"/>
                    </a:cxn>
                    <a:cxn ang="0">
                      <a:pos x="1037" y="524"/>
                    </a:cxn>
                    <a:cxn ang="0">
                      <a:pos x="1015" y="555"/>
                    </a:cxn>
                    <a:cxn ang="0">
                      <a:pos x="981" y="561"/>
                    </a:cxn>
                    <a:cxn ang="0">
                      <a:pos x="943" y="542"/>
                    </a:cxn>
                    <a:cxn ang="0">
                      <a:pos x="886" y="518"/>
                    </a:cxn>
                    <a:cxn ang="0">
                      <a:pos x="829" y="518"/>
                    </a:cxn>
                    <a:cxn ang="0">
                      <a:pos x="754" y="564"/>
                    </a:cxn>
                    <a:cxn ang="0">
                      <a:pos x="708" y="633"/>
                    </a:cxn>
                    <a:cxn ang="0">
                      <a:pos x="698" y="690"/>
                    </a:cxn>
                    <a:cxn ang="0">
                      <a:pos x="679" y="726"/>
                    </a:cxn>
                    <a:cxn ang="0">
                      <a:pos x="604" y="723"/>
                    </a:cxn>
                    <a:cxn ang="0">
                      <a:pos x="601" y="669"/>
                    </a:cxn>
                    <a:cxn ang="0">
                      <a:pos x="576" y="591"/>
                    </a:cxn>
                    <a:cxn ang="0">
                      <a:pos x="567" y="509"/>
                    </a:cxn>
                    <a:cxn ang="0">
                      <a:pos x="573" y="401"/>
                    </a:cxn>
                    <a:cxn ang="0">
                      <a:pos x="564" y="248"/>
                    </a:cxn>
                    <a:cxn ang="0">
                      <a:pos x="558" y="147"/>
                    </a:cxn>
                    <a:cxn ang="0">
                      <a:pos x="539" y="111"/>
                    </a:cxn>
                    <a:cxn ang="0">
                      <a:pos x="501" y="75"/>
                    </a:cxn>
                    <a:cxn ang="0">
                      <a:pos x="461" y="75"/>
                    </a:cxn>
                    <a:cxn ang="0">
                      <a:pos x="403" y="111"/>
                    </a:cxn>
                    <a:cxn ang="0">
                      <a:pos x="328" y="181"/>
                    </a:cxn>
                    <a:cxn ang="0">
                      <a:pos x="235" y="272"/>
                    </a:cxn>
                    <a:cxn ang="0">
                      <a:pos x="141" y="356"/>
                    </a:cxn>
                    <a:cxn ang="0">
                      <a:pos x="94" y="383"/>
                    </a:cxn>
                    <a:cxn ang="0">
                      <a:pos x="38" y="383"/>
                    </a:cxn>
                    <a:cxn ang="0">
                      <a:pos x="0" y="344"/>
                    </a:cxn>
                    <a:cxn ang="0">
                      <a:pos x="3" y="281"/>
                    </a:cxn>
                    <a:cxn ang="0">
                      <a:pos x="41" y="248"/>
                    </a:cxn>
                    <a:cxn ang="0">
                      <a:pos x="84" y="239"/>
                    </a:cxn>
                    <a:cxn ang="0">
                      <a:pos x="116" y="230"/>
                    </a:cxn>
                  </a:cxnLst>
                  <a:rect l="0" t="0" r="r" b="b"/>
                  <a:pathLst>
                    <a:path w="1043" h="726">
                      <a:moveTo>
                        <a:pt x="116" y="230"/>
                      </a:moveTo>
                      <a:lnTo>
                        <a:pt x="216" y="147"/>
                      </a:lnTo>
                      <a:lnTo>
                        <a:pt x="338" y="72"/>
                      </a:lnTo>
                      <a:lnTo>
                        <a:pt x="417" y="27"/>
                      </a:lnTo>
                      <a:lnTo>
                        <a:pt x="479" y="12"/>
                      </a:lnTo>
                      <a:lnTo>
                        <a:pt x="529" y="0"/>
                      </a:lnTo>
                      <a:lnTo>
                        <a:pt x="573" y="18"/>
                      </a:lnTo>
                      <a:lnTo>
                        <a:pt x="601" y="75"/>
                      </a:lnTo>
                      <a:lnTo>
                        <a:pt x="620" y="230"/>
                      </a:lnTo>
                      <a:lnTo>
                        <a:pt x="620" y="416"/>
                      </a:lnTo>
                      <a:lnTo>
                        <a:pt x="620" y="536"/>
                      </a:lnTo>
                      <a:lnTo>
                        <a:pt x="642" y="609"/>
                      </a:lnTo>
                      <a:lnTo>
                        <a:pt x="686" y="597"/>
                      </a:lnTo>
                      <a:lnTo>
                        <a:pt x="717" y="552"/>
                      </a:lnTo>
                      <a:lnTo>
                        <a:pt x="779" y="500"/>
                      </a:lnTo>
                      <a:lnTo>
                        <a:pt x="876" y="470"/>
                      </a:lnTo>
                      <a:lnTo>
                        <a:pt x="943" y="470"/>
                      </a:lnTo>
                      <a:lnTo>
                        <a:pt x="1043" y="488"/>
                      </a:lnTo>
                      <a:lnTo>
                        <a:pt x="1037" y="524"/>
                      </a:lnTo>
                      <a:lnTo>
                        <a:pt x="1015" y="555"/>
                      </a:lnTo>
                      <a:lnTo>
                        <a:pt x="981" y="561"/>
                      </a:lnTo>
                      <a:lnTo>
                        <a:pt x="943" y="542"/>
                      </a:lnTo>
                      <a:lnTo>
                        <a:pt x="886" y="518"/>
                      </a:lnTo>
                      <a:lnTo>
                        <a:pt x="829" y="518"/>
                      </a:lnTo>
                      <a:lnTo>
                        <a:pt x="754" y="564"/>
                      </a:lnTo>
                      <a:lnTo>
                        <a:pt x="708" y="633"/>
                      </a:lnTo>
                      <a:lnTo>
                        <a:pt x="698" y="690"/>
                      </a:lnTo>
                      <a:lnTo>
                        <a:pt x="679" y="726"/>
                      </a:lnTo>
                      <a:lnTo>
                        <a:pt x="604" y="723"/>
                      </a:lnTo>
                      <a:lnTo>
                        <a:pt x="601" y="669"/>
                      </a:lnTo>
                      <a:lnTo>
                        <a:pt x="576" y="591"/>
                      </a:lnTo>
                      <a:lnTo>
                        <a:pt x="567" y="509"/>
                      </a:lnTo>
                      <a:lnTo>
                        <a:pt x="573" y="401"/>
                      </a:lnTo>
                      <a:lnTo>
                        <a:pt x="564" y="248"/>
                      </a:lnTo>
                      <a:lnTo>
                        <a:pt x="558" y="147"/>
                      </a:lnTo>
                      <a:lnTo>
                        <a:pt x="539" y="111"/>
                      </a:lnTo>
                      <a:lnTo>
                        <a:pt x="501" y="75"/>
                      </a:lnTo>
                      <a:lnTo>
                        <a:pt x="461" y="75"/>
                      </a:lnTo>
                      <a:lnTo>
                        <a:pt x="403" y="111"/>
                      </a:lnTo>
                      <a:lnTo>
                        <a:pt x="328" y="181"/>
                      </a:lnTo>
                      <a:lnTo>
                        <a:pt x="235" y="272"/>
                      </a:lnTo>
                      <a:lnTo>
                        <a:pt x="141" y="356"/>
                      </a:lnTo>
                      <a:lnTo>
                        <a:pt x="94" y="383"/>
                      </a:lnTo>
                      <a:lnTo>
                        <a:pt x="38" y="383"/>
                      </a:lnTo>
                      <a:lnTo>
                        <a:pt x="0" y="344"/>
                      </a:lnTo>
                      <a:lnTo>
                        <a:pt x="3" y="281"/>
                      </a:lnTo>
                      <a:lnTo>
                        <a:pt x="41" y="248"/>
                      </a:lnTo>
                      <a:lnTo>
                        <a:pt x="84" y="239"/>
                      </a:lnTo>
                      <a:lnTo>
                        <a:pt x="116" y="230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70949" name="Freeform 165"/>
                <p:cNvSpPr>
                  <a:spLocks/>
                </p:cNvSpPr>
                <p:nvPr/>
              </p:nvSpPr>
              <p:spPr bwMode="auto">
                <a:xfrm>
                  <a:off x="4038" y="3162"/>
                  <a:ext cx="713" cy="762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2" y="16"/>
                    </a:cxn>
                    <a:cxn ang="0">
                      <a:pos x="69" y="0"/>
                    </a:cxn>
                    <a:cxn ang="0">
                      <a:pos x="134" y="7"/>
                    </a:cxn>
                    <a:cxn ang="0">
                      <a:pos x="150" y="52"/>
                    </a:cxn>
                    <a:cxn ang="0">
                      <a:pos x="125" y="227"/>
                    </a:cxn>
                    <a:cxn ang="0">
                      <a:pos x="122" y="360"/>
                    </a:cxn>
                    <a:cxn ang="0">
                      <a:pos x="116" y="435"/>
                    </a:cxn>
                    <a:cxn ang="0">
                      <a:pos x="116" y="450"/>
                    </a:cxn>
                    <a:cxn ang="0">
                      <a:pos x="131" y="524"/>
                    </a:cxn>
                    <a:cxn ang="0">
                      <a:pos x="172" y="536"/>
                    </a:cxn>
                    <a:cxn ang="0">
                      <a:pos x="225" y="524"/>
                    </a:cxn>
                    <a:cxn ang="0">
                      <a:pos x="303" y="481"/>
                    </a:cxn>
                    <a:cxn ang="0">
                      <a:pos x="387" y="460"/>
                    </a:cxn>
                    <a:cxn ang="0">
                      <a:pos x="482" y="444"/>
                    </a:cxn>
                    <a:cxn ang="0">
                      <a:pos x="585" y="432"/>
                    </a:cxn>
                    <a:cxn ang="0">
                      <a:pos x="660" y="432"/>
                    </a:cxn>
                    <a:cxn ang="0">
                      <a:pos x="694" y="441"/>
                    </a:cxn>
                    <a:cxn ang="0">
                      <a:pos x="713" y="463"/>
                    </a:cxn>
                    <a:cxn ang="0">
                      <a:pos x="704" y="496"/>
                    </a:cxn>
                    <a:cxn ang="0">
                      <a:pos x="657" y="524"/>
                    </a:cxn>
                    <a:cxn ang="0">
                      <a:pos x="613" y="563"/>
                    </a:cxn>
                    <a:cxn ang="0">
                      <a:pos x="572" y="618"/>
                    </a:cxn>
                    <a:cxn ang="0">
                      <a:pos x="547" y="663"/>
                    </a:cxn>
                    <a:cxn ang="0">
                      <a:pos x="526" y="708"/>
                    </a:cxn>
                    <a:cxn ang="0">
                      <a:pos x="510" y="762"/>
                    </a:cxn>
                    <a:cxn ang="0">
                      <a:pos x="488" y="762"/>
                    </a:cxn>
                    <a:cxn ang="0">
                      <a:pos x="469" y="741"/>
                    </a:cxn>
                    <a:cxn ang="0">
                      <a:pos x="462" y="681"/>
                    </a:cxn>
                    <a:cxn ang="0">
                      <a:pos x="507" y="627"/>
                    </a:cxn>
                    <a:cxn ang="0">
                      <a:pos x="566" y="563"/>
                    </a:cxn>
                    <a:cxn ang="0">
                      <a:pos x="622" y="515"/>
                    </a:cxn>
                    <a:cxn ang="0">
                      <a:pos x="647" y="499"/>
                    </a:cxn>
                    <a:cxn ang="0">
                      <a:pos x="657" y="478"/>
                    </a:cxn>
                    <a:cxn ang="0">
                      <a:pos x="632" y="463"/>
                    </a:cxn>
                    <a:cxn ang="0">
                      <a:pos x="547" y="463"/>
                    </a:cxn>
                    <a:cxn ang="0">
                      <a:pos x="440" y="481"/>
                    </a:cxn>
                    <a:cxn ang="0">
                      <a:pos x="356" y="509"/>
                    </a:cxn>
                    <a:cxn ang="0">
                      <a:pos x="265" y="560"/>
                    </a:cxn>
                    <a:cxn ang="0">
                      <a:pos x="187" y="596"/>
                    </a:cxn>
                    <a:cxn ang="0">
                      <a:pos x="103" y="599"/>
                    </a:cxn>
                    <a:cxn ang="0">
                      <a:pos x="69" y="587"/>
                    </a:cxn>
                    <a:cxn ang="0">
                      <a:pos x="50" y="542"/>
                    </a:cxn>
                    <a:cxn ang="0">
                      <a:pos x="37" y="478"/>
                    </a:cxn>
                    <a:cxn ang="0">
                      <a:pos x="31" y="360"/>
                    </a:cxn>
                    <a:cxn ang="0">
                      <a:pos x="19" y="151"/>
                    </a:cxn>
                    <a:cxn ang="0">
                      <a:pos x="0" y="64"/>
                    </a:cxn>
                  </a:cxnLst>
                  <a:rect l="0" t="0" r="r" b="b"/>
                  <a:pathLst>
                    <a:path w="713" h="762">
                      <a:moveTo>
                        <a:pt x="0" y="64"/>
                      </a:moveTo>
                      <a:lnTo>
                        <a:pt x="22" y="16"/>
                      </a:lnTo>
                      <a:lnTo>
                        <a:pt x="69" y="0"/>
                      </a:lnTo>
                      <a:lnTo>
                        <a:pt x="134" y="7"/>
                      </a:lnTo>
                      <a:lnTo>
                        <a:pt x="150" y="52"/>
                      </a:lnTo>
                      <a:lnTo>
                        <a:pt x="125" y="227"/>
                      </a:lnTo>
                      <a:lnTo>
                        <a:pt x="122" y="360"/>
                      </a:lnTo>
                      <a:lnTo>
                        <a:pt x="116" y="435"/>
                      </a:lnTo>
                      <a:lnTo>
                        <a:pt x="116" y="450"/>
                      </a:lnTo>
                      <a:lnTo>
                        <a:pt x="131" y="524"/>
                      </a:lnTo>
                      <a:lnTo>
                        <a:pt x="172" y="536"/>
                      </a:lnTo>
                      <a:lnTo>
                        <a:pt x="225" y="524"/>
                      </a:lnTo>
                      <a:lnTo>
                        <a:pt x="303" y="481"/>
                      </a:lnTo>
                      <a:lnTo>
                        <a:pt x="387" y="460"/>
                      </a:lnTo>
                      <a:lnTo>
                        <a:pt x="482" y="444"/>
                      </a:lnTo>
                      <a:lnTo>
                        <a:pt x="585" y="432"/>
                      </a:lnTo>
                      <a:lnTo>
                        <a:pt x="660" y="432"/>
                      </a:lnTo>
                      <a:lnTo>
                        <a:pt x="694" y="441"/>
                      </a:lnTo>
                      <a:lnTo>
                        <a:pt x="713" y="463"/>
                      </a:lnTo>
                      <a:lnTo>
                        <a:pt x="704" y="496"/>
                      </a:lnTo>
                      <a:lnTo>
                        <a:pt x="657" y="524"/>
                      </a:lnTo>
                      <a:lnTo>
                        <a:pt x="613" y="563"/>
                      </a:lnTo>
                      <a:lnTo>
                        <a:pt x="572" y="618"/>
                      </a:lnTo>
                      <a:lnTo>
                        <a:pt x="547" y="663"/>
                      </a:lnTo>
                      <a:lnTo>
                        <a:pt x="526" y="708"/>
                      </a:lnTo>
                      <a:lnTo>
                        <a:pt x="510" y="762"/>
                      </a:lnTo>
                      <a:lnTo>
                        <a:pt x="488" y="762"/>
                      </a:lnTo>
                      <a:lnTo>
                        <a:pt x="469" y="741"/>
                      </a:lnTo>
                      <a:lnTo>
                        <a:pt x="462" y="681"/>
                      </a:lnTo>
                      <a:lnTo>
                        <a:pt x="507" y="627"/>
                      </a:lnTo>
                      <a:lnTo>
                        <a:pt x="566" y="563"/>
                      </a:lnTo>
                      <a:lnTo>
                        <a:pt x="622" y="515"/>
                      </a:lnTo>
                      <a:lnTo>
                        <a:pt x="647" y="499"/>
                      </a:lnTo>
                      <a:lnTo>
                        <a:pt x="657" y="478"/>
                      </a:lnTo>
                      <a:lnTo>
                        <a:pt x="632" y="463"/>
                      </a:lnTo>
                      <a:lnTo>
                        <a:pt x="547" y="463"/>
                      </a:lnTo>
                      <a:lnTo>
                        <a:pt x="440" y="481"/>
                      </a:lnTo>
                      <a:lnTo>
                        <a:pt x="356" y="509"/>
                      </a:lnTo>
                      <a:lnTo>
                        <a:pt x="265" y="560"/>
                      </a:lnTo>
                      <a:lnTo>
                        <a:pt x="187" y="596"/>
                      </a:lnTo>
                      <a:lnTo>
                        <a:pt x="103" y="599"/>
                      </a:lnTo>
                      <a:lnTo>
                        <a:pt x="69" y="587"/>
                      </a:lnTo>
                      <a:lnTo>
                        <a:pt x="50" y="542"/>
                      </a:lnTo>
                      <a:lnTo>
                        <a:pt x="37" y="478"/>
                      </a:lnTo>
                      <a:lnTo>
                        <a:pt x="31" y="360"/>
                      </a:lnTo>
                      <a:lnTo>
                        <a:pt x="19" y="151"/>
                      </a:lnTo>
                      <a:lnTo>
                        <a:pt x="0" y="64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" name="Group 166"/>
              <p:cNvGrpSpPr>
                <a:grpSpLocks/>
              </p:cNvGrpSpPr>
              <p:nvPr/>
            </p:nvGrpSpPr>
            <p:grpSpPr bwMode="auto">
              <a:xfrm>
                <a:off x="4864" y="3099"/>
                <a:ext cx="432" cy="877"/>
                <a:chOff x="4864" y="3099"/>
                <a:chExt cx="432" cy="877"/>
              </a:xfrm>
            </p:grpSpPr>
            <p:sp>
              <p:nvSpPr>
                <p:cNvPr id="1270951" name="Freeform 167"/>
                <p:cNvSpPr>
                  <a:spLocks/>
                </p:cNvSpPr>
                <p:nvPr/>
              </p:nvSpPr>
              <p:spPr bwMode="auto">
                <a:xfrm>
                  <a:off x="4956" y="3588"/>
                  <a:ext cx="340" cy="109"/>
                </a:xfrm>
                <a:custGeom>
                  <a:avLst/>
                  <a:gdLst/>
                  <a:ahLst/>
                  <a:cxnLst>
                    <a:cxn ang="0">
                      <a:pos x="340" y="109"/>
                    </a:cxn>
                    <a:cxn ang="0">
                      <a:pos x="165" y="30"/>
                    </a:cxn>
                    <a:cxn ang="0">
                      <a:pos x="48" y="0"/>
                    </a:cxn>
                    <a:cxn ang="0">
                      <a:pos x="10" y="0"/>
                    </a:cxn>
                    <a:cxn ang="0">
                      <a:pos x="0" y="27"/>
                    </a:cxn>
                    <a:cxn ang="0">
                      <a:pos x="22" y="48"/>
                    </a:cxn>
                    <a:cxn ang="0">
                      <a:pos x="70" y="54"/>
                    </a:cxn>
                    <a:cxn ang="0">
                      <a:pos x="184" y="75"/>
                    </a:cxn>
                    <a:cxn ang="0">
                      <a:pos x="340" y="109"/>
                    </a:cxn>
                  </a:cxnLst>
                  <a:rect l="0" t="0" r="r" b="b"/>
                  <a:pathLst>
                    <a:path w="340" h="109">
                      <a:moveTo>
                        <a:pt x="340" y="109"/>
                      </a:moveTo>
                      <a:lnTo>
                        <a:pt x="165" y="30"/>
                      </a:lnTo>
                      <a:lnTo>
                        <a:pt x="48" y="0"/>
                      </a:lnTo>
                      <a:lnTo>
                        <a:pt x="10" y="0"/>
                      </a:lnTo>
                      <a:lnTo>
                        <a:pt x="0" y="27"/>
                      </a:lnTo>
                      <a:lnTo>
                        <a:pt x="22" y="48"/>
                      </a:lnTo>
                      <a:lnTo>
                        <a:pt x="70" y="54"/>
                      </a:lnTo>
                      <a:lnTo>
                        <a:pt x="184" y="75"/>
                      </a:lnTo>
                      <a:lnTo>
                        <a:pt x="340" y="109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70952" name="Freeform 168"/>
                <p:cNvSpPr>
                  <a:spLocks/>
                </p:cNvSpPr>
                <p:nvPr/>
              </p:nvSpPr>
              <p:spPr bwMode="auto">
                <a:xfrm>
                  <a:off x="4864" y="3685"/>
                  <a:ext cx="97" cy="291"/>
                </a:xfrm>
                <a:custGeom>
                  <a:avLst/>
                  <a:gdLst/>
                  <a:ahLst/>
                  <a:cxnLst>
                    <a:cxn ang="0">
                      <a:pos x="97" y="291"/>
                    </a:cxn>
                    <a:cxn ang="0">
                      <a:pos x="94" y="148"/>
                    </a:cxn>
                    <a:cxn ang="0">
                      <a:pos x="69" y="39"/>
                    </a:cxn>
                    <a:cxn ang="0">
                      <a:pos x="41" y="0"/>
                    </a:cxn>
                    <a:cxn ang="0">
                      <a:pos x="19" y="0"/>
                    </a:cxn>
                    <a:cxn ang="0">
                      <a:pos x="0" y="12"/>
                    </a:cxn>
                    <a:cxn ang="0">
                      <a:pos x="0" y="54"/>
                    </a:cxn>
                    <a:cxn ang="0">
                      <a:pos x="47" y="184"/>
                    </a:cxn>
                    <a:cxn ang="0">
                      <a:pos x="97" y="291"/>
                    </a:cxn>
                  </a:cxnLst>
                  <a:rect l="0" t="0" r="r" b="b"/>
                  <a:pathLst>
                    <a:path w="97" h="291">
                      <a:moveTo>
                        <a:pt x="97" y="291"/>
                      </a:moveTo>
                      <a:lnTo>
                        <a:pt x="94" y="148"/>
                      </a:lnTo>
                      <a:lnTo>
                        <a:pt x="69" y="39"/>
                      </a:lnTo>
                      <a:lnTo>
                        <a:pt x="41" y="0"/>
                      </a:lnTo>
                      <a:lnTo>
                        <a:pt x="19" y="0"/>
                      </a:lnTo>
                      <a:lnTo>
                        <a:pt x="0" y="12"/>
                      </a:lnTo>
                      <a:lnTo>
                        <a:pt x="0" y="54"/>
                      </a:lnTo>
                      <a:lnTo>
                        <a:pt x="47" y="184"/>
                      </a:lnTo>
                      <a:lnTo>
                        <a:pt x="97" y="291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70953" name="Freeform 169"/>
                <p:cNvSpPr>
                  <a:spLocks/>
                </p:cNvSpPr>
                <p:nvPr/>
              </p:nvSpPr>
              <p:spPr bwMode="auto">
                <a:xfrm>
                  <a:off x="5004" y="3099"/>
                  <a:ext cx="214" cy="111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42" y="30"/>
                    </a:cxn>
                    <a:cxn ang="0">
                      <a:pos x="100" y="3"/>
                    </a:cxn>
                    <a:cxn ang="0">
                      <a:pos x="166" y="0"/>
                    </a:cxn>
                    <a:cxn ang="0">
                      <a:pos x="214" y="9"/>
                    </a:cxn>
                    <a:cxn ang="0">
                      <a:pos x="138" y="18"/>
                    </a:cxn>
                    <a:cxn ang="0">
                      <a:pos x="109" y="36"/>
                    </a:cxn>
                    <a:cxn ang="0">
                      <a:pos x="81" y="63"/>
                    </a:cxn>
                    <a:cxn ang="0">
                      <a:pos x="68" y="93"/>
                    </a:cxn>
                    <a:cxn ang="0">
                      <a:pos x="42" y="111"/>
                    </a:cxn>
                    <a:cxn ang="0">
                      <a:pos x="10" y="108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214" h="111">
                      <a:moveTo>
                        <a:pt x="0" y="72"/>
                      </a:moveTo>
                      <a:lnTo>
                        <a:pt x="42" y="30"/>
                      </a:lnTo>
                      <a:lnTo>
                        <a:pt x="100" y="3"/>
                      </a:lnTo>
                      <a:lnTo>
                        <a:pt x="166" y="0"/>
                      </a:lnTo>
                      <a:lnTo>
                        <a:pt x="214" y="9"/>
                      </a:lnTo>
                      <a:lnTo>
                        <a:pt x="138" y="18"/>
                      </a:lnTo>
                      <a:lnTo>
                        <a:pt x="109" y="36"/>
                      </a:lnTo>
                      <a:lnTo>
                        <a:pt x="81" y="63"/>
                      </a:lnTo>
                      <a:lnTo>
                        <a:pt x="68" y="93"/>
                      </a:lnTo>
                      <a:lnTo>
                        <a:pt x="42" y="111"/>
                      </a:lnTo>
                      <a:lnTo>
                        <a:pt x="10" y="108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270954" name="Line 170"/>
          <p:cNvSpPr>
            <a:spLocks noChangeShapeType="1"/>
          </p:cNvSpPr>
          <p:nvPr/>
        </p:nvSpPr>
        <p:spPr bwMode="auto">
          <a:xfrm flipH="1" flipV="1">
            <a:off x="4800600" y="2514600"/>
            <a:ext cx="762000" cy="16002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0955" name="Line 171"/>
          <p:cNvSpPr>
            <a:spLocks noChangeShapeType="1"/>
          </p:cNvSpPr>
          <p:nvPr/>
        </p:nvSpPr>
        <p:spPr bwMode="auto">
          <a:xfrm>
            <a:off x="14478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0956" name="Rectangle 172"/>
          <p:cNvSpPr>
            <a:spLocks noChangeArrowheads="1"/>
          </p:cNvSpPr>
          <p:nvPr/>
        </p:nvSpPr>
        <p:spPr bwMode="auto">
          <a:xfrm>
            <a:off x="14922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70957" name="Rectangle 173"/>
          <p:cNvSpPr>
            <a:spLocks noChangeArrowheads="1"/>
          </p:cNvSpPr>
          <p:nvPr/>
        </p:nvSpPr>
        <p:spPr bwMode="auto">
          <a:xfrm>
            <a:off x="38798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grpSp>
        <p:nvGrpSpPr>
          <p:cNvPr id="8" name="Group 174"/>
          <p:cNvGrpSpPr>
            <a:grpSpLocks noChangeAspect="1"/>
          </p:cNvGrpSpPr>
          <p:nvPr/>
        </p:nvGrpSpPr>
        <p:grpSpPr bwMode="auto">
          <a:xfrm rot="2360341">
            <a:off x="1816100" y="2971800"/>
            <a:ext cx="1079500" cy="1079500"/>
            <a:chOff x="1224" y="1212"/>
            <a:chExt cx="3144" cy="3112"/>
          </a:xfrm>
        </p:grpSpPr>
        <p:sp>
          <p:nvSpPr>
            <p:cNvPr id="1270959" name="Freeform 175" descr="Green marble"/>
            <p:cNvSpPr>
              <a:spLocks noChangeAspect="1"/>
            </p:cNvSpPr>
            <p:nvPr/>
          </p:nvSpPr>
          <p:spPr bwMode="auto">
            <a:xfrm>
              <a:off x="1224" y="2539"/>
              <a:ext cx="2280" cy="1785"/>
            </a:xfrm>
            <a:custGeom>
              <a:avLst/>
              <a:gdLst/>
              <a:ahLst/>
              <a:cxnLst>
                <a:cxn ang="0">
                  <a:pos x="748" y="30"/>
                </a:cxn>
                <a:cxn ang="0">
                  <a:pos x="1224" y="305"/>
                </a:cxn>
                <a:cxn ang="0">
                  <a:pos x="2184" y="257"/>
                </a:cxn>
                <a:cxn ang="0">
                  <a:pos x="1800" y="1121"/>
                </a:cxn>
                <a:cxn ang="0">
                  <a:pos x="1743" y="1313"/>
                </a:cxn>
                <a:cxn ang="0">
                  <a:pos x="1717" y="1479"/>
                </a:cxn>
                <a:cxn ang="0">
                  <a:pos x="1560" y="1549"/>
                </a:cxn>
                <a:cxn ang="0">
                  <a:pos x="1272" y="1553"/>
                </a:cxn>
                <a:cxn ang="0">
                  <a:pos x="168" y="1649"/>
                </a:cxn>
                <a:cxn ang="0">
                  <a:pos x="264" y="737"/>
                </a:cxn>
                <a:cxn ang="0">
                  <a:pos x="425" y="126"/>
                </a:cxn>
                <a:cxn ang="0">
                  <a:pos x="748" y="30"/>
                </a:cxn>
              </a:cxnLst>
              <a:rect l="0" t="0" r="r" b="b"/>
              <a:pathLst>
                <a:path w="2280" h="1785">
                  <a:moveTo>
                    <a:pt x="748" y="30"/>
                  </a:moveTo>
                  <a:cubicBezTo>
                    <a:pt x="881" y="60"/>
                    <a:pt x="985" y="267"/>
                    <a:pt x="1224" y="305"/>
                  </a:cubicBezTo>
                  <a:cubicBezTo>
                    <a:pt x="1463" y="343"/>
                    <a:pt x="2088" y="121"/>
                    <a:pt x="2184" y="257"/>
                  </a:cubicBezTo>
                  <a:cubicBezTo>
                    <a:pt x="2280" y="393"/>
                    <a:pt x="1873" y="945"/>
                    <a:pt x="1800" y="1121"/>
                  </a:cubicBezTo>
                  <a:cubicBezTo>
                    <a:pt x="1727" y="1297"/>
                    <a:pt x="1757" y="1253"/>
                    <a:pt x="1743" y="1313"/>
                  </a:cubicBezTo>
                  <a:cubicBezTo>
                    <a:pt x="1729" y="1373"/>
                    <a:pt x="1747" y="1440"/>
                    <a:pt x="1717" y="1479"/>
                  </a:cubicBezTo>
                  <a:cubicBezTo>
                    <a:pt x="1687" y="1518"/>
                    <a:pt x="1634" y="1537"/>
                    <a:pt x="1560" y="1549"/>
                  </a:cubicBezTo>
                  <a:cubicBezTo>
                    <a:pt x="1486" y="1561"/>
                    <a:pt x="1504" y="1536"/>
                    <a:pt x="1272" y="1553"/>
                  </a:cubicBezTo>
                  <a:cubicBezTo>
                    <a:pt x="1040" y="1570"/>
                    <a:pt x="336" y="1785"/>
                    <a:pt x="168" y="1649"/>
                  </a:cubicBezTo>
                  <a:cubicBezTo>
                    <a:pt x="0" y="1513"/>
                    <a:pt x="221" y="991"/>
                    <a:pt x="264" y="737"/>
                  </a:cubicBezTo>
                  <a:cubicBezTo>
                    <a:pt x="307" y="483"/>
                    <a:pt x="344" y="244"/>
                    <a:pt x="425" y="126"/>
                  </a:cubicBezTo>
                  <a:cubicBezTo>
                    <a:pt x="506" y="8"/>
                    <a:pt x="615" y="0"/>
                    <a:pt x="748" y="30"/>
                  </a:cubicBezTo>
                  <a:close/>
                </a:path>
              </a:pathLst>
            </a:custGeom>
            <a:blipFill dpi="0" rotWithShape="0">
              <a:blip r:embed="rId2"/>
              <a:srcRect/>
              <a:tile tx="0" ty="0" sx="100000" sy="100000" flip="none" algn="tl"/>
            </a:blip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960" name="Freeform 176" descr="Green marble"/>
            <p:cNvSpPr>
              <a:spLocks noChangeAspect="1"/>
            </p:cNvSpPr>
            <p:nvPr/>
          </p:nvSpPr>
          <p:spPr bwMode="auto">
            <a:xfrm>
              <a:off x="3056" y="1628"/>
              <a:ext cx="1312" cy="1296"/>
            </a:xfrm>
            <a:custGeom>
              <a:avLst/>
              <a:gdLst/>
              <a:ahLst/>
              <a:cxnLst>
                <a:cxn ang="0">
                  <a:pos x="592" y="160"/>
                </a:cxn>
                <a:cxn ang="0">
                  <a:pos x="16" y="640"/>
                </a:cxn>
                <a:cxn ang="0">
                  <a:pos x="496" y="1024"/>
                </a:cxn>
                <a:cxn ang="0">
                  <a:pos x="1216" y="1216"/>
                </a:cxn>
                <a:cxn ang="0">
                  <a:pos x="1072" y="544"/>
                </a:cxn>
                <a:cxn ang="0">
                  <a:pos x="1120" y="64"/>
                </a:cxn>
                <a:cxn ang="0">
                  <a:pos x="592" y="160"/>
                </a:cxn>
              </a:cxnLst>
              <a:rect l="0" t="0" r="r" b="b"/>
              <a:pathLst>
                <a:path w="1312" h="1296">
                  <a:moveTo>
                    <a:pt x="592" y="160"/>
                  </a:moveTo>
                  <a:cubicBezTo>
                    <a:pt x="408" y="256"/>
                    <a:pt x="32" y="496"/>
                    <a:pt x="16" y="640"/>
                  </a:cubicBezTo>
                  <a:cubicBezTo>
                    <a:pt x="0" y="784"/>
                    <a:pt x="296" y="928"/>
                    <a:pt x="496" y="1024"/>
                  </a:cubicBezTo>
                  <a:cubicBezTo>
                    <a:pt x="696" y="1120"/>
                    <a:pt x="1120" y="1296"/>
                    <a:pt x="1216" y="1216"/>
                  </a:cubicBezTo>
                  <a:cubicBezTo>
                    <a:pt x="1312" y="1136"/>
                    <a:pt x="1088" y="736"/>
                    <a:pt x="1072" y="544"/>
                  </a:cubicBezTo>
                  <a:cubicBezTo>
                    <a:pt x="1056" y="352"/>
                    <a:pt x="1208" y="128"/>
                    <a:pt x="1120" y="64"/>
                  </a:cubicBezTo>
                  <a:cubicBezTo>
                    <a:pt x="1032" y="0"/>
                    <a:pt x="776" y="64"/>
                    <a:pt x="592" y="160"/>
                  </a:cubicBezTo>
                  <a:close/>
                </a:path>
              </a:pathLst>
            </a:custGeom>
            <a:blipFill dpi="0" rotWithShape="0">
              <a:blip r:embed="rId2"/>
              <a:srcRect/>
              <a:tile tx="0" ty="0" sx="100000" sy="100000" flip="none" algn="tl"/>
            </a:blip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9" name="Group 177"/>
            <p:cNvGrpSpPr>
              <a:grpSpLocks noChangeAspect="1"/>
            </p:cNvGrpSpPr>
            <p:nvPr/>
          </p:nvGrpSpPr>
          <p:grpSpPr bwMode="auto">
            <a:xfrm>
              <a:off x="1776" y="1212"/>
              <a:ext cx="1944" cy="2413"/>
              <a:chOff x="2227" y="1194"/>
              <a:chExt cx="1944" cy="2413"/>
            </a:xfrm>
          </p:grpSpPr>
          <p:sp>
            <p:nvSpPr>
              <p:cNvPr id="1270962" name="Freeform 178"/>
              <p:cNvSpPr>
                <a:spLocks noChangeAspect="1"/>
              </p:cNvSpPr>
              <p:nvPr/>
            </p:nvSpPr>
            <p:spPr bwMode="auto">
              <a:xfrm rot="-2705309">
                <a:off x="2708" y="1513"/>
                <a:ext cx="406" cy="340"/>
              </a:xfrm>
              <a:custGeom>
                <a:avLst/>
                <a:gdLst/>
                <a:ahLst/>
                <a:cxnLst>
                  <a:cxn ang="0">
                    <a:pos x="388" y="289"/>
                  </a:cxn>
                  <a:cxn ang="0">
                    <a:pos x="372" y="177"/>
                  </a:cxn>
                  <a:cxn ang="0">
                    <a:pos x="341" y="78"/>
                  </a:cxn>
                  <a:cxn ang="0">
                    <a:pos x="284" y="24"/>
                  </a:cxn>
                  <a:cxn ang="0">
                    <a:pos x="185" y="0"/>
                  </a:cxn>
                  <a:cxn ang="0">
                    <a:pos x="100" y="24"/>
                  </a:cxn>
                  <a:cxn ang="0">
                    <a:pos x="19" y="123"/>
                  </a:cxn>
                  <a:cxn ang="0">
                    <a:pos x="0" y="243"/>
                  </a:cxn>
                  <a:cxn ang="0">
                    <a:pos x="19" y="370"/>
                  </a:cxn>
                  <a:cxn ang="0">
                    <a:pos x="50" y="447"/>
                  </a:cxn>
                  <a:cxn ang="0">
                    <a:pos x="88" y="528"/>
                  </a:cxn>
                  <a:cxn ang="0">
                    <a:pos x="130" y="582"/>
                  </a:cxn>
                  <a:cxn ang="0">
                    <a:pos x="177" y="608"/>
                  </a:cxn>
                  <a:cxn ang="0">
                    <a:pos x="242" y="585"/>
                  </a:cxn>
                  <a:cxn ang="0">
                    <a:pos x="307" y="531"/>
                  </a:cxn>
                  <a:cxn ang="0">
                    <a:pos x="349" y="455"/>
                  </a:cxn>
                  <a:cxn ang="0">
                    <a:pos x="388" y="390"/>
                  </a:cxn>
                  <a:cxn ang="0">
                    <a:pos x="400" y="351"/>
                  </a:cxn>
                  <a:cxn ang="0">
                    <a:pos x="565" y="293"/>
                  </a:cxn>
                  <a:cxn ang="0">
                    <a:pos x="600" y="270"/>
                  </a:cxn>
                  <a:cxn ang="0">
                    <a:pos x="580" y="235"/>
                  </a:cxn>
                  <a:cxn ang="0">
                    <a:pos x="388" y="289"/>
                  </a:cxn>
                </a:cxnLst>
                <a:rect l="0" t="0" r="r" b="b"/>
                <a:pathLst>
                  <a:path w="600" h="608">
                    <a:moveTo>
                      <a:pt x="388" y="289"/>
                    </a:moveTo>
                    <a:lnTo>
                      <a:pt x="372" y="177"/>
                    </a:lnTo>
                    <a:lnTo>
                      <a:pt x="341" y="78"/>
                    </a:lnTo>
                    <a:lnTo>
                      <a:pt x="284" y="24"/>
                    </a:lnTo>
                    <a:lnTo>
                      <a:pt x="185" y="0"/>
                    </a:lnTo>
                    <a:lnTo>
                      <a:pt x="100" y="24"/>
                    </a:lnTo>
                    <a:lnTo>
                      <a:pt x="19" y="123"/>
                    </a:lnTo>
                    <a:lnTo>
                      <a:pt x="0" y="243"/>
                    </a:lnTo>
                    <a:lnTo>
                      <a:pt x="19" y="370"/>
                    </a:lnTo>
                    <a:lnTo>
                      <a:pt x="50" y="447"/>
                    </a:lnTo>
                    <a:lnTo>
                      <a:pt x="88" y="528"/>
                    </a:lnTo>
                    <a:lnTo>
                      <a:pt x="130" y="582"/>
                    </a:lnTo>
                    <a:lnTo>
                      <a:pt x="177" y="608"/>
                    </a:lnTo>
                    <a:lnTo>
                      <a:pt x="242" y="585"/>
                    </a:lnTo>
                    <a:lnTo>
                      <a:pt x="307" y="531"/>
                    </a:lnTo>
                    <a:lnTo>
                      <a:pt x="349" y="455"/>
                    </a:lnTo>
                    <a:lnTo>
                      <a:pt x="388" y="390"/>
                    </a:lnTo>
                    <a:lnTo>
                      <a:pt x="400" y="351"/>
                    </a:lnTo>
                    <a:lnTo>
                      <a:pt x="565" y="293"/>
                    </a:lnTo>
                    <a:lnTo>
                      <a:pt x="600" y="270"/>
                    </a:lnTo>
                    <a:lnTo>
                      <a:pt x="580" y="235"/>
                    </a:lnTo>
                    <a:lnTo>
                      <a:pt x="388" y="289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963" name="Freeform 179"/>
              <p:cNvSpPr>
                <a:spLocks noChangeAspect="1"/>
              </p:cNvSpPr>
              <p:nvPr/>
            </p:nvSpPr>
            <p:spPr bwMode="auto">
              <a:xfrm rot="-2705309">
                <a:off x="2999" y="1873"/>
                <a:ext cx="418" cy="758"/>
              </a:xfrm>
              <a:custGeom>
                <a:avLst/>
                <a:gdLst/>
                <a:ahLst/>
                <a:cxnLst>
                  <a:cxn ang="0">
                    <a:pos x="208" y="161"/>
                  </a:cxn>
                  <a:cxn ang="0">
                    <a:pos x="284" y="80"/>
                  </a:cxn>
                  <a:cxn ang="0">
                    <a:pos x="411" y="3"/>
                  </a:cxn>
                  <a:cxn ang="0">
                    <a:pos x="469" y="0"/>
                  </a:cxn>
                  <a:cxn ang="0">
                    <a:pos x="573" y="34"/>
                  </a:cxn>
                  <a:cxn ang="0">
                    <a:pos x="619" y="85"/>
                  </a:cxn>
                  <a:cxn ang="0">
                    <a:pos x="619" y="161"/>
                  </a:cxn>
                  <a:cxn ang="0">
                    <a:pos x="542" y="304"/>
                  </a:cxn>
                  <a:cxn ang="0">
                    <a:pos x="458" y="415"/>
                  </a:cxn>
                  <a:cxn ang="0">
                    <a:pos x="422" y="508"/>
                  </a:cxn>
                  <a:cxn ang="0">
                    <a:pos x="399" y="615"/>
                  </a:cxn>
                  <a:cxn ang="0">
                    <a:pos x="422" y="719"/>
                  </a:cxn>
                  <a:cxn ang="0">
                    <a:pos x="445" y="820"/>
                  </a:cxn>
                  <a:cxn ang="0">
                    <a:pos x="445" y="935"/>
                  </a:cxn>
                  <a:cxn ang="0">
                    <a:pos x="411" y="1005"/>
                  </a:cxn>
                  <a:cxn ang="0">
                    <a:pos x="334" y="1043"/>
                  </a:cxn>
                  <a:cxn ang="0">
                    <a:pos x="242" y="1085"/>
                  </a:cxn>
                  <a:cxn ang="0">
                    <a:pos x="157" y="1085"/>
                  </a:cxn>
                  <a:cxn ang="0">
                    <a:pos x="100" y="1054"/>
                  </a:cxn>
                  <a:cxn ang="0">
                    <a:pos x="23" y="927"/>
                  </a:cxn>
                  <a:cxn ang="0">
                    <a:pos x="0" y="797"/>
                  </a:cxn>
                  <a:cxn ang="0">
                    <a:pos x="8" y="628"/>
                  </a:cxn>
                  <a:cxn ang="0">
                    <a:pos x="65" y="415"/>
                  </a:cxn>
                  <a:cxn ang="0">
                    <a:pos x="123" y="277"/>
                  </a:cxn>
                  <a:cxn ang="0">
                    <a:pos x="208" y="161"/>
                  </a:cxn>
                </a:cxnLst>
                <a:rect l="0" t="0" r="r" b="b"/>
                <a:pathLst>
                  <a:path w="619" h="1085">
                    <a:moveTo>
                      <a:pt x="208" y="161"/>
                    </a:moveTo>
                    <a:lnTo>
                      <a:pt x="284" y="80"/>
                    </a:lnTo>
                    <a:lnTo>
                      <a:pt x="411" y="3"/>
                    </a:lnTo>
                    <a:lnTo>
                      <a:pt x="469" y="0"/>
                    </a:lnTo>
                    <a:lnTo>
                      <a:pt x="573" y="34"/>
                    </a:lnTo>
                    <a:lnTo>
                      <a:pt x="619" y="85"/>
                    </a:lnTo>
                    <a:lnTo>
                      <a:pt x="619" y="161"/>
                    </a:lnTo>
                    <a:lnTo>
                      <a:pt x="542" y="304"/>
                    </a:lnTo>
                    <a:lnTo>
                      <a:pt x="458" y="415"/>
                    </a:lnTo>
                    <a:lnTo>
                      <a:pt x="422" y="508"/>
                    </a:lnTo>
                    <a:lnTo>
                      <a:pt x="399" y="615"/>
                    </a:lnTo>
                    <a:lnTo>
                      <a:pt x="422" y="719"/>
                    </a:lnTo>
                    <a:lnTo>
                      <a:pt x="445" y="820"/>
                    </a:lnTo>
                    <a:lnTo>
                      <a:pt x="445" y="935"/>
                    </a:lnTo>
                    <a:lnTo>
                      <a:pt x="411" y="1005"/>
                    </a:lnTo>
                    <a:lnTo>
                      <a:pt x="334" y="1043"/>
                    </a:lnTo>
                    <a:lnTo>
                      <a:pt x="242" y="1085"/>
                    </a:lnTo>
                    <a:lnTo>
                      <a:pt x="157" y="1085"/>
                    </a:lnTo>
                    <a:lnTo>
                      <a:pt x="100" y="1054"/>
                    </a:lnTo>
                    <a:lnTo>
                      <a:pt x="23" y="927"/>
                    </a:lnTo>
                    <a:lnTo>
                      <a:pt x="0" y="797"/>
                    </a:lnTo>
                    <a:lnTo>
                      <a:pt x="8" y="628"/>
                    </a:lnTo>
                    <a:lnTo>
                      <a:pt x="65" y="415"/>
                    </a:lnTo>
                    <a:lnTo>
                      <a:pt x="123" y="277"/>
                    </a:lnTo>
                    <a:lnTo>
                      <a:pt x="208" y="161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964" name="Freeform 180"/>
              <p:cNvSpPr>
                <a:spLocks noChangeAspect="1"/>
              </p:cNvSpPr>
              <p:nvPr/>
            </p:nvSpPr>
            <p:spPr bwMode="auto">
              <a:xfrm rot="-2705309">
                <a:off x="3504" y="2064"/>
                <a:ext cx="812" cy="523"/>
              </a:xfrm>
              <a:custGeom>
                <a:avLst/>
                <a:gdLst/>
                <a:ahLst/>
                <a:cxnLst>
                  <a:cxn ang="0">
                    <a:pos x="0" y="76"/>
                  </a:cxn>
                  <a:cxn ang="0">
                    <a:pos x="66" y="0"/>
                  </a:cxn>
                  <a:cxn ang="0">
                    <a:pos x="163" y="0"/>
                  </a:cxn>
                  <a:cxn ang="0">
                    <a:pos x="343" y="19"/>
                  </a:cxn>
                  <a:cxn ang="0">
                    <a:pos x="555" y="30"/>
                  </a:cxn>
                  <a:cxn ang="0">
                    <a:pos x="636" y="65"/>
                  </a:cxn>
                  <a:cxn ang="0">
                    <a:pos x="670" y="110"/>
                  </a:cxn>
                  <a:cxn ang="0">
                    <a:pos x="678" y="180"/>
                  </a:cxn>
                  <a:cxn ang="0">
                    <a:pos x="654" y="253"/>
                  </a:cxn>
                  <a:cxn ang="0">
                    <a:pos x="589" y="365"/>
                  </a:cxn>
                  <a:cxn ang="0">
                    <a:pos x="504" y="457"/>
                  </a:cxn>
                  <a:cxn ang="0">
                    <a:pos x="439" y="541"/>
                  </a:cxn>
                  <a:cxn ang="0">
                    <a:pos x="412" y="607"/>
                  </a:cxn>
                  <a:cxn ang="0">
                    <a:pos x="393" y="653"/>
                  </a:cxn>
                  <a:cxn ang="0">
                    <a:pos x="400" y="689"/>
                  </a:cxn>
                  <a:cxn ang="0">
                    <a:pos x="405" y="711"/>
                  </a:cxn>
                  <a:cxn ang="0">
                    <a:pos x="482" y="711"/>
                  </a:cxn>
                  <a:cxn ang="0">
                    <a:pos x="601" y="692"/>
                  </a:cxn>
                  <a:cxn ang="0">
                    <a:pos x="678" y="692"/>
                  </a:cxn>
                  <a:cxn ang="0">
                    <a:pos x="758" y="723"/>
                  </a:cxn>
                  <a:cxn ang="0">
                    <a:pos x="782" y="761"/>
                  </a:cxn>
                  <a:cxn ang="0">
                    <a:pos x="758" y="796"/>
                  </a:cxn>
                  <a:cxn ang="0">
                    <a:pos x="724" y="808"/>
                  </a:cxn>
                  <a:cxn ang="0">
                    <a:pos x="670" y="792"/>
                  </a:cxn>
                  <a:cxn ang="0">
                    <a:pos x="597" y="749"/>
                  </a:cxn>
                  <a:cxn ang="0">
                    <a:pos x="520" y="757"/>
                  </a:cxn>
                  <a:cxn ang="0">
                    <a:pos x="393" y="780"/>
                  </a:cxn>
                  <a:cxn ang="0">
                    <a:pos x="355" y="773"/>
                  </a:cxn>
                  <a:cxn ang="0">
                    <a:pos x="335" y="746"/>
                  </a:cxn>
                  <a:cxn ang="0">
                    <a:pos x="335" y="681"/>
                  </a:cxn>
                  <a:cxn ang="0">
                    <a:pos x="335" y="588"/>
                  </a:cxn>
                  <a:cxn ang="0">
                    <a:pos x="389" y="518"/>
                  </a:cxn>
                  <a:cxn ang="0">
                    <a:pos x="470" y="414"/>
                  </a:cxn>
                  <a:cxn ang="0">
                    <a:pos x="540" y="323"/>
                  </a:cxn>
                  <a:cxn ang="0">
                    <a:pos x="586" y="253"/>
                  </a:cxn>
                  <a:cxn ang="0">
                    <a:pos x="609" y="192"/>
                  </a:cxn>
                  <a:cxn ang="0">
                    <a:pos x="597" y="157"/>
                  </a:cxn>
                  <a:cxn ang="0">
                    <a:pos x="566" y="115"/>
                  </a:cxn>
                  <a:cxn ang="0">
                    <a:pos x="520" y="103"/>
                  </a:cxn>
                  <a:cxn ang="0">
                    <a:pos x="470" y="103"/>
                  </a:cxn>
                  <a:cxn ang="0">
                    <a:pos x="358" y="103"/>
                  </a:cxn>
                  <a:cxn ang="0">
                    <a:pos x="193" y="134"/>
                  </a:cxn>
                  <a:cxn ang="0">
                    <a:pos x="70" y="146"/>
                  </a:cxn>
                  <a:cxn ang="0">
                    <a:pos x="20" y="134"/>
                  </a:cxn>
                  <a:cxn ang="0">
                    <a:pos x="0" y="115"/>
                  </a:cxn>
                  <a:cxn ang="0">
                    <a:pos x="0" y="76"/>
                  </a:cxn>
                </a:cxnLst>
                <a:rect l="0" t="0" r="r" b="b"/>
                <a:pathLst>
                  <a:path w="782" h="808">
                    <a:moveTo>
                      <a:pt x="0" y="76"/>
                    </a:moveTo>
                    <a:lnTo>
                      <a:pt x="66" y="0"/>
                    </a:lnTo>
                    <a:lnTo>
                      <a:pt x="163" y="0"/>
                    </a:lnTo>
                    <a:lnTo>
                      <a:pt x="343" y="19"/>
                    </a:lnTo>
                    <a:lnTo>
                      <a:pt x="555" y="30"/>
                    </a:lnTo>
                    <a:lnTo>
                      <a:pt x="636" y="65"/>
                    </a:lnTo>
                    <a:lnTo>
                      <a:pt x="670" y="110"/>
                    </a:lnTo>
                    <a:lnTo>
                      <a:pt x="678" y="180"/>
                    </a:lnTo>
                    <a:lnTo>
                      <a:pt x="654" y="253"/>
                    </a:lnTo>
                    <a:lnTo>
                      <a:pt x="589" y="365"/>
                    </a:lnTo>
                    <a:lnTo>
                      <a:pt x="504" y="457"/>
                    </a:lnTo>
                    <a:lnTo>
                      <a:pt x="439" y="541"/>
                    </a:lnTo>
                    <a:lnTo>
                      <a:pt x="412" y="607"/>
                    </a:lnTo>
                    <a:lnTo>
                      <a:pt x="393" y="653"/>
                    </a:lnTo>
                    <a:lnTo>
                      <a:pt x="400" y="689"/>
                    </a:lnTo>
                    <a:lnTo>
                      <a:pt x="405" y="711"/>
                    </a:lnTo>
                    <a:lnTo>
                      <a:pt x="482" y="711"/>
                    </a:lnTo>
                    <a:lnTo>
                      <a:pt x="601" y="692"/>
                    </a:lnTo>
                    <a:lnTo>
                      <a:pt x="678" y="692"/>
                    </a:lnTo>
                    <a:lnTo>
                      <a:pt x="758" y="723"/>
                    </a:lnTo>
                    <a:lnTo>
                      <a:pt x="782" y="761"/>
                    </a:lnTo>
                    <a:lnTo>
                      <a:pt x="758" y="796"/>
                    </a:lnTo>
                    <a:lnTo>
                      <a:pt x="724" y="808"/>
                    </a:lnTo>
                    <a:lnTo>
                      <a:pt x="670" y="792"/>
                    </a:lnTo>
                    <a:lnTo>
                      <a:pt x="597" y="749"/>
                    </a:lnTo>
                    <a:lnTo>
                      <a:pt x="520" y="757"/>
                    </a:lnTo>
                    <a:lnTo>
                      <a:pt x="393" y="780"/>
                    </a:lnTo>
                    <a:lnTo>
                      <a:pt x="355" y="773"/>
                    </a:lnTo>
                    <a:lnTo>
                      <a:pt x="335" y="746"/>
                    </a:lnTo>
                    <a:lnTo>
                      <a:pt x="335" y="681"/>
                    </a:lnTo>
                    <a:lnTo>
                      <a:pt x="335" y="588"/>
                    </a:lnTo>
                    <a:lnTo>
                      <a:pt x="389" y="518"/>
                    </a:lnTo>
                    <a:lnTo>
                      <a:pt x="470" y="414"/>
                    </a:lnTo>
                    <a:lnTo>
                      <a:pt x="540" y="323"/>
                    </a:lnTo>
                    <a:lnTo>
                      <a:pt x="586" y="253"/>
                    </a:lnTo>
                    <a:lnTo>
                      <a:pt x="609" y="192"/>
                    </a:lnTo>
                    <a:lnTo>
                      <a:pt x="597" y="157"/>
                    </a:lnTo>
                    <a:lnTo>
                      <a:pt x="566" y="115"/>
                    </a:lnTo>
                    <a:lnTo>
                      <a:pt x="520" y="103"/>
                    </a:lnTo>
                    <a:lnTo>
                      <a:pt x="470" y="103"/>
                    </a:lnTo>
                    <a:lnTo>
                      <a:pt x="358" y="103"/>
                    </a:lnTo>
                    <a:lnTo>
                      <a:pt x="193" y="134"/>
                    </a:lnTo>
                    <a:lnTo>
                      <a:pt x="70" y="146"/>
                    </a:lnTo>
                    <a:lnTo>
                      <a:pt x="20" y="134"/>
                    </a:lnTo>
                    <a:lnTo>
                      <a:pt x="0" y="115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965" name="Freeform 181"/>
              <p:cNvSpPr>
                <a:spLocks noChangeAspect="1"/>
              </p:cNvSpPr>
              <p:nvPr/>
            </p:nvSpPr>
            <p:spPr bwMode="auto">
              <a:xfrm rot="-4121048">
                <a:off x="2675" y="2797"/>
                <a:ext cx="1159" cy="461"/>
              </a:xfrm>
              <a:custGeom>
                <a:avLst/>
                <a:gdLst/>
                <a:ahLst/>
                <a:cxnLst>
                  <a:cxn ang="0">
                    <a:pos x="808" y="320"/>
                  </a:cxn>
                  <a:cxn ang="0">
                    <a:pos x="823" y="219"/>
                  </a:cxn>
                  <a:cxn ang="0">
                    <a:pos x="881" y="181"/>
                  </a:cxn>
                  <a:cxn ang="0">
                    <a:pos x="950" y="174"/>
                  </a:cxn>
                  <a:cxn ang="0">
                    <a:pos x="992" y="219"/>
                  </a:cxn>
                  <a:cxn ang="0">
                    <a:pos x="973" y="308"/>
                  </a:cxn>
                  <a:cxn ang="0">
                    <a:pos x="935" y="427"/>
                  </a:cxn>
                  <a:cxn ang="0">
                    <a:pos x="857" y="562"/>
                  </a:cxn>
                  <a:cxn ang="0">
                    <a:pos x="761" y="677"/>
                  </a:cxn>
                  <a:cxn ang="0">
                    <a:pos x="681" y="739"/>
                  </a:cxn>
                  <a:cxn ang="0">
                    <a:pos x="592" y="770"/>
                  </a:cxn>
                  <a:cxn ang="0">
                    <a:pos x="507" y="759"/>
                  </a:cxn>
                  <a:cxn ang="0">
                    <a:pos x="442" y="723"/>
                  </a:cxn>
                  <a:cxn ang="0">
                    <a:pos x="419" y="666"/>
                  </a:cxn>
                  <a:cxn ang="0">
                    <a:pos x="392" y="566"/>
                  </a:cxn>
                  <a:cxn ang="0">
                    <a:pos x="361" y="382"/>
                  </a:cxn>
                  <a:cxn ang="0">
                    <a:pos x="338" y="254"/>
                  </a:cxn>
                  <a:cxn ang="0">
                    <a:pos x="338" y="104"/>
                  </a:cxn>
                  <a:cxn ang="0">
                    <a:pos x="323" y="78"/>
                  </a:cxn>
                  <a:cxn ang="0">
                    <a:pos x="277" y="70"/>
                  </a:cxn>
                  <a:cxn ang="0">
                    <a:pos x="223" y="112"/>
                  </a:cxn>
                  <a:cxn ang="0">
                    <a:pos x="173" y="181"/>
                  </a:cxn>
                  <a:cxn ang="0">
                    <a:pos x="115" y="219"/>
                  </a:cxn>
                  <a:cxn ang="0">
                    <a:pos x="27" y="219"/>
                  </a:cxn>
                  <a:cxn ang="0">
                    <a:pos x="0" y="196"/>
                  </a:cxn>
                  <a:cxn ang="0">
                    <a:pos x="0" y="158"/>
                  </a:cxn>
                  <a:cxn ang="0">
                    <a:pos x="39" y="123"/>
                  </a:cxn>
                  <a:cxn ang="0">
                    <a:pos x="81" y="135"/>
                  </a:cxn>
                  <a:cxn ang="0">
                    <a:pos x="119" y="127"/>
                  </a:cxn>
                  <a:cxn ang="0">
                    <a:pos x="189" y="78"/>
                  </a:cxn>
                  <a:cxn ang="0">
                    <a:pos x="257" y="23"/>
                  </a:cxn>
                  <a:cxn ang="0">
                    <a:pos x="323" y="8"/>
                  </a:cxn>
                  <a:cxn ang="0">
                    <a:pos x="415" y="0"/>
                  </a:cxn>
                  <a:cxn ang="0">
                    <a:pos x="419" y="42"/>
                  </a:cxn>
                  <a:cxn ang="0">
                    <a:pos x="397" y="89"/>
                  </a:cxn>
                  <a:cxn ang="0">
                    <a:pos x="392" y="208"/>
                  </a:cxn>
                  <a:cxn ang="0">
                    <a:pos x="419" y="366"/>
                  </a:cxn>
                  <a:cxn ang="0">
                    <a:pos x="462" y="520"/>
                  </a:cxn>
                  <a:cxn ang="0">
                    <a:pos x="499" y="612"/>
                  </a:cxn>
                  <a:cxn ang="0">
                    <a:pos x="558" y="655"/>
                  </a:cxn>
                  <a:cxn ang="0">
                    <a:pos x="615" y="655"/>
                  </a:cxn>
                  <a:cxn ang="0">
                    <a:pos x="673" y="612"/>
                  </a:cxn>
                  <a:cxn ang="0">
                    <a:pos x="750" y="515"/>
                  </a:cxn>
                  <a:cxn ang="0">
                    <a:pos x="800" y="377"/>
                  </a:cxn>
                  <a:cxn ang="0">
                    <a:pos x="808" y="320"/>
                  </a:cxn>
                </a:cxnLst>
                <a:rect l="0" t="0" r="r" b="b"/>
                <a:pathLst>
                  <a:path w="992" h="770">
                    <a:moveTo>
                      <a:pt x="808" y="320"/>
                    </a:moveTo>
                    <a:lnTo>
                      <a:pt x="823" y="219"/>
                    </a:lnTo>
                    <a:lnTo>
                      <a:pt x="881" y="181"/>
                    </a:lnTo>
                    <a:lnTo>
                      <a:pt x="950" y="174"/>
                    </a:lnTo>
                    <a:lnTo>
                      <a:pt x="992" y="219"/>
                    </a:lnTo>
                    <a:lnTo>
                      <a:pt x="973" y="308"/>
                    </a:lnTo>
                    <a:lnTo>
                      <a:pt x="935" y="427"/>
                    </a:lnTo>
                    <a:lnTo>
                      <a:pt x="857" y="562"/>
                    </a:lnTo>
                    <a:lnTo>
                      <a:pt x="761" y="677"/>
                    </a:lnTo>
                    <a:lnTo>
                      <a:pt x="681" y="739"/>
                    </a:lnTo>
                    <a:lnTo>
                      <a:pt x="592" y="770"/>
                    </a:lnTo>
                    <a:lnTo>
                      <a:pt x="507" y="759"/>
                    </a:lnTo>
                    <a:lnTo>
                      <a:pt x="442" y="723"/>
                    </a:lnTo>
                    <a:lnTo>
                      <a:pt x="419" y="666"/>
                    </a:lnTo>
                    <a:lnTo>
                      <a:pt x="392" y="566"/>
                    </a:lnTo>
                    <a:lnTo>
                      <a:pt x="361" y="382"/>
                    </a:lnTo>
                    <a:lnTo>
                      <a:pt x="338" y="254"/>
                    </a:lnTo>
                    <a:lnTo>
                      <a:pt x="338" y="104"/>
                    </a:lnTo>
                    <a:lnTo>
                      <a:pt x="323" y="78"/>
                    </a:lnTo>
                    <a:lnTo>
                      <a:pt x="277" y="70"/>
                    </a:lnTo>
                    <a:lnTo>
                      <a:pt x="223" y="112"/>
                    </a:lnTo>
                    <a:lnTo>
                      <a:pt x="173" y="181"/>
                    </a:lnTo>
                    <a:lnTo>
                      <a:pt x="115" y="219"/>
                    </a:lnTo>
                    <a:lnTo>
                      <a:pt x="27" y="219"/>
                    </a:lnTo>
                    <a:lnTo>
                      <a:pt x="0" y="196"/>
                    </a:lnTo>
                    <a:lnTo>
                      <a:pt x="0" y="158"/>
                    </a:lnTo>
                    <a:lnTo>
                      <a:pt x="39" y="123"/>
                    </a:lnTo>
                    <a:lnTo>
                      <a:pt x="81" y="135"/>
                    </a:lnTo>
                    <a:lnTo>
                      <a:pt x="119" y="127"/>
                    </a:lnTo>
                    <a:lnTo>
                      <a:pt x="189" y="78"/>
                    </a:lnTo>
                    <a:lnTo>
                      <a:pt x="257" y="23"/>
                    </a:lnTo>
                    <a:lnTo>
                      <a:pt x="323" y="8"/>
                    </a:lnTo>
                    <a:lnTo>
                      <a:pt x="415" y="0"/>
                    </a:lnTo>
                    <a:lnTo>
                      <a:pt x="419" y="42"/>
                    </a:lnTo>
                    <a:lnTo>
                      <a:pt x="397" y="89"/>
                    </a:lnTo>
                    <a:lnTo>
                      <a:pt x="392" y="208"/>
                    </a:lnTo>
                    <a:lnTo>
                      <a:pt x="419" y="366"/>
                    </a:lnTo>
                    <a:lnTo>
                      <a:pt x="462" y="520"/>
                    </a:lnTo>
                    <a:lnTo>
                      <a:pt x="499" y="612"/>
                    </a:lnTo>
                    <a:lnTo>
                      <a:pt x="558" y="655"/>
                    </a:lnTo>
                    <a:lnTo>
                      <a:pt x="615" y="655"/>
                    </a:lnTo>
                    <a:lnTo>
                      <a:pt x="673" y="612"/>
                    </a:lnTo>
                    <a:lnTo>
                      <a:pt x="750" y="515"/>
                    </a:lnTo>
                    <a:lnTo>
                      <a:pt x="800" y="377"/>
                    </a:lnTo>
                    <a:lnTo>
                      <a:pt x="808" y="32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966" name="Freeform 182"/>
              <p:cNvSpPr>
                <a:spLocks noChangeAspect="1"/>
              </p:cNvSpPr>
              <p:nvPr/>
            </p:nvSpPr>
            <p:spPr bwMode="auto">
              <a:xfrm rot="-2705309">
                <a:off x="2414" y="1540"/>
                <a:ext cx="474" cy="848"/>
              </a:xfrm>
              <a:custGeom>
                <a:avLst/>
                <a:gdLst/>
                <a:ahLst/>
                <a:cxnLst>
                  <a:cxn ang="0">
                    <a:pos x="445" y="923"/>
                  </a:cxn>
                  <a:cxn ang="0">
                    <a:pos x="560" y="1039"/>
                  </a:cxn>
                  <a:cxn ang="0">
                    <a:pos x="606" y="1039"/>
                  </a:cxn>
                  <a:cxn ang="0">
                    <a:pos x="684" y="1086"/>
                  </a:cxn>
                  <a:cxn ang="0">
                    <a:pos x="699" y="1139"/>
                  </a:cxn>
                  <a:cxn ang="0">
                    <a:pos x="676" y="1208"/>
                  </a:cxn>
                  <a:cxn ang="0">
                    <a:pos x="614" y="1216"/>
                  </a:cxn>
                  <a:cxn ang="0">
                    <a:pos x="537" y="1162"/>
                  </a:cxn>
                  <a:cxn ang="0">
                    <a:pos x="383" y="1016"/>
                  </a:cxn>
                  <a:cxn ang="0">
                    <a:pos x="284" y="878"/>
                  </a:cxn>
                  <a:cxn ang="0">
                    <a:pos x="237" y="769"/>
                  </a:cxn>
                  <a:cxn ang="0">
                    <a:pos x="206" y="585"/>
                  </a:cxn>
                  <a:cxn ang="0">
                    <a:pos x="206" y="346"/>
                  </a:cxn>
                  <a:cxn ang="0">
                    <a:pos x="198" y="285"/>
                  </a:cxn>
                  <a:cxn ang="0">
                    <a:pos x="153" y="239"/>
                  </a:cxn>
                  <a:cxn ang="0">
                    <a:pos x="22" y="247"/>
                  </a:cxn>
                  <a:cxn ang="0">
                    <a:pos x="0" y="223"/>
                  </a:cxn>
                  <a:cxn ang="0">
                    <a:pos x="29" y="208"/>
                  </a:cxn>
                  <a:cxn ang="0">
                    <a:pos x="122" y="200"/>
                  </a:cxn>
                  <a:cxn ang="0">
                    <a:pos x="138" y="185"/>
                  </a:cxn>
                  <a:cxn ang="0">
                    <a:pos x="6" y="107"/>
                  </a:cxn>
                  <a:cxn ang="0">
                    <a:pos x="6" y="77"/>
                  </a:cxn>
                  <a:cxn ang="0">
                    <a:pos x="29" y="70"/>
                  </a:cxn>
                  <a:cxn ang="0">
                    <a:pos x="138" y="130"/>
                  </a:cxn>
                  <a:cxn ang="0">
                    <a:pos x="161" y="123"/>
                  </a:cxn>
                  <a:cxn ang="0">
                    <a:pos x="138" y="8"/>
                  </a:cxn>
                  <a:cxn ang="0">
                    <a:pos x="153" y="0"/>
                  </a:cxn>
                  <a:cxn ang="0">
                    <a:pos x="169" y="8"/>
                  </a:cxn>
                  <a:cxn ang="0">
                    <a:pos x="198" y="123"/>
                  </a:cxn>
                  <a:cxn ang="0">
                    <a:pos x="222" y="130"/>
                  </a:cxn>
                  <a:cxn ang="0">
                    <a:pos x="284" y="8"/>
                  </a:cxn>
                  <a:cxn ang="0">
                    <a:pos x="299" y="8"/>
                  </a:cxn>
                  <a:cxn ang="0">
                    <a:pos x="299" y="46"/>
                  </a:cxn>
                  <a:cxn ang="0">
                    <a:pos x="260" y="146"/>
                  </a:cxn>
                  <a:cxn ang="0">
                    <a:pos x="260" y="200"/>
                  </a:cxn>
                  <a:cxn ang="0">
                    <a:pos x="276" y="270"/>
                  </a:cxn>
                  <a:cxn ang="0">
                    <a:pos x="268" y="361"/>
                  </a:cxn>
                  <a:cxn ang="0">
                    <a:pos x="276" y="531"/>
                  </a:cxn>
                  <a:cxn ang="0">
                    <a:pos x="291" y="639"/>
                  </a:cxn>
                  <a:cxn ang="0">
                    <a:pos x="330" y="762"/>
                  </a:cxn>
                  <a:cxn ang="0">
                    <a:pos x="383" y="855"/>
                  </a:cxn>
                  <a:cxn ang="0">
                    <a:pos x="445" y="923"/>
                  </a:cxn>
                </a:cxnLst>
                <a:rect l="0" t="0" r="r" b="b"/>
                <a:pathLst>
                  <a:path w="699" h="1216">
                    <a:moveTo>
                      <a:pt x="445" y="923"/>
                    </a:moveTo>
                    <a:lnTo>
                      <a:pt x="560" y="1039"/>
                    </a:lnTo>
                    <a:lnTo>
                      <a:pt x="606" y="1039"/>
                    </a:lnTo>
                    <a:lnTo>
                      <a:pt x="684" y="1086"/>
                    </a:lnTo>
                    <a:lnTo>
                      <a:pt x="699" y="1139"/>
                    </a:lnTo>
                    <a:lnTo>
                      <a:pt x="676" y="1208"/>
                    </a:lnTo>
                    <a:lnTo>
                      <a:pt x="614" y="1216"/>
                    </a:lnTo>
                    <a:lnTo>
                      <a:pt x="537" y="1162"/>
                    </a:lnTo>
                    <a:lnTo>
                      <a:pt x="383" y="1016"/>
                    </a:lnTo>
                    <a:lnTo>
                      <a:pt x="284" y="878"/>
                    </a:lnTo>
                    <a:lnTo>
                      <a:pt x="237" y="769"/>
                    </a:lnTo>
                    <a:lnTo>
                      <a:pt x="206" y="585"/>
                    </a:lnTo>
                    <a:lnTo>
                      <a:pt x="206" y="346"/>
                    </a:lnTo>
                    <a:lnTo>
                      <a:pt x="198" y="285"/>
                    </a:lnTo>
                    <a:lnTo>
                      <a:pt x="153" y="239"/>
                    </a:lnTo>
                    <a:lnTo>
                      <a:pt x="22" y="247"/>
                    </a:lnTo>
                    <a:lnTo>
                      <a:pt x="0" y="223"/>
                    </a:lnTo>
                    <a:lnTo>
                      <a:pt x="29" y="208"/>
                    </a:lnTo>
                    <a:lnTo>
                      <a:pt x="122" y="200"/>
                    </a:lnTo>
                    <a:lnTo>
                      <a:pt x="138" y="185"/>
                    </a:lnTo>
                    <a:lnTo>
                      <a:pt x="6" y="107"/>
                    </a:lnTo>
                    <a:lnTo>
                      <a:pt x="6" y="77"/>
                    </a:lnTo>
                    <a:lnTo>
                      <a:pt x="29" y="70"/>
                    </a:lnTo>
                    <a:lnTo>
                      <a:pt x="138" y="130"/>
                    </a:lnTo>
                    <a:lnTo>
                      <a:pt x="161" y="123"/>
                    </a:lnTo>
                    <a:lnTo>
                      <a:pt x="138" y="8"/>
                    </a:lnTo>
                    <a:lnTo>
                      <a:pt x="153" y="0"/>
                    </a:lnTo>
                    <a:lnTo>
                      <a:pt x="169" y="8"/>
                    </a:lnTo>
                    <a:lnTo>
                      <a:pt x="198" y="123"/>
                    </a:lnTo>
                    <a:lnTo>
                      <a:pt x="222" y="130"/>
                    </a:lnTo>
                    <a:lnTo>
                      <a:pt x="284" y="8"/>
                    </a:lnTo>
                    <a:lnTo>
                      <a:pt x="299" y="8"/>
                    </a:lnTo>
                    <a:lnTo>
                      <a:pt x="299" y="46"/>
                    </a:lnTo>
                    <a:lnTo>
                      <a:pt x="260" y="146"/>
                    </a:lnTo>
                    <a:lnTo>
                      <a:pt x="260" y="200"/>
                    </a:lnTo>
                    <a:lnTo>
                      <a:pt x="276" y="270"/>
                    </a:lnTo>
                    <a:lnTo>
                      <a:pt x="268" y="361"/>
                    </a:lnTo>
                    <a:lnTo>
                      <a:pt x="276" y="531"/>
                    </a:lnTo>
                    <a:lnTo>
                      <a:pt x="291" y="639"/>
                    </a:lnTo>
                    <a:lnTo>
                      <a:pt x="330" y="762"/>
                    </a:lnTo>
                    <a:lnTo>
                      <a:pt x="383" y="855"/>
                    </a:lnTo>
                    <a:lnTo>
                      <a:pt x="445" y="923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0967" name="Freeform 183"/>
              <p:cNvSpPr>
                <a:spLocks noChangeAspect="1"/>
              </p:cNvSpPr>
              <p:nvPr/>
            </p:nvSpPr>
            <p:spPr bwMode="auto">
              <a:xfrm rot="-2705309">
                <a:off x="2793" y="1150"/>
                <a:ext cx="620" cy="708"/>
              </a:xfrm>
              <a:custGeom>
                <a:avLst/>
                <a:gdLst/>
                <a:ahLst/>
                <a:cxnLst>
                  <a:cxn ang="0">
                    <a:pos x="15" y="1008"/>
                  </a:cxn>
                  <a:cxn ang="0">
                    <a:pos x="0" y="1061"/>
                  </a:cxn>
                  <a:cxn ang="0">
                    <a:pos x="15" y="1139"/>
                  </a:cxn>
                  <a:cxn ang="0">
                    <a:pos x="70" y="1139"/>
                  </a:cxn>
                  <a:cxn ang="0">
                    <a:pos x="231" y="1108"/>
                  </a:cxn>
                  <a:cxn ang="0">
                    <a:pos x="408" y="1046"/>
                  </a:cxn>
                  <a:cxn ang="0">
                    <a:pos x="554" y="946"/>
                  </a:cxn>
                  <a:cxn ang="0">
                    <a:pos x="639" y="816"/>
                  </a:cxn>
                  <a:cxn ang="0">
                    <a:pos x="715" y="593"/>
                  </a:cxn>
                  <a:cxn ang="0">
                    <a:pos x="738" y="385"/>
                  </a:cxn>
                  <a:cxn ang="0">
                    <a:pos x="738" y="285"/>
                  </a:cxn>
                  <a:cxn ang="0">
                    <a:pos x="777" y="224"/>
                  </a:cxn>
                  <a:cxn ang="0">
                    <a:pos x="845" y="200"/>
                  </a:cxn>
                  <a:cxn ang="0">
                    <a:pos x="907" y="200"/>
                  </a:cxn>
                  <a:cxn ang="0">
                    <a:pos x="915" y="169"/>
                  </a:cxn>
                  <a:cxn ang="0">
                    <a:pos x="823" y="177"/>
                  </a:cxn>
                  <a:cxn ang="0">
                    <a:pos x="808" y="154"/>
                  </a:cxn>
                  <a:cxn ang="0">
                    <a:pos x="884" y="70"/>
                  </a:cxn>
                  <a:cxn ang="0">
                    <a:pos x="868" y="47"/>
                  </a:cxn>
                  <a:cxn ang="0">
                    <a:pos x="853" y="62"/>
                  </a:cxn>
                  <a:cxn ang="0">
                    <a:pos x="792" y="123"/>
                  </a:cxn>
                  <a:cxn ang="0">
                    <a:pos x="777" y="123"/>
                  </a:cxn>
                  <a:cxn ang="0">
                    <a:pos x="777" y="16"/>
                  </a:cxn>
                  <a:cxn ang="0">
                    <a:pos x="761" y="0"/>
                  </a:cxn>
                  <a:cxn ang="0">
                    <a:pos x="738" y="8"/>
                  </a:cxn>
                  <a:cxn ang="0">
                    <a:pos x="746" y="123"/>
                  </a:cxn>
                  <a:cxn ang="0">
                    <a:pos x="730" y="131"/>
                  </a:cxn>
                  <a:cxn ang="0">
                    <a:pos x="668" y="70"/>
                  </a:cxn>
                  <a:cxn ang="0">
                    <a:pos x="623" y="62"/>
                  </a:cxn>
                  <a:cxn ang="0">
                    <a:pos x="631" y="93"/>
                  </a:cxn>
                  <a:cxn ang="0">
                    <a:pos x="699" y="162"/>
                  </a:cxn>
                  <a:cxn ang="0">
                    <a:pos x="699" y="200"/>
                  </a:cxn>
                  <a:cxn ang="0">
                    <a:pos x="676" y="278"/>
                  </a:cxn>
                  <a:cxn ang="0">
                    <a:pos x="676" y="346"/>
                  </a:cxn>
                  <a:cxn ang="0">
                    <a:pos x="676" y="462"/>
                  </a:cxn>
                  <a:cxn ang="0">
                    <a:pos x="645" y="608"/>
                  </a:cxn>
                  <a:cxn ang="0">
                    <a:pos x="615" y="700"/>
                  </a:cxn>
                  <a:cxn ang="0">
                    <a:pos x="561" y="816"/>
                  </a:cxn>
                  <a:cxn ang="0">
                    <a:pos x="499" y="908"/>
                  </a:cxn>
                  <a:cxn ang="0">
                    <a:pos x="454" y="954"/>
                  </a:cxn>
                  <a:cxn ang="0">
                    <a:pos x="330" y="993"/>
                  </a:cxn>
                  <a:cxn ang="0">
                    <a:pos x="215" y="1008"/>
                  </a:cxn>
                  <a:cxn ang="0">
                    <a:pos x="99" y="1024"/>
                  </a:cxn>
                  <a:cxn ang="0">
                    <a:pos x="15" y="1008"/>
                  </a:cxn>
                </a:cxnLst>
                <a:rect l="0" t="0" r="r" b="b"/>
                <a:pathLst>
                  <a:path w="915" h="1139">
                    <a:moveTo>
                      <a:pt x="15" y="1008"/>
                    </a:moveTo>
                    <a:lnTo>
                      <a:pt x="0" y="1061"/>
                    </a:lnTo>
                    <a:lnTo>
                      <a:pt x="15" y="1139"/>
                    </a:lnTo>
                    <a:lnTo>
                      <a:pt x="70" y="1139"/>
                    </a:lnTo>
                    <a:lnTo>
                      <a:pt x="231" y="1108"/>
                    </a:lnTo>
                    <a:lnTo>
                      <a:pt x="408" y="1046"/>
                    </a:lnTo>
                    <a:lnTo>
                      <a:pt x="554" y="946"/>
                    </a:lnTo>
                    <a:lnTo>
                      <a:pt x="639" y="816"/>
                    </a:lnTo>
                    <a:lnTo>
                      <a:pt x="715" y="593"/>
                    </a:lnTo>
                    <a:lnTo>
                      <a:pt x="738" y="385"/>
                    </a:lnTo>
                    <a:lnTo>
                      <a:pt x="738" y="285"/>
                    </a:lnTo>
                    <a:lnTo>
                      <a:pt x="777" y="224"/>
                    </a:lnTo>
                    <a:lnTo>
                      <a:pt x="845" y="200"/>
                    </a:lnTo>
                    <a:lnTo>
                      <a:pt x="907" y="200"/>
                    </a:lnTo>
                    <a:lnTo>
                      <a:pt x="915" y="169"/>
                    </a:lnTo>
                    <a:lnTo>
                      <a:pt x="823" y="177"/>
                    </a:lnTo>
                    <a:lnTo>
                      <a:pt x="808" y="154"/>
                    </a:lnTo>
                    <a:lnTo>
                      <a:pt x="884" y="70"/>
                    </a:lnTo>
                    <a:lnTo>
                      <a:pt x="868" y="47"/>
                    </a:lnTo>
                    <a:lnTo>
                      <a:pt x="853" y="62"/>
                    </a:lnTo>
                    <a:lnTo>
                      <a:pt x="792" y="123"/>
                    </a:lnTo>
                    <a:lnTo>
                      <a:pt x="777" y="123"/>
                    </a:lnTo>
                    <a:lnTo>
                      <a:pt x="777" y="16"/>
                    </a:lnTo>
                    <a:lnTo>
                      <a:pt x="761" y="0"/>
                    </a:lnTo>
                    <a:lnTo>
                      <a:pt x="738" y="8"/>
                    </a:lnTo>
                    <a:lnTo>
                      <a:pt x="746" y="123"/>
                    </a:lnTo>
                    <a:lnTo>
                      <a:pt x="730" y="131"/>
                    </a:lnTo>
                    <a:lnTo>
                      <a:pt x="668" y="70"/>
                    </a:lnTo>
                    <a:lnTo>
                      <a:pt x="623" y="62"/>
                    </a:lnTo>
                    <a:lnTo>
                      <a:pt x="631" y="93"/>
                    </a:lnTo>
                    <a:lnTo>
                      <a:pt x="699" y="162"/>
                    </a:lnTo>
                    <a:lnTo>
                      <a:pt x="699" y="200"/>
                    </a:lnTo>
                    <a:lnTo>
                      <a:pt x="676" y="278"/>
                    </a:lnTo>
                    <a:lnTo>
                      <a:pt x="676" y="346"/>
                    </a:lnTo>
                    <a:lnTo>
                      <a:pt x="676" y="462"/>
                    </a:lnTo>
                    <a:lnTo>
                      <a:pt x="645" y="608"/>
                    </a:lnTo>
                    <a:lnTo>
                      <a:pt x="615" y="700"/>
                    </a:lnTo>
                    <a:lnTo>
                      <a:pt x="561" y="816"/>
                    </a:lnTo>
                    <a:lnTo>
                      <a:pt x="499" y="908"/>
                    </a:lnTo>
                    <a:lnTo>
                      <a:pt x="454" y="954"/>
                    </a:lnTo>
                    <a:lnTo>
                      <a:pt x="330" y="993"/>
                    </a:lnTo>
                    <a:lnTo>
                      <a:pt x="215" y="1008"/>
                    </a:lnTo>
                    <a:lnTo>
                      <a:pt x="99" y="1024"/>
                    </a:lnTo>
                    <a:lnTo>
                      <a:pt x="15" y="1008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270968" name="Text Box 184"/>
          <p:cNvSpPr txBox="1">
            <a:spLocks noChangeArrowheads="1"/>
          </p:cNvSpPr>
          <p:nvPr/>
        </p:nvSpPr>
        <p:spPr bwMode="auto">
          <a:xfrm>
            <a:off x="136525" y="5072063"/>
            <a:ext cx="6792913" cy="1006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Algorithm: Go through the records in order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                   putting them where they go.</a:t>
            </a:r>
          </a:p>
        </p:txBody>
      </p:sp>
      <p:sp>
        <p:nvSpPr>
          <p:cNvPr id="1270969" name="Rectangle 185"/>
          <p:cNvSpPr>
            <a:spLocks noChangeArrowheads="1"/>
          </p:cNvSpPr>
          <p:nvPr/>
        </p:nvSpPr>
        <p:spPr bwMode="auto">
          <a:xfrm>
            <a:off x="3429000" y="1517650"/>
            <a:ext cx="46990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 </a:t>
            </a:r>
          </a:p>
        </p:txBody>
      </p:sp>
      <p:sp>
        <p:nvSpPr>
          <p:cNvPr id="1270970" name="Line 186"/>
          <p:cNvSpPr>
            <a:spLocks noChangeShapeType="1"/>
          </p:cNvSpPr>
          <p:nvPr/>
        </p:nvSpPr>
        <p:spPr bwMode="auto">
          <a:xfrm>
            <a:off x="18669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0971" name="Line 187"/>
          <p:cNvSpPr>
            <a:spLocks noChangeShapeType="1"/>
          </p:cNvSpPr>
          <p:nvPr/>
        </p:nvSpPr>
        <p:spPr bwMode="auto">
          <a:xfrm>
            <a:off x="38227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0972" name="Rectangle 188"/>
          <p:cNvSpPr>
            <a:spLocks noChangeArrowheads="1"/>
          </p:cNvSpPr>
          <p:nvPr/>
        </p:nvSpPr>
        <p:spPr bwMode="auto">
          <a:xfrm>
            <a:off x="1885950" y="1508125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70973" name="Line 189"/>
          <p:cNvSpPr>
            <a:spLocks noChangeShapeType="1"/>
          </p:cNvSpPr>
          <p:nvPr/>
        </p:nvSpPr>
        <p:spPr bwMode="auto">
          <a:xfrm>
            <a:off x="2260600" y="974725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0974" name="Line 190"/>
          <p:cNvSpPr>
            <a:spLocks noChangeShapeType="1"/>
          </p:cNvSpPr>
          <p:nvPr/>
        </p:nvSpPr>
        <p:spPr bwMode="auto">
          <a:xfrm>
            <a:off x="26670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0975" name="Rectangle 191"/>
          <p:cNvSpPr>
            <a:spLocks noChangeArrowheads="1"/>
          </p:cNvSpPr>
          <p:nvPr/>
        </p:nvSpPr>
        <p:spPr bwMode="auto">
          <a:xfrm>
            <a:off x="4641850" y="15367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70976" name="Rectangle 192"/>
          <p:cNvSpPr>
            <a:spLocks noChangeArrowheads="1"/>
          </p:cNvSpPr>
          <p:nvPr/>
        </p:nvSpPr>
        <p:spPr bwMode="auto">
          <a:xfrm>
            <a:off x="82359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3</a:t>
            </a:r>
          </a:p>
        </p:txBody>
      </p:sp>
      <p:sp>
        <p:nvSpPr>
          <p:cNvPr id="1270977" name="Line 193"/>
          <p:cNvSpPr>
            <a:spLocks noChangeShapeType="1"/>
          </p:cNvSpPr>
          <p:nvPr/>
        </p:nvSpPr>
        <p:spPr bwMode="auto">
          <a:xfrm>
            <a:off x="30480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0978" name="Rectangle 194"/>
          <p:cNvSpPr>
            <a:spLocks noChangeArrowheads="1"/>
          </p:cNvSpPr>
          <p:nvPr/>
        </p:nvSpPr>
        <p:spPr bwMode="auto">
          <a:xfrm>
            <a:off x="42735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70979" name="Line 195"/>
          <p:cNvSpPr>
            <a:spLocks noChangeShapeType="1"/>
          </p:cNvSpPr>
          <p:nvPr/>
        </p:nvSpPr>
        <p:spPr bwMode="auto">
          <a:xfrm>
            <a:off x="34417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0980" name="Line 196"/>
          <p:cNvSpPr>
            <a:spLocks noChangeShapeType="1"/>
          </p:cNvSpPr>
          <p:nvPr/>
        </p:nvSpPr>
        <p:spPr bwMode="auto">
          <a:xfrm flipV="1">
            <a:off x="6248400" y="2590800"/>
            <a:ext cx="914400" cy="1447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0981" name="Line 197"/>
          <p:cNvSpPr>
            <a:spLocks noChangeShapeType="1"/>
          </p:cNvSpPr>
          <p:nvPr/>
        </p:nvSpPr>
        <p:spPr bwMode="auto">
          <a:xfrm flipV="1">
            <a:off x="7086600" y="2590800"/>
            <a:ext cx="1600200" cy="1447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70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70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70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70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0971" grpId="0" animBg="1"/>
      <p:bldP spid="127097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 Sorts?</a:t>
            </a:r>
          </a:p>
        </p:txBody>
      </p:sp>
      <p:graphicFrame>
        <p:nvGraphicFramePr>
          <p:cNvPr id="1320964" name="Object 4"/>
          <p:cNvGraphicFramePr>
            <a:graphicFrameLocks noChangeAspect="1"/>
          </p:cNvGraphicFramePr>
          <p:nvPr/>
        </p:nvGraphicFramePr>
        <p:xfrm>
          <a:off x="228600" y="2263775"/>
          <a:ext cx="6267450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38" name="Equation" r:id="rId3" imgW="3632040" imgH="203040" progId="Equation.DSMT4">
                  <p:embed/>
                </p:oleObj>
              </mc:Choice>
              <mc:Fallback>
                <p:oleObj name="Equation" r:id="rId3" imgW="3632040" imgH="203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63775"/>
                        <a:ext cx="6267450" cy="350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0965" name="Object 5"/>
          <p:cNvGraphicFramePr>
            <a:graphicFrameLocks noChangeAspect="1"/>
          </p:cNvGraphicFramePr>
          <p:nvPr/>
        </p:nvGraphicFramePr>
        <p:xfrm>
          <a:off x="369888" y="2909888"/>
          <a:ext cx="8370887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39" name="Equation" r:id="rId5" imgW="4851400" imgH="203200" progId="Equation.DSMT4">
                  <p:embed/>
                </p:oleObj>
              </mc:Choice>
              <mc:Fallback>
                <p:oleObj name="Equation" r:id="rId5" imgW="4851400" imgH="203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88" y="2909888"/>
                        <a:ext cx="8370887" cy="350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8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34938"/>
            <a:ext cx="7772400" cy="1143001"/>
          </a:xfrm>
        </p:spPr>
        <p:txBody>
          <a:bodyPr/>
          <a:lstStyle/>
          <a:p>
            <a:r>
              <a:rPr lang="en-US"/>
              <a:t>CountingSort</a:t>
            </a:r>
          </a:p>
        </p:txBody>
      </p:sp>
      <p:sp>
        <p:nvSpPr>
          <p:cNvPr id="1271811" name="Text Box 3"/>
          <p:cNvSpPr txBox="1">
            <a:spLocks noChangeArrowheads="1"/>
          </p:cNvSpPr>
          <p:nvPr/>
        </p:nvSpPr>
        <p:spPr bwMode="auto">
          <a:xfrm>
            <a:off x="60325" y="992188"/>
            <a:ext cx="10953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Input:</a:t>
            </a:r>
          </a:p>
        </p:txBody>
      </p:sp>
      <p:sp>
        <p:nvSpPr>
          <p:cNvPr id="1271812" name="Text Box 4"/>
          <p:cNvSpPr txBox="1">
            <a:spLocks noChangeArrowheads="1"/>
          </p:cNvSpPr>
          <p:nvPr/>
        </p:nvSpPr>
        <p:spPr bwMode="auto">
          <a:xfrm>
            <a:off x="76200" y="1525588"/>
            <a:ext cx="13493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Output:</a:t>
            </a:r>
          </a:p>
        </p:txBody>
      </p:sp>
      <p:sp>
        <p:nvSpPr>
          <p:cNvPr id="1271813" name="Text Box 5"/>
          <p:cNvSpPr txBox="1">
            <a:spLocks noChangeArrowheads="1"/>
          </p:cNvSpPr>
          <p:nvPr/>
        </p:nvSpPr>
        <p:spPr bwMode="auto">
          <a:xfrm>
            <a:off x="92075" y="2058988"/>
            <a:ext cx="11588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Index:</a:t>
            </a:r>
          </a:p>
        </p:txBody>
      </p:sp>
      <p:graphicFrame>
        <p:nvGraphicFramePr>
          <p:cNvPr id="1271814" name="Group 6"/>
          <p:cNvGraphicFramePr>
            <a:graphicFrameLocks noGrp="1"/>
          </p:cNvGraphicFramePr>
          <p:nvPr>
            <p:ph idx="1"/>
          </p:nvPr>
        </p:nvGraphicFramePr>
        <p:xfrm>
          <a:off x="1447800" y="990600"/>
          <a:ext cx="7543800" cy="1676400"/>
        </p:xfrm>
        <a:graphic>
          <a:graphicData uri="http://schemas.openxmlformats.org/drawingml/2006/table">
            <a:tbl>
              <a:tblPr/>
              <a:tblGrid>
                <a:gridCol w="396875"/>
                <a:gridCol w="396875"/>
                <a:gridCol w="396875"/>
                <a:gridCol w="396875"/>
                <a:gridCol w="398463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8462"/>
                <a:gridCol w="396875"/>
                <a:gridCol w="396875"/>
                <a:gridCol w="396875"/>
                <a:gridCol w="396875"/>
              </a:tblGrid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1500188" y="2128838"/>
            <a:ext cx="7535862" cy="500062"/>
            <a:chOff x="945" y="1341"/>
            <a:chExt cx="4747" cy="315"/>
          </a:xfrm>
        </p:grpSpPr>
        <p:sp>
          <p:nvSpPr>
            <p:cNvPr id="1271897" name="Text Box 89"/>
            <p:cNvSpPr txBox="1">
              <a:spLocks noChangeArrowheads="1"/>
            </p:cNvSpPr>
            <p:nvPr/>
          </p:nvSpPr>
          <p:spPr bwMode="auto">
            <a:xfrm>
              <a:off x="3626" y="1341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11</a:t>
              </a:r>
            </a:p>
          </p:txBody>
        </p:sp>
        <p:sp>
          <p:nvSpPr>
            <p:cNvPr id="1271898" name="Text Box 90"/>
            <p:cNvSpPr txBox="1">
              <a:spLocks noChangeArrowheads="1"/>
            </p:cNvSpPr>
            <p:nvPr/>
          </p:nvSpPr>
          <p:spPr bwMode="auto">
            <a:xfrm>
              <a:off x="3366" y="1341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10</a:t>
              </a:r>
            </a:p>
          </p:txBody>
        </p:sp>
        <p:sp>
          <p:nvSpPr>
            <p:cNvPr id="1271899" name="Text Box 91"/>
            <p:cNvSpPr txBox="1">
              <a:spLocks noChangeArrowheads="1"/>
            </p:cNvSpPr>
            <p:nvPr/>
          </p:nvSpPr>
          <p:spPr bwMode="auto">
            <a:xfrm>
              <a:off x="3172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9</a:t>
              </a:r>
            </a:p>
          </p:txBody>
        </p:sp>
        <p:sp>
          <p:nvSpPr>
            <p:cNvPr id="1271900" name="Text Box 92"/>
            <p:cNvSpPr txBox="1">
              <a:spLocks noChangeArrowheads="1"/>
            </p:cNvSpPr>
            <p:nvPr/>
          </p:nvSpPr>
          <p:spPr bwMode="auto">
            <a:xfrm>
              <a:off x="2926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8</a:t>
              </a:r>
            </a:p>
          </p:txBody>
        </p:sp>
        <p:sp>
          <p:nvSpPr>
            <p:cNvPr id="1271901" name="Text Box 93"/>
            <p:cNvSpPr txBox="1">
              <a:spLocks noChangeArrowheads="1"/>
            </p:cNvSpPr>
            <p:nvPr/>
          </p:nvSpPr>
          <p:spPr bwMode="auto">
            <a:xfrm>
              <a:off x="2688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7</a:t>
              </a:r>
            </a:p>
          </p:txBody>
        </p:sp>
        <p:sp>
          <p:nvSpPr>
            <p:cNvPr id="1271902" name="Text Box 94"/>
            <p:cNvSpPr txBox="1">
              <a:spLocks noChangeArrowheads="1"/>
            </p:cNvSpPr>
            <p:nvPr/>
          </p:nvSpPr>
          <p:spPr bwMode="auto">
            <a:xfrm>
              <a:off x="2420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6</a:t>
              </a:r>
            </a:p>
          </p:txBody>
        </p:sp>
        <p:sp>
          <p:nvSpPr>
            <p:cNvPr id="1271903" name="Text Box 95"/>
            <p:cNvSpPr txBox="1">
              <a:spLocks noChangeArrowheads="1"/>
            </p:cNvSpPr>
            <p:nvPr/>
          </p:nvSpPr>
          <p:spPr bwMode="auto">
            <a:xfrm>
              <a:off x="2173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5</a:t>
              </a:r>
            </a:p>
          </p:txBody>
        </p:sp>
        <p:sp>
          <p:nvSpPr>
            <p:cNvPr id="1271904" name="Text Box 96"/>
            <p:cNvSpPr txBox="1">
              <a:spLocks noChangeArrowheads="1"/>
            </p:cNvSpPr>
            <p:nvPr/>
          </p:nvSpPr>
          <p:spPr bwMode="auto">
            <a:xfrm>
              <a:off x="1900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4</a:t>
              </a:r>
            </a:p>
          </p:txBody>
        </p:sp>
        <p:sp>
          <p:nvSpPr>
            <p:cNvPr id="1271905" name="Text Box 97"/>
            <p:cNvSpPr txBox="1">
              <a:spLocks noChangeArrowheads="1"/>
            </p:cNvSpPr>
            <p:nvPr/>
          </p:nvSpPr>
          <p:spPr bwMode="auto">
            <a:xfrm>
              <a:off x="1661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3</a:t>
              </a:r>
            </a:p>
          </p:txBody>
        </p:sp>
        <p:sp>
          <p:nvSpPr>
            <p:cNvPr id="1271906" name="Text Box 98"/>
            <p:cNvSpPr txBox="1">
              <a:spLocks noChangeArrowheads="1"/>
            </p:cNvSpPr>
            <p:nvPr/>
          </p:nvSpPr>
          <p:spPr bwMode="auto">
            <a:xfrm>
              <a:off x="1422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2</a:t>
              </a:r>
            </a:p>
          </p:txBody>
        </p:sp>
        <p:sp>
          <p:nvSpPr>
            <p:cNvPr id="1271907" name="Text Box 99"/>
            <p:cNvSpPr txBox="1">
              <a:spLocks noChangeArrowheads="1"/>
            </p:cNvSpPr>
            <p:nvPr/>
          </p:nvSpPr>
          <p:spPr bwMode="auto">
            <a:xfrm>
              <a:off x="1176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</a:t>
              </a:r>
            </a:p>
          </p:txBody>
        </p:sp>
        <p:sp>
          <p:nvSpPr>
            <p:cNvPr id="1271908" name="Text Box 100"/>
            <p:cNvSpPr txBox="1">
              <a:spLocks noChangeArrowheads="1"/>
            </p:cNvSpPr>
            <p:nvPr/>
          </p:nvSpPr>
          <p:spPr bwMode="auto">
            <a:xfrm>
              <a:off x="945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0</a:t>
              </a:r>
            </a:p>
          </p:txBody>
        </p:sp>
        <p:sp>
          <p:nvSpPr>
            <p:cNvPr id="1271909" name="Text Box 101"/>
            <p:cNvSpPr txBox="1">
              <a:spLocks noChangeArrowheads="1"/>
            </p:cNvSpPr>
            <p:nvPr/>
          </p:nvSpPr>
          <p:spPr bwMode="auto">
            <a:xfrm>
              <a:off x="3872" y="1342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12</a:t>
              </a:r>
            </a:p>
          </p:txBody>
        </p:sp>
        <p:sp>
          <p:nvSpPr>
            <p:cNvPr id="1271910" name="Text Box 102"/>
            <p:cNvSpPr txBox="1">
              <a:spLocks noChangeArrowheads="1"/>
            </p:cNvSpPr>
            <p:nvPr/>
          </p:nvSpPr>
          <p:spPr bwMode="auto">
            <a:xfrm>
              <a:off x="4133" y="1343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13</a:t>
              </a:r>
            </a:p>
          </p:txBody>
        </p:sp>
        <p:sp>
          <p:nvSpPr>
            <p:cNvPr id="1271911" name="Text Box 103"/>
            <p:cNvSpPr txBox="1">
              <a:spLocks noChangeArrowheads="1"/>
            </p:cNvSpPr>
            <p:nvPr/>
          </p:nvSpPr>
          <p:spPr bwMode="auto">
            <a:xfrm>
              <a:off x="4380" y="1344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14</a:t>
              </a:r>
            </a:p>
          </p:txBody>
        </p:sp>
        <p:sp>
          <p:nvSpPr>
            <p:cNvPr id="1271912" name="Text Box 104"/>
            <p:cNvSpPr txBox="1">
              <a:spLocks noChangeArrowheads="1"/>
            </p:cNvSpPr>
            <p:nvPr/>
          </p:nvSpPr>
          <p:spPr bwMode="auto">
            <a:xfrm>
              <a:off x="4627" y="1345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15</a:t>
              </a:r>
            </a:p>
          </p:txBody>
        </p:sp>
        <p:sp>
          <p:nvSpPr>
            <p:cNvPr id="1271913" name="Text Box 105"/>
            <p:cNvSpPr txBox="1">
              <a:spLocks noChangeArrowheads="1"/>
            </p:cNvSpPr>
            <p:nvPr/>
          </p:nvSpPr>
          <p:spPr bwMode="auto">
            <a:xfrm>
              <a:off x="4874" y="1346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16</a:t>
              </a:r>
            </a:p>
          </p:txBody>
        </p:sp>
        <p:sp>
          <p:nvSpPr>
            <p:cNvPr id="1271914" name="Text Box 106"/>
            <p:cNvSpPr txBox="1">
              <a:spLocks noChangeArrowheads="1"/>
            </p:cNvSpPr>
            <p:nvPr/>
          </p:nvSpPr>
          <p:spPr bwMode="auto">
            <a:xfrm>
              <a:off x="5121" y="1347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17</a:t>
              </a:r>
            </a:p>
          </p:txBody>
        </p:sp>
        <p:sp>
          <p:nvSpPr>
            <p:cNvPr id="1271915" name="Text Box 107"/>
            <p:cNvSpPr txBox="1">
              <a:spLocks noChangeArrowheads="1"/>
            </p:cNvSpPr>
            <p:nvPr/>
          </p:nvSpPr>
          <p:spPr bwMode="auto">
            <a:xfrm>
              <a:off x="5368" y="1348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18</a:t>
              </a:r>
            </a:p>
          </p:txBody>
        </p:sp>
      </p:grpSp>
      <p:sp>
        <p:nvSpPr>
          <p:cNvPr id="1271916" name="Text Box 108"/>
          <p:cNvSpPr txBox="1">
            <a:spLocks noChangeArrowheads="1"/>
          </p:cNvSpPr>
          <p:nvPr/>
        </p:nvSpPr>
        <p:spPr bwMode="auto">
          <a:xfrm>
            <a:off x="3013075" y="3336925"/>
            <a:ext cx="1487488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Value v:</a:t>
            </a:r>
          </a:p>
        </p:txBody>
      </p:sp>
      <p:grpSp>
        <p:nvGrpSpPr>
          <p:cNvPr id="3" name="Group 109"/>
          <p:cNvGrpSpPr>
            <a:grpSpLocks/>
          </p:cNvGrpSpPr>
          <p:nvPr/>
        </p:nvGrpSpPr>
        <p:grpSpPr bwMode="auto">
          <a:xfrm>
            <a:off x="1465263" y="1008063"/>
            <a:ext cx="7504112" cy="549275"/>
            <a:chOff x="923" y="1104"/>
            <a:chExt cx="4727" cy="346"/>
          </a:xfrm>
        </p:grpSpPr>
        <p:sp>
          <p:nvSpPr>
            <p:cNvPr id="1271918" name="Text Box 110"/>
            <p:cNvSpPr txBox="1">
              <a:spLocks noChangeArrowheads="1"/>
            </p:cNvSpPr>
            <p:nvPr/>
          </p:nvSpPr>
          <p:spPr bwMode="auto">
            <a:xfrm>
              <a:off x="923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1919" name="Text Box 111"/>
            <p:cNvSpPr txBox="1">
              <a:spLocks noChangeArrowheads="1"/>
            </p:cNvSpPr>
            <p:nvPr/>
          </p:nvSpPr>
          <p:spPr bwMode="auto">
            <a:xfrm>
              <a:off x="115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71920" name="Text Box 112"/>
            <p:cNvSpPr txBox="1">
              <a:spLocks noChangeArrowheads="1"/>
            </p:cNvSpPr>
            <p:nvPr/>
          </p:nvSpPr>
          <p:spPr bwMode="auto">
            <a:xfrm>
              <a:off x="141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71921" name="Text Box 113"/>
            <p:cNvSpPr txBox="1">
              <a:spLocks noChangeArrowheads="1"/>
            </p:cNvSpPr>
            <p:nvPr/>
          </p:nvSpPr>
          <p:spPr bwMode="auto">
            <a:xfrm>
              <a:off x="167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1922" name="Text Box 114"/>
            <p:cNvSpPr txBox="1">
              <a:spLocks noChangeArrowheads="1"/>
            </p:cNvSpPr>
            <p:nvPr/>
          </p:nvSpPr>
          <p:spPr bwMode="auto">
            <a:xfrm>
              <a:off x="193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71923" name="Text Box 115"/>
            <p:cNvSpPr txBox="1">
              <a:spLocks noChangeArrowheads="1"/>
            </p:cNvSpPr>
            <p:nvPr/>
          </p:nvSpPr>
          <p:spPr bwMode="auto">
            <a:xfrm>
              <a:off x="219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1924" name="Text Box 116"/>
            <p:cNvSpPr txBox="1">
              <a:spLocks noChangeArrowheads="1"/>
            </p:cNvSpPr>
            <p:nvPr/>
          </p:nvSpPr>
          <p:spPr bwMode="auto">
            <a:xfrm>
              <a:off x="2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1925" name="Text Box 117"/>
            <p:cNvSpPr txBox="1">
              <a:spLocks noChangeArrowheads="1"/>
            </p:cNvSpPr>
            <p:nvPr/>
          </p:nvSpPr>
          <p:spPr bwMode="auto">
            <a:xfrm>
              <a:off x="267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71926" name="Text Box 118"/>
            <p:cNvSpPr txBox="1">
              <a:spLocks noChangeArrowheads="1"/>
            </p:cNvSpPr>
            <p:nvPr/>
          </p:nvSpPr>
          <p:spPr bwMode="auto">
            <a:xfrm>
              <a:off x="2928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1927" name="Text Box 119"/>
            <p:cNvSpPr txBox="1">
              <a:spLocks noChangeArrowheads="1"/>
            </p:cNvSpPr>
            <p:nvPr/>
          </p:nvSpPr>
          <p:spPr bwMode="auto">
            <a:xfrm>
              <a:off x="3185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71928" name="Text Box 120"/>
            <p:cNvSpPr txBox="1">
              <a:spLocks noChangeArrowheads="1"/>
            </p:cNvSpPr>
            <p:nvPr/>
          </p:nvSpPr>
          <p:spPr bwMode="auto">
            <a:xfrm>
              <a:off x="3435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71929" name="Text Box 121"/>
            <p:cNvSpPr txBox="1">
              <a:spLocks noChangeArrowheads="1"/>
            </p:cNvSpPr>
            <p:nvPr/>
          </p:nvSpPr>
          <p:spPr bwMode="auto">
            <a:xfrm>
              <a:off x="3678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1930" name="Text Box 122"/>
            <p:cNvSpPr txBox="1">
              <a:spLocks noChangeArrowheads="1"/>
            </p:cNvSpPr>
            <p:nvPr/>
          </p:nvSpPr>
          <p:spPr bwMode="auto">
            <a:xfrm>
              <a:off x="39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71931" name="Text Box 123"/>
            <p:cNvSpPr txBox="1">
              <a:spLocks noChangeArrowheads="1"/>
            </p:cNvSpPr>
            <p:nvPr/>
          </p:nvSpPr>
          <p:spPr bwMode="auto">
            <a:xfrm>
              <a:off x="4157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1932" name="Text Box 124"/>
            <p:cNvSpPr txBox="1">
              <a:spLocks noChangeArrowheads="1"/>
            </p:cNvSpPr>
            <p:nvPr/>
          </p:nvSpPr>
          <p:spPr bwMode="auto">
            <a:xfrm>
              <a:off x="4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1933" name="Text Box 125"/>
            <p:cNvSpPr txBox="1">
              <a:spLocks noChangeArrowheads="1"/>
            </p:cNvSpPr>
            <p:nvPr/>
          </p:nvSpPr>
          <p:spPr bwMode="auto">
            <a:xfrm>
              <a:off x="466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71934" name="Text Box 126"/>
            <p:cNvSpPr txBox="1">
              <a:spLocks noChangeArrowheads="1"/>
            </p:cNvSpPr>
            <p:nvPr/>
          </p:nvSpPr>
          <p:spPr bwMode="auto">
            <a:xfrm>
              <a:off x="492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71935" name="Text Box 127"/>
            <p:cNvSpPr txBox="1">
              <a:spLocks noChangeArrowheads="1"/>
            </p:cNvSpPr>
            <p:nvPr/>
          </p:nvSpPr>
          <p:spPr bwMode="auto">
            <a:xfrm>
              <a:off x="517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1936" name="Text Box 128"/>
            <p:cNvSpPr txBox="1">
              <a:spLocks noChangeArrowheads="1"/>
            </p:cNvSpPr>
            <p:nvPr/>
          </p:nvSpPr>
          <p:spPr bwMode="auto">
            <a:xfrm>
              <a:off x="5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</p:grpSp>
      <p:graphicFrame>
        <p:nvGraphicFramePr>
          <p:cNvPr id="1271937" name="Group 129"/>
          <p:cNvGraphicFramePr>
            <a:graphicFrameLocks noGrp="1"/>
          </p:cNvGraphicFramePr>
          <p:nvPr/>
        </p:nvGraphicFramePr>
        <p:xfrm>
          <a:off x="4483100" y="3400425"/>
          <a:ext cx="2819400" cy="1009650"/>
        </p:xfrm>
        <a:graphic>
          <a:graphicData uri="http://schemas.openxmlformats.org/drawingml/2006/table">
            <a:tbl>
              <a:tblPr/>
              <a:tblGrid>
                <a:gridCol w="704850"/>
                <a:gridCol w="704850"/>
                <a:gridCol w="704850"/>
                <a:gridCol w="70485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71954" name="Text Box 146"/>
          <p:cNvSpPr txBox="1">
            <a:spLocks noChangeArrowheads="1"/>
          </p:cNvSpPr>
          <p:nvPr/>
        </p:nvSpPr>
        <p:spPr bwMode="auto">
          <a:xfrm>
            <a:off x="6769100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3</a:t>
            </a:r>
          </a:p>
        </p:txBody>
      </p:sp>
      <p:sp>
        <p:nvSpPr>
          <p:cNvPr id="1271955" name="Text Box 147"/>
          <p:cNvSpPr txBox="1">
            <a:spLocks noChangeArrowheads="1"/>
          </p:cNvSpPr>
          <p:nvPr/>
        </p:nvSpPr>
        <p:spPr bwMode="auto">
          <a:xfrm>
            <a:off x="6096000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2</a:t>
            </a:r>
          </a:p>
        </p:txBody>
      </p:sp>
      <p:sp>
        <p:nvSpPr>
          <p:cNvPr id="1271956" name="Text Box 148"/>
          <p:cNvSpPr txBox="1">
            <a:spLocks noChangeArrowheads="1"/>
          </p:cNvSpPr>
          <p:nvPr/>
        </p:nvSpPr>
        <p:spPr bwMode="auto">
          <a:xfrm>
            <a:off x="5395913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71957" name="Text Box 149"/>
          <p:cNvSpPr txBox="1">
            <a:spLocks noChangeArrowheads="1"/>
          </p:cNvSpPr>
          <p:nvPr/>
        </p:nvSpPr>
        <p:spPr bwMode="auto">
          <a:xfrm>
            <a:off x="4673600" y="3362325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71958" name="Text Box 150"/>
          <p:cNvSpPr txBox="1">
            <a:spLocks noChangeArrowheads="1"/>
          </p:cNvSpPr>
          <p:nvPr/>
        </p:nvSpPr>
        <p:spPr bwMode="auto">
          <a:xfrm>
            <a:off x="6673850" y="3860800"/>
            <a:ext cx="565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18</a:t>
            </a:r>
          </a:p>
        </p:txBody>
      </p:sp>
      <p:sp>
        <p:nvSpPr>
          <p:cNvPr id="1271959" name="Text Box 151"/>
          <p:cNvSpPr txBox="1">
            <a:spLocks noChangeArrowheads="1"/>
          </p:cNvSpPr>
          <p:nvPr/>
        </p:nvSpPr>
        <p:spPr bwMode="auto">
          <a:xfrm>
            <a:off x="6000750" y="3860800"/>
            <a:ext cx="565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14</a:t>
            </a:r>
          </a:p>
        </p:txBody>
      </p:sp>
      <p:sp>
        <p:nvSpPr>
          <p:cNvPr id="1271960" name="Text Box 152"/>
          <p:cNvSpPr txBox="1">
            <a:spLocks noChangeArrowheads="1"/>
          </p:cNvSpPr>
          <p:nvPr/>
        </p:nvSpPr>
        <p:spPr bwMode="auto">
          <a:xfrm>
            <a:off x="5395913" y="3860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9</a:t>
            </a:r>
          </a:p>
        </p:txBody>
      </p:sp>
      <p:sp>
        <p:nvSpPr>
          <p:cNvPr id="1271961" name="Text Box 153"/>
          <p:cNvSpPr txBox="1">
            <a:spLocks noChangeArrowheads="1"/>
          </p:cNvSpPr>
          <p:nvPr/>
        </p:nvSpPr>
        <p:spPr bwMode="auto">
          <a:xfrm>
            <a:off x="4673600" y="3870325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2</a:t>
            </a:r>
          </a:p>
        </p:txBody>
      </p:sp>
      <p:sp>
        <p:nvSpPr>
          <p:cNvPr id="1271962" name="Text Box 154"/>
          <p:cNvSpPr txBox="1">
            <a:spLocks noChangeArrowheads="1"/>
          </p:cNvSpPr>
          <p:nvPr/>
        </p:nvSpPr>
        <p:spPr bwMode="auto">
          <a:xfrm>
            <a:off x="76200" y="3870325"/>
            <a:ext cx="3871913" cy="1006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Location of </a:t>
            </a:r>
            <a:r>
              <a:rPr lang="en-US" sz="3000" b="0">
                <a:solidFill>
                  <a:schemeClr val="tx2"/>
                </a:solidFill>
                <a:latin typeface="Times New Roman" charset="0"/>
              </a:rPr>
              <a:t>next</a:t>
            </a:r>
            <a:r>
              <a:rPr lang="en-US" sz="3000" b="0">
                <a:latin typeface="Times New Roman" charset="0"/>
              </a:rPr>
              <a:t> record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with digit v.</a:t>
            </a:r>
          </a:p>
        </p:txBody>
      </p:sp>
      <p:sp>
        <p:nvSpPr>
          <p:cNvPr id="1271963" name="Line 155"/>
          <p:cNvSpPr>
            <a:spLocks noChangeShapeType="1"/>
          </p:cNvSpPr>
          <p:nvPr/>
        </p:nvSpPr>
        <p:spPr bwMode="auto">
          <a:xfrm flipH="1" flipV="1">
            <a:off x="2438400" y="2514600"/>
            <a:ext cx="2362200" cy="15240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1978" name="Line 170"/>
          <p:cNvSpPr>
            <a:spLocks noChangeShapeType="1"/>
          </p:cNvSpPr>
          <p:nvPr/>
        </p:nvSpPr>
        <p:spPr bwMode="auto">
          <a:xfrm flipH="1" flipV="1">
            <a:off x="5181600" y="2514600"/>
            <a:ext cx="381000" cy="15240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1979" name="Line 171"/>
          <p:cNvSpPr>
            <a:spLocks noChangeShapeType="1"/>
          </p:cNvSpPr>
          <p:nvPr/>
        </p:nvSpPr>
        <p:spPr bwMode="auto">
          <a:xfrm>
            <a:off x="14478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1980" name="Rectangle 172"/>
          <p:cNvSpPr>
            <a:spLocks noChangeArrowheads="1"/>
          </p:cNvSpPr>
          <p:nvPr/>
        </p:nvSpPr>
        <p:spPr bwMode="auto">
          <a:xfrm>
            <a:off x="14922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71981" name="Rectangle 173"/>
          <p:cNvSpPr>
            <a:spLocks noChangeArrowheads="1"/>
          </p:cNvSpPr>
          <p:nvPr/>
        </p:nvSpPr>
        <p:spPr bwMode="auto">
          <a:xfrm>
            <a:off x="38798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71992" name="Text Box 184"/>
          <p:cNvSpPr txBox="1">
            <a:spLocks noChangeArrowheads="1"/>
          </p:cNvSpPr>
          <p:nvPr/>
        </p:nvSpPr>
        <p:spPr bwMode="auto">
          <a:xfrm>
            <a:off x="136525" y="5072063"/>
            <a:ext cx="6792913" cy="1006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Algorithm: Go through the records in order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                   putting them where they go.</a:t>
            </a:r>
          </a:p>
        </p:txBody>
      </p:sp>
      <p:sp>
        <p:nvSpPr>
          <p:cNvPr id="1271993" name="Rectangle 185"/>
          <p:cNvSpPr>
            <a:spLocks noChangeArrowheads="1"/>
          </p:cNvSpPr>
          <p:nvPr/>
        </p:nvSpPr>
        <p:spPr bwMode="auto">
          <a:xfrm>
            <a:off x="3429000" y="1517650"/>
            <a:ext cx="46990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 </a:t>
            </a:r>
          </a:p>
        </p:txBody>
      </p:sp>
      <p:sp>
        <p:nvSpPr>
          <p:cNvPr id="1271994" name="Line 186"/>
          <p:cNvSpPr>
            <a:spLocks noChangeShapeType="1"/>
          </p:cNvSpPr>
          <p:nvPr/>
        </p:nvSpPr>
        <p:spPr bwMode="auto">
          <a:xfrm>
            <a:off x="18669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1995" name="Line 187"/>
          <p:cNvSpPr>
            <a:spLocks noChangeShapeType="1"/>
          </p:cNvSpPr>
          <p:nvPr/>
        </p:nvSpPr>
        <p:spPr bwMode="auto">
          <a:xfrm>
            <a:off x="42545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1996" name="Rectangle 188"/>
          <p:cNvSpPr>
            <a:spLocks noChangeArrowheads="1"/>
          </p:cNvSpPr>
          <p:nvPr/>
        </p:nvSpPr>
        <p:spPr bwMode="auto">
          <a:xfrm>
            <a:off x="1885950" y="1508125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71997" name="Line 189"/>
          <p:cNvSpPr>
            <a:spLocks noChangeShapeType="1"/>
          </p:cNvSpPr>
          <p:nvPr/>
        </p:nvSpPr>
        <p:spPr bwMode="auto">
          <a:xfrm>
            <a:off x="2260600" y="974725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1998" name="Line 190"/>
          <p:cNvSpPr>
            <a:spLocks noChangeShapeType="1"/>
          </p:cNvSpPr>
          <p:nvPr/>
        </p:nvSpPr>
        <p:spPr bwMode="auto">
          <a:xfrm>
            <a:off x="26670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1999" name="Rectangle 191"/>
          <p:cNvSpPr>
            <a:spLocks noChangeArrowheads="1"/>
          </p:cNvSpPr>
          <p:nvPr/>
        </p:nvSpPr>
        <p:spPr bwMode="auto">
          <a:xfrm>
            <a:off x="8616950" y="15367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3</a:t>
            </a:r>
          </a:p>
        </p:txBody>
      </p:sp>
      <p:sp>
        <p:nvSpPr>
          <p:cNvPr id="1272000" name="Rectangle 192"/>
          <p:cNvSpPr>
            <a:spLocks noChangeArrowheads="1"/>
          </p:cNvSpPr>
          <p:nvPr/>
        </p:nvSpPr>
        <p:spPr bwMode="auto">
          <a:xfrm>
            <a:off x="82105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3</a:t>
            </a:r>
          </a:p>
        </p:txBody>
      </p:sp>
      <p:sp>
        <p:nvSpPr>
          <p:cNvPr id="1272001" name="Line 193"/>
          <p:cNvSpPr>
            <a:spLocks noChangeShapeType="1"/>
          </p:cNvSpPr>
          <p:nvPr/>
        </p:nvSpPr>
        <p:spPr bwMode="auto">
          <a:xfrm>
            <a:off x="30480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2002" name="Rectangle 194"/>
          <p:cNvSpPr>
            <a:spLocks noChangeArrowheads="1"/>
          </p:cNvSpPr>
          <p:nvPr/>
        </p:nvSpPr>
        <p:spPr bwMode="auto">
          <a:xfrm>
            <a:off x="42735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72003" name="Line 195"/>
          <p:cNvSpPr>
            <a:spLocks noChangeShapeType="1"/>
          </p:cNvSpPr>
          <p:nvPr/>
        </p:nvSpPr>
        <p:spPr bwMode="auto">
          <a:xfrm>
            <a:off x="34417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2004" name="Line 196"/>
          <p:cNvSpPr>
            <a:spLocks noChangeShapeType="1"/>
          </p:cNvSpPr>
          <p:nvPr/>
        </p:nvSpPr>
        <p:spPr bwMode="auto">
          <a:xfrm>
            <a:off x="38354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2005" name="Rectangle 197"/>
          <p:cNvSpPr>
            <a:spLocks noChangeArrowheads="1"/>
          </p:cNvSpPr>
          <p:nvPr/>
        </p:nvSpPr>
        <p:spPr bwMode="auto">
          <a:xfrm>
            <a:off x="4641850" y="15494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72006" name="Line 198"/>
          <p:cNvSpPr>
            <a:spLocks noChangeShapeType="1"/>
          </p:cNvSpPr>
          <p:nvPr/>
        </p:nvSpPr>
        <p:spPr bwMode="auto">
          <a:xfrm flipV="1">
            <a:off x="6248400" y="2590800"/>
            <a:ext cx="914400" cy="1447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2007" name="Line 199"/>
          <p:cNvSpPr>
            <a:spLocks noChangeShapeType="1"/>
          </p:cNvSpPr>
          <p:nvPr/>
        </p:nvSpPr>
        <p:spPr bwMode="auto">
          <a:xfrm flipV="1">
            <a:off x="7086600" y="2590800"/>
            <a:ext cx="1600200" cy="1447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71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71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71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71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1995" grpId="0" animBg="1"/>
      <p:bldP spid="127199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2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34938"/>
            <a:ext cx="7772400" cy="1143001"/>
          </a:xfrm>
        </p:spPr>
        <p:txBody>
          <a:bodyPr/>
          <a:lstStyle/>
          <a:p>
            <a:r>
              <a:rPr lang="en-US"/>
              <a:t>CountingSort</a:t>
            </a:r>
          </a:p>
        </p:txBody>
      </p:sp>
      <p:sp>
        <p:nvSpPr>
          <p:cNvPr id="1272835" name="Text Box 3"/>
          <p:cNvSpPr txBox="1">
            <a:spLocks noChangeArrowheads="1"/>
          </p:cNvSpPr>
          <p:nvPr/>
        </p:nvSpPr>
        <p:spPr bwMode="auto">
          <a:xfrm>
            <a:off x="60325" y="992188"/>
            <a:ext cx="10953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Input:</a:t>
            </a:r>
          </a:p>
        </p:txBody>
      </p:sp>
      <p:sp>
        <p:nvSpPr>
          <p:cNvPr id="1272836" name="Text Box 4"/>
          <p:cNvSpPr txBox="1">
            <a:spLocks noChangeArrowheads="1"/>
          </p:cNvSpPr>
          <p:nvPr/>
        </p:nvSpPr>
        <p:spPr bwMode="auto">
          <a:xfrm>
            <a:off x="76200" y="1525588"/>
            <a:ext cx="13493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Output:</a:t>
            </a:r>
          </a:p>
        </p:txBody>
      </p:sp>
      <p:sp>
        <p:nvSpPr>
          <p:cNvPr id="1272837" name="Text Box 5"/>
          <p:cNvSpPr txBox="1">
            <a:spLocks noChangeArrowheads="1"/>
          </p:cNvSpPr>
          <p:nvPr/>
        </p:nvSpPr>
        <p:spPr bwMode="auto">
          <a:xfrm>
            <a:off x="92075" y="2058988"/>
            <a:ext cx="11588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Index:</a:t>
            </a:r>
          </a:p>
        </p:txBody>
      </p:sp>
      <p:graphicFrame>
        <p:nvGraphicFramePr>
          <p:cNvPr id="1272838" name="Group 6"/>
          <p:cNvGraphicFramePr>
            <a:graphicFrameLocks noGrp="1"/>
          </p:cNvGraphicFramePr>
          <p:nvPr>
            <p:ph idx="1"/>
          </p:nvPr>
        </p:nvGraphicFramePr>
        <p:xfrm>
          <a:off x="1447800" y="990600"/>
          <a:ext cx="7543800" cy="1676400"/>
        </p:xfrm>
        <a:graphic>
          <a:graphicData uri="http://schemas.openxmlformats.org/drawingml/2006/table">
            <a:tbl>
              <a:tblPr/>
              <a:tblGrid>
                <a:gridCol w="396875"/>
                <a:gridCol w="396875"/>
                <a:gridCol w="396875"/>
                <a:gridCol w="396875"/>
                <a:gridCol w="398463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8462"/>
                <a:gridCol w="396875"/>
                <a:gridCol w="396875"/>
                <a:gridCol w="396875"/>
                <a:gridCol w="396875"/>
              </a:tblGrid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1500188" y="2128838"/>
            <a:ext cx="7535862" cy="500062"/>
            <a:chOff x="945" y="1341"/>
            <a:chExt cx="4747" cy="315"/>
          </a:xfrm>
        </p:grpSpPr>
        <p:sp>
          <p:nvSpPr>
            <p:cNvPr id="1272921" name="Text Box 89"/>
            <p:cNvSpPr txBox="1">
              <a:spLocks noChangeArrowheads="1"/>
            </p:cNvSpPr>
            <p:nvPr/>
          </p:nvSpPr>
          <p:spPr bwMode="auto">
            <a:xfrm>
              <a:off x="3626" y="1341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11</a:t>
              </a:r>
            </a:p>
          </p:txBody>
        </p:sp>
        <p:sp>
          <p:nvSpPr>
            <p:cNvPr id="1272922" name="Text Box 90"/>
            <p:cNvSpPr txBox="1">
              <a:spLocks noChangeArrowheads="1"/>
            </p:cNvSpPr>
            <p:nvPr/>
          </p:nvSpPr>
          <p:spPr bwMode="auto">
            <a:xfrm>
              <a:off x="3366" y="1341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10</a:t>
              </a:r>
            </a:p>
          </p:txBody>
        </p:sp>
        <p:sp>
          <p:nvSpPr>
            <p:cNvPr id="1272923" name="Text Box 91"/>
            <p:cNvSpPr txBox="1">
              <a:spLocks noChangeArrowheads="1"/>
            </p:cNvSpPr>
            <p:nvPr/>
          </p:nvSpPr>
          <p:spPr bwMode="auto">
            <a:xfrm>
              <a:off x="3172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9</a:t>
              </a:r>
            </a:p>
          </p:txBody>
        </p:sp>
        <p:sp>
          <p:nvSpPr>
            <p:cNvPr id="1272924" name="Text Box 92"/>
            <p:cNvSpPr txBox="1">
              <a:spLocks noChangeArrowheads="1"/>
            </p:cNvSpPr>
            <p:nvPr/>
          </p:nvSpPr>
          <p:spPr bwMode="auto">
            <a:xfrm>
              <a:off x="2926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8</a:t>
              </a:r>
            </a:p>
          </p:txBody>
        </p:sp>
        <p:sp>
          <p:nvSpPr>
            <p:cNvPr id="1272925" name="Text Box 93"/>
            <p:cNvSpPr txBox="1">
              <a:spLocks noChangeArrowheads="1"/>
            </p:cNvSpPr>
            <p:nvPr/>
          </p:nvSpPr>
          <p:spPr bwMode="auto">
            <a:xfrm>
              <a:off x="2688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7</a:t>
              </a:r>
            </a:p>
          </p:txBody>
        </p:sp>
        <p:sp>
          <p:nvSpPr>
            <p:cNvPr id="1272926" name="Text Box 94"/>
            <p:cNvSpPr txBox="1">
              <a:spLocks noChangeArrowheads="1"/>
            </p:cNvSpPr>
            <p:nvPr/>
          </p:nvSpPr>
          <p:spPr bwMode="auto">
            <a:xfrm>
              <a:off x="2420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6</a:t>
              </a:r>
            </a:p>
          </p:txBody>
        </p:sp>
        <p:sp>
          <p:nvSpPr>
            <p:cNvPr id="1272927" name="Text Box 95"/>
            <p:cNvSpPr txBox="1">
              <a:spLocks noChangeArrowheads="1"/>
            </p:cNvSpPr>
            <p:nvPr/>
          </p:nvSpPr>
          <p:spPr bwMode="auto">
            <a:xfrm>
              <a:off x="2173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5</a:t>
              </a:r>
            </a:p>
          </p:txBody>
        </p:sp>
        <p:sp>
          <p:nvSpPr>
            <p:cNvPr id="1272928" name="Text Box 96"/>
            <p:cNvSpPr txBox="1">
              <a:spLocks noChangeArrowheads="1"/>
            </p:cNvSpPr>
            <p:nvPr/>
          </p:nvSpPr>
          <p:spPr bwMode="auto">
            <a:xfrm>
              <a:off x="1900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4</a:t>
              </a:r>
            </a:p>
          </p:txBody>
        </p:sp>
        <p:sp>
          <p:nvSpPr>
            <p:cNvPr id="1272929" name="Text Box 97"/>
            <p:cNvSpPr txBox="1">
              <a:spLocks noChangeArrowheads="1"/>
            </p:cNvSpPr>
            <p:nvPr/>
          </p:nvSpPr>
          <p:spPr bwMode="auto">
            <a:xfrm>
              <a:off x="1661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3</a:t>
              </a:r>
            </a:p>
          </p:txBody>
        </p:sp>
        <p:sp>
          <p:nvSpPr>
            <p:cNvPr id="1272930" name="Text Box 98"/>
            <p:cNvSpPr txBox="1">
              <a:spLocks noChangeArrowheads="1"/>
            </p:cNvSpPr>
            <p:nvPr/>
          </p:nvSpPr>
          <p:spPr bwMode="auto">
            <a:xfrm>
              <a:off x="1422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2</a:t>
              </a:r>
            </a:p>
          </p:txBody>
        </p:sp>
        <p:sp>
          <p:nvSpPr>
            <p:cNvPr id="1272931" name="Text Box 99"/>
            <p:cNvSpPr txBox="1">
              <a:spLocks noChangeArrowheads="1"/>
            </p:cNvSpPr>
            <p:nvPr/>
          </p:nvSpPr>
          <p:spPr bwMode="auto">
            <a:xfrm>
              <a:off x="1176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</a:t>
              </a:r>
            </a:p>
          </p:txBody>
        </p:sp>
        <p:sp>
          <p:nvSpPr>
            <p:cNvPr id="1272932" name="Text Box 100"/>
            <p:cNvSpPr txBox="1">
              <a:spLocks noChangeArrowheads="1"/>
            </p:cNvSpPr>
            <p:nvPr/>
          </p:nvSpPr>
          <p:spPr bwMode="auto">
            <a:xfrm>
              <a:off x="945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0</a:t>
              </a:r>
            </a:p>
          </p:txBody>
        </p:sp>
        <p:sp>
          <p:nvSpPr>
            <p:cNvPr id="1272933" name="Text Box 101"/>
            <p:cNvSpPr txBox="1">
              <a:spLocks noChangeArrowheads="1"/>
            </p:cNvSpPr>
            <p:nvPr/>
          </p:nvSpPr>
          <p:spPr bwMode="auto">
            <a:xfrm>
              <a:off x="3872" y="1342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12</a:t>
              </a:r>
            </a:p>
          </p:txBody>
        </p:sp>
        <p:sp>
          <p:nvSpPr>
            <p:cNvPr id="1272934" name="Text Box 102"/>
            <p:cNvSpPr txBox="1">
              <a:spLocks noChangeArrowheads="1"/>
            </p:cNvSpPr>
            <p:nvPr/>
          </p:nvSpPr>
          <p:spPr bwMode="auto">
            <a:xfrm>
              <a:off x="4133" y="1343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13</a:t>
              </a:r>
            </a:p>
          </p:txBody>
        </p:sp>
        <p:sp>
          <p:nvSpPr>
            <p:cNvPr id="1272935" name="Text Box 103"/>
            <p:cNvSpPr txBox="1">
              <a:spLocks noChangeArrowheads="1"/>
            </p:cNvSpPr>
            <p:nvPr/>
          </p:nvSpPr>
          <p:spPr bwMode="auto">
            <a:xfrm>
              <a:off x="4380" y="1344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14</a:t>
              </a:r>
            </a:p>
          </p:txBody>
        </p:sp>
        <p:sp>
          <p:nvSpPr>
            <p:cNvPr id="1272936" name="Text Box 104"/>
            <p:cNvSpPr txBox="1">
              <a:spLocks noChangeArrowheads="1"/>
            </p:cNvSpPr>
            <p:nvPr/>
          </p:nvSpPr>
          <p:spPr bwMode="auto">
            <a:xfrm>
              <a:off x="4627" y="1345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15</a:t>
              </a:r>
            </a:p>
          </p:txBody>
        </p:sp>
        <p:sp>
          <p:nvSpPr>
            <p:cNvPr id="1272937" name="Text Box 105"/>
            <p:cNvSpPr txBox="1">
              <a:spLocks noChangeArrowheads="1"/>
            </p:cNvSpPr>
            <p:nvPr/>
          </p:nvSpPr>
          <p:spPr bwMode="auto">
            <a:xfrm>
              <a:off x="4874" y="1346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16</a:t>
              </a:r>
            </a:p>
          </p:txBody>
        </p:sp>
        <p:sp>
          <p:nvSpPr>
            <p:cNvPr id="1272938" name="Text Box 106"/>
            <p:cNvSpPr txBox="1">
              <a:spLocks noChangeArrowheads="1"/>
            </p:cNvSpPr>
            <p:nvPr/>
          </p:nvSpPr>
          <p:spPr bwMode="auto">
            <a:xfrm>
              <a:off x="5121" y="1347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17</a:t>
              </a:r>
            </a:p>
          </p:txBody>
        </p:sp>
        <p:sp>
          <p:nvSpPr>
            <p:cNvPr id="1272939" name="Text Box 107"/>
            <p:cNvSpPr txBox="1">
              <a:spLocks noChangeArrowheads="1"/>
            </p:cNvSpPr>
            <p:nvPr/>
          </p:nvSpPr>
          <p:spPr bwMode="auto">
            <a:xfrm>
              <a:off x="5368" y="1348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18</a:t>
              </a:r>
            </a:p>
          </p:txBody>
        </p:sp>
      </p:grpSp>
      <p:sp>
        <p:nvSpPr>
          <p:cNvPr id="1272940" name="Text Box 108"/>
          <p:cNvSpPr txBox="1">
            <a:spLocks noChangeArrowheads="1"/>
          </p:cNvSpPr>
          <p:nvPr/>
        </p:nvSpPr>
        <p:spPr bwMode="auto">
          <a:xfrm>
            <a:off x="3013075" y="3336925"/>
            <a:ext cx="1487488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Value v:</a:t>
            </a:r>
          </a:p>
        </p:txBody>
      </p:sp>
      <p:grpSp>
        <p:nvGrpSpPr>
          <p:cNvPr id="3" name="Group 109"/>
          <p:cNvGrpSpPr>
            <a:grpSpLocks/>
          </p:cNvGrpSpPr>
          <p:nvPr/>
        </p:nvGrpSpPr>
        <p:grpSpPr bwMode="auto">
          <a:xfrm>
            <a:off x="1465263" y="1008063"/>
            <a:ext cx="7504112" cy="549275"/>
            <a:chOff x="923" y="1104"/>
            <a:chExt cx="4727" cy="346"/>
          </a:xfrm>
        </p:grpSpPr>
        <p:sp>
          <p:nvSpPr>
            <p:cNvPr id="1272942" name="Text Box 110"/>
            <p:cNvSpPr txBox="1">
              <a:spLocks noChangeArrowheads="1"/>
            </p:cNvSpPr>
            <p:nvPr/>
          </p:nvSpPr>
          <p:spPr bwMode="auto">
            <a:xfrm>
              <a:off x="923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2943" name="Text Box 111"/>
            <p:cNvSpPr txBox="1">
              <a:spLocks noChangeArrowheads="1"/>
            </p:cNvSpPr>
            <p:nvPr/>
          </p:nvSpPr>
          <p:spPr bwMode="auto">
            <a:xfrm>
              <a:off x="115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72944" name="Text Box 112"/>
            <p:cNvSpPr txBox="1">
              <a:spLocks noChangeArrowheads="1"/>
            </p:cNvSpPr>
            <p:nvPr/>
          </p:nvSpPr>
          <p:spPr bwMode="auto">
            <a:xfrm>
              <a:off x="141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72945" name="Text Box 113"/>
            <p:cNvSpPr txBox="1">
              <a:spLocks noChangeArrowheads="1"/>
            </p:cNvSpPr>
            <p:nvPr/>
          </p:nvSpPr>
          <p:spPr bwMode="auto">
            <a:xfrm>
              <a:off x="167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2946" name="Text Box 114"/>
            <p:cNvSpPr txBox="1">
              <a:spLocks noChangeArrowheads="1"/>
            </p:cNvSpPr>
            <p:nvPr/>
          </p:nvSpPr>
          <p:spPr bwMode="auto">
            <a:xfrm>
              <a:off x="193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72947" name="Text Box 115"/>
            <p:cNvSpPr txBox="1">
              <a:spLocks noChangeArrowheads="1"/>
            </p:cNvSpPr>
            <p:nvPr/>
          </p:nvSpPr>
          <p:spPr bwMode="auto">
            <a:xfrm>
              <a:off x="219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2948" name="Text Box 116"/>
            <p:cNvSpPr txBox="1">
              <a:spLocks noChangeArrowheads="1"/>
            </p:cNvSpPr>
            <p:nvPr/>
          </p:nvSpPr>
          <p:spPr bwMode="auto">
            <a:xfrm>
              <a:off x="2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2949" name="Text Box 117"/>
            <p:cNvSpPr txBox="1">
              <a:spLocks noChangeArrowheads="1"/>
            </p:cNvSpPr>
            <p:nvPr/>
          </p:nvSpPr>
          <p:spPr bwMode="auto">
            <a:xfrm>
              <a:off x="267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72950" name="Text Box 118"/>
            <p:cNvSpPr txBox="1">
              <a:spLocks noChangeArrowheads="1"/>
            </p:cNvSpPr>
            <p:nvPr/>
          </p:nvSpPr>
          <p:spPr bwMode="auto">
            <a:xfrm>
              <a:off x="2928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2951" name="Text Box 119"/>
            <p:cNvSpPr txBox="1">
              <a:spLocks noChangeArrowheads="1"/>
            </p:cNvSpPr>
            <p:nvPr/>
          </p:nvSpPr>
          <p:spPr bwMode="auto">
            <a:xfrm>
              <a:off x="3185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72952" name="Text Box 120"/>
            <p:cNvSpPr txBox="1">
              <a:spLocks noChangeArrowheads="1"/>
            </p:cNvSpPr>
            <p:nvPr/>
          </p:nvSpPr>
          <p:spPr bwMode="auto">
            <a:xfrm>
              <a:off x="3435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72953" name="Text Box 121"/>
            <p:cNvSpPr txBox="1">
              <a:spLocks noChangeArrowheads="1"/>
            </p:cNvSpPr>
            <p:nvPr/>
          </p:nvSpPr>
          <p:spPr bwMode="auto">
            <a:xfrm>
              <a:off x="3678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2954" name="Text Box 122"/>
            <p:cNvSpPr txBox="1">
              <a:spLocks noChangeArrowheads="1"/>
            </p:cNvSpPr>
            <p:nvPr/>
          </p:nvSpPr>
          <p:spPr bwMode="auto">
            <a:xfrm>
              <a:off x="39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72955" name="Text Box 123"/>
            <p:cNvSpPr txBox="1">
              <a:spLocks noChangeArrowheads="1"/>
            </p:cNvSpPr>
            <p:nvPr/>
          </p:nvSpPr>
          <p:spPr bwMode="auto">
            <a:xfrm>
              <a:off x="4157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2956" name="Text Box 124"/>
            <p:cNvSpPr txBox="1">
              <a:spLocks noChangeArrowheads="1"/>
            </p:cNvSpPr>
            <p:nvPr/>
          </p:nvSpPr>
          <p:spPr bwMode="auto">
            <a:xfrm>
              <a:off x="4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2957" name="Text Box 125"/>
            <p:cNvSpPr txBox="1">
              <a:spLocks noChangeArrowheads="1"/>
            </p:cNvSpPr>
            <p:nvPr/>
          </p:nvSpPr>
          <p:spPr bwMode="auto">
            <a:xfrm>
              <a:off x="466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72958" name="Text Box 126"/>
            <p:cNvSpPr txBox="1">
              <a:spLocks noChangeArrowheads="1"/>
            </p:cNvSpPr>
            <p:nvPr/>
          </p:nvSpPr>
          <p:spPr bwMode="auto">
            <a:xfrm>
              <a:off x="492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72959" name="Text Box 127"/>
            <p:cNvSpPr txBox="1">
              <a:spLocks noChangeArrowheads="1"/>
            </p:cNvSpPr>
            <p:nvPr/>
          </p:nvSpPr>
          <p:spPr bwMode="auto">
            <a:xfrm>
              <a:off x="517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2960" name="Text Box 128"/>
            <p:cNvSpPr txBox="1">
              <a:spLocks noChangeArrowheads="1"/>
            </p:cNvSpPr>
            <p:nvPr/>
          </p:nvSpPr>
          <p:spPr bwMode="auto">
            <a:xfrm>
              <a:off x="5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</p:grpSp>
      <p:graphicFrame>
        <p:nvGraphicFramePr>
          <p:cNvPr id="1272961" name="Group 129"/>
          <p:cNvGraphicFramePr>
            <a:graphicFrameLocks noGrp="1"/>
          </p:cNvGraphicFramePr>
          <p:nvPr/>
        </p:nvGraphicFramePr>
        <p:xfrm>
          <a:off x="4483100" y="3400425"/>
          <a:ext cx="2819400" cy="1009650"/>
        </p:xfrm>
        <a:graphic>
          <a:graphicData uri="http://schemas.openxmlformats.org/drawingml/2006/table">
            <a:tbl>
              <a:tblPr/>
              <a:tblGrid>
                <a:gridCol w="704850"/>
                <a:gridCol w="704850"/>
                <a:gridCol w="704850"/>
                <a:gridCol w="70485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72978" name="Text Box 146"/>
          <p:cNvSpPr txBox="1">
            <a:spLocks noChangeArrowheads="1"/>
          </p:cNvSpPr>
          <p:nvPr/>
        </p:nvSpPr>
        <p:spPr bwMode="auto">
          <a:xfrm>
            <a:off x="6769100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3</a:t>
            </a:r>
          </a:p>
        </p:txBody>
      </p:sp>
      <p:sp>
        <p:nvSpPr>
          <p:cNvPr id="1272979" name="Text Box 147"/>
          <p:cNvSpPr txBox="1">
            <a:spLocks noChangeArrowheads="1"/>
          </p:cNvSpPr>
          <p:nvPr/>
        </p:nvSpPr>
        <p:spPr bwMode="auto">
          <a:xfrm>
            <a:off x="6096000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2</a:t>
            </a:r>
          </a:p>
        </p:txBody>
      </p:sp>
      <p:sp>
        <p:nvSpPr>
          <p:cNvPr id="1272980" name="Text Box 148"/>
          <p:cNvSpPr txBox="1">
            <a:spLocks noChangeArrowheads="1"/>
          </p:cNvSpPr>
          <p:nvPr/>
        </p:nvSpPr>
        <p:spPr bwMode="auto">
          <a:xfrm>
            <a:off x="5395913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72981" name="Text Box 149"/>
          <p:cNvSpPr txBox="1">
            <a:spLocks noChangeArrowheads="1"/>
          </p:cNvSpPr>
          <p:nvPr/>
        </p:nvSpPr>
        <p:spPr bwMode="auto">
          <a:xfrm>
            <a:off x="4673600" y="3362325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72982" name="Text Box 150"/>
          <p:cNvSpPr txBox="1">
            <a:spLocks noChangeArrowheads="1"/>
          </p:cNvSpPr>
          <p:nvPr/>
        </p:nvSpPr>
        <p:spPr bwMode="auto">
          <a:xfrm>
            <a:off x="6673850" y="3860800"/>
            <a:ext cx="565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19</a:t>
            </a:r>
          </a:p>
        </p:txBody>
      </p:sp>
      <p:sp>
        <p:nvSpPr>
          <p:cNvPr id="1272983" name="Text Box 151"/>
          <p:cNvSpPr txBox="1">
            <a:spLocks noChangeArrowheads="1"/>
          </p:cNvSpPr>
          <p:nvPr/>
        </p:nvSpPr>
        <p:spPr bwMode="auto">
          <a:xfrm>
            <a:off x="6000750" y="3860800"/>
            <a:ext cx="565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14</a:t>
            </a:r>
          </a:p>
        </p:txBody>
      </p:sp>
      <p:sp>
        <p:nvSpPr>
          <p:cNvPr id="1272984" name="Text Box 152"/>
          <p:cNvSpPr txBox="1">
            <a:spLocks noChangeArrowheads="1"/>
          </p:cNvSpPr>
          <p:nvPr/>
        </p:nvSpPr>
        <p:spPr bwMode="auto">
          <a:xfrm>
            <a:off x="5395913" y="3860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9</a:t>
            </a:r>
          </a:p>
        </p:txBody>
      </p:sp>
      <p:sp>
        <p:nvSpPr>
          <p:cNvPr id="1272985" name="Text Box 153"/>
          <p:cNvSpPr txBox="1">
            <a:spLocks noChangeArrowheads="1"/>
          </p:cNvSpPr>
          <p:nvPr/>
        </p:nvSpPr>
        <p:spPr bwMode="auto">
          <a:xfrm>
            <a:off x="4673600" y="3870325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2</a:t>
            </a:r>
          </a:p>
        </p:txBody>
      </p:sp>
      <p:sp>
        <p:nvSpPr>
          <p:cNvPr id="1272986" name="Text Box 154"/>
          <p:cNvSpPr txBox="1">
            <a:spLocks noChangeArrowheads="1"/>
          </p:cNvSpPr>
          <p:nvPr/>
        </p:nvSpPr>
        <p:spPr bwMode="auto">
          <a:xfrm>
            <a:off x="76200" y="3870325"/>
            <a:ext cx="3871913" cy="1006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Location of </a:t>
            </a:r>
            <a:r>
              <a:rPr lang="en-US" sz="3000" b="0">
                <a:solidFill>
                  <a:schemeClr val="tx2"/>
                </a:solidFill>
                <a:latin typeface="Times New Roman" charset="0"/>
              </a:rPr>
              <a:t>next</a:t>
            </a:r>
            <a:r>
              <a:rPr lang="en-US" sz="3000" b="0">
                <a:latin typeface="Times New Roman" charset="0"/>
              </a:rPr>
              <a:t> record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with digit v.</a:t>
            </a:r>
          </a:p>
        </p:txBody>
      </p:sp>
      <p:sp>
        <p:nvSpPr>
          <p:cNvPr id="1272987" name="Line 155"/>
          <p:cNvSpPr>
            <a:spLocks noChangeShapeType="1"/>
          </p:cNvSpPr>
          <p:nvPr/>
        </p:nvSpPr>
        <p:spPr bwMode="auto">
          <a:xfrm flipH="1" flipV="1">
            <a:off x="2438400" y="2514600"/>
            <a:ext cx="2362200" cy="15240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3002" name="Line 170"/>
          <p:cNvSpPr>
            <a:spLocks noChangeShapeType="1"/>
          </p:cNvSpPr>
          <p:nvPr/>
        </p:nvSpPr>
        <p:spPr bwMode="auto">
          <a:xfrm flipH="1" flipV="1">
            <a:off x="5181600" y="2514600"/>
            <a:ext cx="381000" cy="15240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3003" name="Line 171"/>
          <p:cNvSpPr>
            <a:spLocks noChangeShapeType="1"/>
          </p:cNvSpPr>
          <p:nvPr/>
        </p:nvSpPr>
        <p:spPr bwMode="auto">
          <a:xfrm>
            <a:off x="14478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3004" name="Rectangle 172"/>
          <p:cNvSpPr>
            <a:spLocks noChangeArrowheads="1"/>
          </p:cNvSpPr>
          <p:nvPr/>
        </p:nvSpPr>
        <p:spPr bwMode="auto">
          <a:xfrm>
            <a:off x="14922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73005" name="Rectangle 173"/>
          <p:cNvSpPr>
            <a:spLocks noChangeArrowheads="1"/>
          </p:cNvSpPr>
          <p:nvPr/>
        </p:nvSpPr>
        <p:spPr bwMode="auto">
          <a:xfrm>
            <a:off x="38798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73016" name="Text Box 184"/>
          <p:cNvSpPr txBox="1">
            <a:spLocks noChangeArrowheads="1"/>
          </p:cNvSpPr>
          <p:nvPr/>
        </p:nvSpPr>
        <p:spPr bwMode="auto">
          <a:xfrm>
            <a:off x="136525" y="5072063"/>
            <a:ext cx="6792913" cy="1006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Algorithm: Go through the records in order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                   putting them where they go.</a:t>
            </a:r>
          </a:p>
        </p:txBody>
      </p:sp>
      <p:sp>
        <p:nvSpPr>
          <p:cNvPr id="1273017" name="Rectangle 185"/>
          <p:cNvSpPr>
            <a:spLocks noChangeArrowheads="1"/>
          </p:cNvSpPr>
          <p:nvPr/>
        </p:nvSpPr>
        <p:spPr bwMode="auto">
          <a:xfrm>
            <a:off x="3429000" y="1517650"/>
            <a:ext cx="46990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 </a:t>
            </a:r>
          </a:p>
        </p:txBody>
      </p:sp>
      <p:sp>
        <p:nvSpPr>
          <p:cNvPr id="1273018" name="Line 186"/>
          <p:cNvSpPr>
            <a:spLocks noChangeShapeType="1"/>
          </p:cNvSpPr>
          <p:nvPr/>
        </p:nvSpPr>
        <p:spPr bwMode="auto">
          <a:xfrm>
            <a:off x="18669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3019" name="Line 187"/>
          <p:cNvSpPr>
            <a:spLocks noChangeShapeType="1"/>
          </p:cNvSpPr>
          <p:nvPr/>
        </p:nvSpPr>
        <p:spPr bwMode="auto">
          <a:xfrm>
            <a:off x="46482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3020" name="Rectangle 188"/>
          <p:cNvSpPr>
            <a:spLocks noChangeArrowheads="1"/>
          </p:cNvSpPr>
          <p:nvPr/>
        </p:nvSpPr>
        <p:spPr bwMode="auto">
          <a:xfrm>
            <a:off x="1885950" y="1508125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73021" name="Line 189"/>
          <p:cNvSpPr>
            <a:spLocks noChangeShapeType="1"/>
          </p:cNvSpPr>
          <p:nvPr/>
        </p:nvSpPr>
        <p:spPr bwMode="auto">
          <a:xfrm>
            <a:off x="2260600" y="974725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3022" name="Line 190"/>
          <p:cNvSpPr>
            <a:spLocks noChangeShapeType="1"/>
          </p:cNvSpPr>
          <p:nvPr/>
        </p:nvSpPr>
        <p:spPr bwMode="auto">
          <a:xfrm>
            <a:off x="26670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3023" name="Rectangle 191"/>
          <p:cNvSpPr>
            <a:spLocks noChangeArrowheads="1"/>
          </p:cNvSpPr>
          <p:nvPr/>
        </p:nvSpPr>
        <p:spPr bwMode="auto">
          <a:xfrm>
            <a:off x="5016500" y="15367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73024" name="Rectangle 192"/>
          <p:cNvSpPr>
            <a:spLocks noChangeArrowheads="1"/>
          </p:cNvSpPr>
          <p:nvPr/>
        </p:nvSpPr>
        <p:spPr bwMode="auto">
          <a:xfrm>
            <a:off x="81851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3</a:t>
            </a:r>
          </a:p>
        </p:txBody>
      </p:sp>
      <p:sp>
        <p:nvSpPr>
          <p:cNvPr id="1273025" name="Line 193"/>
          <p:cNvSpPr>
            <a:spLocks noChangeShapeType="1"/>
          </p:cNvSpPr>
          <p:nvPr/>
        </p:nvSpPr>
        <p:spPr bwMode="auto">
          <a:xfrm>
            <a:off x="30480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3026" name="Rectangle 194"/>
          <p:cNvSpPr>
            <a:spLocks noChangeArrowheads="1"/>
          </p:cNvSpPr>
          <p:nvPr/>
        </p:nvSpPr>
        <p:spPr bwMode="auto">
          <a:xfrm>
            <a:off x="42735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73027" name="Line 195"/>
          <p:cNvSpPr>
            <a:spLocks noChangeShapeType="1"/>
          </p:cNvSpPr>
          <p:nvPr/>
        </p:nvSpPr>
        <p:spPr bwMode="auto">
          <a:xfrm>
            <a:off x="34417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3028" name="Line 196"/>
          <p:cNvSpPr>
            <a:spLocks noChangeShapeType="1"/>
          </p:cNvSpPr>
          <p:nvPr/>
        </p:nvSpPr>
        <p:spPr bwMode="auto">
          <a:xfrm>
            <a:off x="38354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3029" name="Rectangle 197"/>
          <p:cNvSpPr>
            <a:spLocks noChangeArrowheads="1"/>
          </p:cNvSpPr>
          <p:nvPr/>
        </p:nvSpPr>
        <p:spPr bwMode="auto">
          <a:xfrm>
            <a:off x="4641850" y="15494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73030" name="Line 198"/>
          <p:cNvSpPr>
            <a:spLocks noChangeShapeType="1"/>
          </p:cNvSpPr>
          <p:nvPr/>
        </p:nvSpPr>
        <p:spPr bwMode="auto">
          <a:xfrm>
            <a:off x="42164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3031" name="Rectangle 199"/>
          <p:cNvSpPr>
            <a:spLocks noChangeArrowheads="1"/>
          </p:cNvSpPr>
          <p:nvPr/>
        </p:nvSpPr>
        <p:spPr bwMode="auto">
          <a:xfrm>
            <a:off x="86169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3</a:t>
            </a:r>
          </a:p>
        </p:txBody>
      </p:sp>
      <p:sp>
        <p:nvSpPr>
          <p:cNvPr id="1273032" name="Line 200"/>
          <p:cNvSpPr>
            <a:spLocks noChangeShapeType="1"/>
          </p:cNvSpPr>
          <p:nvPr/>
        </p:nvSpPr>
        <p:spPr bwMode="auto">
          <a:xfrm flipV="1">
            <a:off x="6248400" y="2590800"/>
            <a:ext cx="914400" cy="1447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3033" name="Line 201"/>
          <p:cNvSpPr>
            <a:spLocks noChangeShapeType="1"/>
          </p:cNvSpPr>
          <p:nvPr/>
        </p:nvSpPr>
        <p:spPr bwMode="auto">
          <a:xfrm flipV="1">
            <a:off x="7086600" y="2514600"/>
            <a:ext cx="2057400" cy="15240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73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73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73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73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3019" grpId="0" animBg="1"/>
      <p:bldP spid="127302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3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34938"/>
            <a:ext cx="7772400" cy="1143001"/>
          </a:xfrm>
        </p:spPr>
        <p:txBody>
          <a:bodyPr/>
          <a:lstStyle/>
          <a:p>
            <a:r>
              <a:rPr lang="en-US"/>
              <a:t>CountingSort</a:t>
            </a:r>
          </a:p>
        </p:txBody>
      </p:sp>
      <p:sp>
        <p:nvSpPr>
          <p:cNvPr id="1273859" name="Text Box 3"/>
          <p:cNvSpPr txBox="1">
            <a:spLocks noChangeArrowheads="1"/>
          </p:cNvSpPr>
          <p:nvPr/>
        </p:nvSpPr>
        <p:spPr bwMode="auto">
          <a:xfrm>
            <a:off x="60325" y="992188"/>
            <a:ext cx="10953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Input:</a:t>
            </a:r>
          </a:p>
        </p:txBody>
      </p:sp>
      <p:sp>
        <p:nvSpPr>
          <p:cNvPr id="1273860" name="Text Box 4"/>
          <p:cNvSpPr txBox="1">
            <a:spLocks noChangeArrowheads="1"/>
          </p:cNvSpPr>
          <p:nvPr/>
        </p:nvSpPr>
        <p:spPr bwMode="auto">
          <a:xfrm>
            <a:off x="76200" y="1525588"/>
            <a:ext cx="13493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Output:</a:t>
            </a:r>
          </a:p>
        </p:txBody>
      </p:sp>
      <p:sp>
        <p:nvSpPr>
          <p:cNvPr id="1273861" name="Text Box 5"/>
          <p:cNvSpPr txBox="1">
            <a:spLocks noChangeArrowheads="1"/>
          </p:cNvSpPr>
          <p:nvPr/>
        </p:nvSpPr>
        <p:spPr bwMode="auto">
          <a:xfrm>
            <a:off x="92075" y="2058988"/>
            <a:ext cx="11588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Index:</a:t>
            </a:r>
          </a:p>
        </p:txBody>
      </p:sp>
      <p:graphicFrame>
        <p:nvGraphicFramePr>
          <p:cNvPr id="1273862" name="Group 6"/>
          <p:cNvGraphicFramePr>
            <a:graphicFrameLocks noGrp="1"/>
          </p:cNvGraphicFramePr>
          <p:nvPr>
            <p:ph idx="1"/>
          </p:nvPr>
        </p:nvGraphicFramePr>
        <p:xfrm>
          <a:off x="1447800" y="990600"/>
          <a:ext cx="7543800" cy="1676400"/>
        </p:xfrm>
        <a:graphic>
          <a:graphicData uri="http://schemas.openxmlformats.org/drawingml/2006/table">
            <a:tbl>
              <a:tblPr/>
              <a:tblGrid>
                <a:gridCol w="396875"/>
                <a:gridCol w="396875"/>
                <a:gridCol w="396875"/>
                <a:gridCol w="396875"/>
                <a:gridCol w="398463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8462"/>
                <a:gridCol w="396875"/>
                <a:gridCol w="396875"/>
                <a:gridCol w="396875"/>
                <a:gridCol w="396875"/>
              </a:tblGrid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1500188" y="2128838"/>
            <a:ext cx="7535862" cy="500062"/>
            <a:chOff x="945" y="1341"/>
            <a:chExt cx="4747" cy="315"/>
          </a:xfrm>
        </p:grpSpPr>
        <p:sp>
          <p:nvSpPr>
            <p:cNvPr id="1273945" name="Text Box 89"/>
            <p:cNvSpPr txBox="1">
              <a:spLocks noChangeArrowheads="1"/>
            </p:cNvSpPr>
            <p:nvPr/>
          </p:nvSpPr>
          <p:spPr bwMode="auto">
            <a:xfrm>
              <a:off x="3626" y="1341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11</a:t>
              </a:r>
            </a:p>
          </p:txBody>
        </p:sp>
        <p:sp>
          <p:nvSpPr>
            <p:cNvPr id="1273946" name="Text Box 90"/>
            <p:cNvSpPr txBox="1">
              <a:spLocks noChangeArrowheads="1"/>
            </p:cNvSpPr>
            <p:nvPr/>
          </p:nvSpPr>
          <p:spPr bwMode="auto">
            <a:xfrm>
              <a:off x="3366" y="1341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10</a:t>
              </a:r>
            </a:p>
          </p:txBody>
        </p:sp>
        <p:sp>
          <p:nvSpPr>
            <p:cNvPr id="1273947" name="Text Box 91"/>
            <p:cNvSpPr txBox="1">
              <a:spLocks noChangeArrowheads="1"/>
            </p:cNvSpPr>
            <p:nvPr/>
          </p:nvSpPr>
          <p:spPr bwMode="auto">
            <a:xfrm>
              <a:off x="3172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9</a:t>
              </a:r>
            </a:p>
          </p:txBody>
        </p:sp>
        <p:sp>
          <p:nvSpPr>
            <p:cNvPr id="1273948" name="Text Box 92"/>
            <p:cNvSpPr txBox="1">
              <a:spLocks noChangeArrowheads="1"/>
            </p:cNvSpPr>
            <p:nvPr/>
          </p:nvSpPr>
          <p:spPr bwMode="auto">
            <a:xfrm>
              <a:off x="2926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8</a:t>
              </a:r>
            </a:p>
          </p:txBody>
        </p:sp>
        <p:sp>
          <p:nvSpPr>
            <p:cNvPr id="1273949" name="Text Box 93"/>
            <p:cNvSpPr txBox="1">
              <a:spLocks noChangeArrowheads="1"/>
            </p:cNvSpPr>
            <p:nvPr/>
          </p:nvSpPr>
          <p:spPr bwMode="auto">
            <a:xfrm>
              <a:off x="2688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7</a:t>
              </a:r>
            </a:p>
          </p:txBody>
        </p:sp>
        <p:sp>
          <p:nvSpPr>
            <p:cNvPr id="1273950" name="Text Box 94"/>
            <p:cNvSpPr txBox="1">
              <a:spLocks noChangeArrowheads="1"/>
            </p:cNvSpPr>
            <p:nvPr/>
          </p:nvSpPr>
          <p:spPr bwMode="auto">
            <a:xfrm>
              <a:off x="2420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6</a:t>
              </a:r>
            </a:p>
          </p:txBody>
        </p:sp>
        <p:sp>
          <p:nvSpPr>
            <p:cNvPr id="1273951" name="Text Box 95"/>
            <p:cNvSpPr txBox="1">
              <a:spLocks noChangeArrowheads="1"/>
            </p:cNvSpPr>
            <p:nvPr/>
          </p:nvSpPr>
          <p:spPr bwMode="auto">
            <a:xfrm>
              <a:off x="2173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5</a:t>
              </a:r>
            </a:p>
          </p:txBody>
        </p:sp>
        <p:sp>
          <p:nvSpPr>
            <p:cNvPr id="1273952" name="Text Box 96"/>
            <p:cNvSpPr txBox="1">
              <a:spLocks noChangeArrowheads="1"/>
            </p:cNvSpPr>
            <p:nvPr/>
          </p:nvSpPr>
          <p:spPr bwMode="auto">
            <a:xfrm>
              <a:off x="1900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4</a:t>
              </a:r>
            </a:p>
          </p:txBody>
        </p:sp>
        <p:sp>
          <p:nvSpPr>
            <p:cNvPr id="1273953" name="Text Box 97"/>
            <p:cNvSpPr txBox="1">
              <a:spLocks noChangeArrowheads="1"/>
            </p:cNvSpPr>
            <p:nvPr/>
          </p:nvSpPr>
          <p:spPr bwMode="auto">
            <a:xfrm>
              <a:off x="1661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3</a:t>
              </a:r>
            </a:p>
          </p:txBody>
        </p:sp>
        <p:sp>
          <p:nvSpPr>
            <p:cNvPr id="1273954" name="Text Box 98"/>
            <p:cNvSpPr txBox="1">
              <a:spLocks noChangeArrowheads="1"/>
            </p:cNvSpPr>
            <p:nvPr/>
          </p:nvSpPr>
          <p:spPr bwMode="auto">
            <a:xfrm>
              <a:off x="1422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2</a:t>
              </a:r>
            </a:p>
          </p:txBody>
        </p:sp>
        <p:sp>
          <p:nvSpPr>
            <p:cNvPr id="1273955" name="Text Box 99"/>
            <p:cNvSpPr txBox="1">
              <a:spLocks noChangeArrowheads="1"/>
            </p:cNvSpPr>
            <p:nvPr/>
          </p:nvSpPr>
          <p:spPr bwMode="auto">
            <a:xfrm>
              <a:off x="1176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</a:t>
              </a:r>
            </a:p>
          </p:txBody>
        </p:sp>
        <p:sp>
          <p:nvSpPr>
            <p:cNvPr id="1273956" name="Text Box 100"/>
            <p:cNvSpPr txBox="1">
              <a:spLocks noChangeArrowheads="1"/>
            </p:cNvSpPr>
            <p:nvPr/>
          </p:nvSpPr>
          <p:spPr bwMode="auto">
            <a:xfrm>
              <a:off x="945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0</a:t>
              </a:r>
            </a:p>
          </p:txBody>
        </p:sp>
        <p:sp>
          <p:nvSpPr>
            <p:cNvPr id="1273957" name="Text Box 101"/>
            <p:cNvSpPr txBox="1">
              <a:spLocks noChangeArrowheads="1"/>
            </p:cNvSpPr>
            <p:nvPr/>
          </p:nvSpPr>
          <p:spPr bwMode="auto">
            <a:xfrm>
              <a:off x="3872" y="1342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12</a:t>
              </a:r>
            </a:p>
          </p:txBody>
        </p:sp>
        <p:sp>
          <p:nvSpPr>
            <p:cNvPr id="1273958" name="Text Box 102"/>
            <p:cNvSpPr txBox="1">
              <a:spLocks noChangeArrowheads="1"/>
            </p:cNvSpPr>
            <p:nvPr/>
          </p:nvSpPr>
          <p:spPr bwMode="auto">
            <a:xfrm>
              <a:off x="4133" y="1343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13</a:t>
              </a:r>
            </a:p>
          </p:txBody>
        </p:sp>
        <p:sp>
          <p:nvSpPr>
            <p:cNvPr id="1273959" name="Text Box 103"/>
            <p:cNvSpPr txBox="1">
              <a:spLocks noChangeArrowheads="1"/>
            </p:cNvSpPr>
            <p:nvPr/>
          </p:nvSpPr>
          <p:spPr bwMode="auto">
            <a:xfrm>
              <a:off x="4380" y="1344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14</a:t>
              </a:r>
            </a:p>
          </p:txBody>
        </p:sp>
        <p:sp>
          <p:nvSpPr>
            <p:cNvPr id="1273960" name="Text Box 104"/>
            <p:cNvSpPr txBox="1">
              <a:spLocks noChangeArrowheads="1"/>
            </p:cNvSpPr>
            <p:nvPr/>
          </p:nvSpPr>
          <p:spPr bwMode="auto">
            <a:xfrm>
              <a:off x="4627" y="1345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15</a:t>
              </a:r>
            </a:p>
          </p:txBody>
        </p:sp>
        <p:sp>
          <p:nvSpPr>
            <p:cNvPr id="1273961" name="Text Box 105"/>
            <p:cNvSpPr txBox="1">
              <a:spLocks noChangeArrowheads="1"/>
            </p:cNvSpPr>
            <p:nvPr/>
          </p:nvSpPr>
          <p:spPr bwMode="auto">
            <a:xfrm>
              <a:off x="4874" y="1346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16</a:t>
              </a:r>
            </a:p>
          </p:txBody>
        </p:sp>
        <p:sp>
          <p:nvSpPr>
            <p:cNvPr id="1273962" name="Text Box 106"/>
            <p:cNvSpPr txBox="1">
              <a:spLocks noChangeArrowheads="1"/>
            </p:cNvSpPr>
            <p:nvPr/>
          </p:nvSpPr>
          <p:spPr bwMode="auto">
            <a:xfrm>
              <a:off x="5121" y="1347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17</a:t>
              </a:r>
            </a:p>
          </p:txBody>
        </p:sp>
        <p:sp>
          <p:nvSpPr>
            <p:cNvPr id="1273963" name="Text Box 107"/>
            <p:cNvSpPr txBox="1">
              <a:spLocks noChangeArrowheads="1"/>
            </p:cNvSpPr>
            <p:nvPr/>
          </p:nvSpPr>
          <p:spPr bwMode="auto">
            <a:xfrm>
              <a:off x="5368" y="1348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18</a:t>
              </a:r>
            </a:p>
          </p:txBody>
        </p:sp>
      </p:grpSp>
      <p:sp>
        <p:nvSpPr>
          <p:cNvPr id="1273964" name="Text Box 108"/>
          <p:cNvSpPr txBox="1">
            <a:spLocks noChangeArrowheads="1"/>
          </p:cNvSpPr>
          <p:nvPr/>
        </p:nvSpPr>
        <p:spPr bwMode="auto">
          <a:xfrm>
            <a:off x="3013075" y="3336925"/>
            <a:ext cx="1487488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Value v:</a:t>
            </a:r>
          </a:p>
        </p:txBody>
      </p:sp>
      <p:grpSp>
        <p:nvGrpSpPr>
          <p:cNvPr id="3" name="Group 109"/>
          <p:cNvGrpSpPr>
            <a:grpSpLocks/>
          </p:cNvGrpSpPr>
          <p:nvPr/>
        </p:nvGrpSpPr>
        <p:grpSpPr bwMode="auto">
          <a:xfrm>
            <a:off x="1465263" y="1008063"/>
            <a:ext cx="7504112" cy="549275"/>
            <a:chOff x="923" y="1104"/>
            <a:chExt cx="4727" cy="346"/>
          </a:xfrm>
        </p:grpSpPr>
        <p:sp>
          <p:nvSpPr>
            <p:cNvPr id="1273966" name="Text Box 110"/>
            <p:cNvSpPr txBox="1">
              <a:spLocks noChangeArrowheads="1"/>
            </p:cNvSpPr>
            <p:nvPr/>
          </p:nvSpPr>
          <p:spPr bwMode="auto">
            <a:xfrm>
              <a:off x="923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3967" name="Text Box 111"/>
            <p:cNvSpPr txBox="1">
              <a:spLocks noChangeArrowheads="1"/>
            </p:cNvSpPr>
            <p:nvPr/>
          </p:nvSpPr>
          <p:spPr bwMode="auto">
            <a:xfrm>
              <a:off x="115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73968" name="Text Box 112"/>
            <p:cNvSpPr txBox="1">
              <a:spLocks noChangeArrowheads="1"/>
            </p:cNvSpPr>
            <p:nvPr/>
          </p:nvSpPr>
          <p:spPr bwMode="auto">
            <a:xfrm>
              <a:off x="141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73969" name="Text Box 113"/>
            <p:cNvSpPr txBox="1">
              <a:spLocks noChangeArrowheads="1"/>
            </p:cNvSpPr>
            <p:nvPr/>
          </p:nvSpPr>
          <p:spPr bwMode="auto">
            <a:xfrm>
              <a:off x="167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3970" name="Text Box 114"/>
            <p:cNvSpPr txBox="1">
              <a:spLocks noChangeArrowheads="1"/>
            </p:cNvSpPr>
            <p:nvPr/>
          </p:nvSpPr>
          <p:spPr bwMode="auto">
            <a:xfrm>
              <a:off x="193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73971" name="Text Box 115"/>
            <p:cNvSpPr txBox="1">
              <a:spLocks noChangeArrowheads="1"/>
            </p:cNvSpPr>
            <p:nvPr/>
          </p:nvSpPr>
          <p:spPr bwMode="auto">
            <a:xfrm>
              <a:off x="219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3972" name="Text Box 116"/>
            <p:cNvSpPr txBox="1">
              <a:spLocks noChangeArrowheads="1"/>
            </p:cNvSpPr>
            <p:nvPr/>
          </p:nvSpPr>
          <p:spPr bwMode="auto">
            <a:xfrm>
              <a:off x="2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3973" name="Text Box 117"/>
            <p:cNvSpPr txBox="1">
              <a:spLocks noChangeArrowheads="1"/>
            </p:cNvSpPr>
            <p:nvPr/>
          </p:nvSpPr>
          <p:spPr bwMode="auto">
            <a:xfrm>
              <a:off x="267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73974" name="Text Box 118"/>
            <p:cNvSpPr txBox="1">
              <a:spLocks noChangeArrowheads="1"/>
            </p:cNvSpPr>
            <p:nvPr/>
          </p:nvSpPr>
          <p:spPr bwMode="auto">
            <a:xfrm>
              <a:off x="2928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3975" name="Text Box 119"/>
            <p:cNvSpPr txBox="1">
              <a:spLocks noChangeArrowheads="1"/>
            </p:cNvSpPr>
            <p:nvPr/>
          </p:nvSpPr>
          <p:spPr bwMode="auto">
            <a:xfrm>
              <a:off x="3185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73976" name="Text Box 120"/>
            <p:cNvSpPr txBox="1">
              <a:spLocks noChangeArrowheads="1"/>
            </p:cNvSpPr>
            <p:nvPr/>
          </p:nvSpPr>
          <p:spPr bwMode="auto">
            <a:xfrm>
              <a:off x="3435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73977" name="Text Box 121"/>
            <p:cNvSpPr txBox="1">
              <a:spLocks noChangeArrowheads="1"/>
            </p:cNvSpPr>
            <p:nvPr/>
          </p:nvSpPr>
          <p:spPr bwMode="auto">
            <a:xfrm>
              <a:off x="3678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3978" name="Text Box 122"/>
            <p:cNvSpPr txBox="1">
              <a:spLocks noChangeArrowheads="1"/>
            </p:cNvSpPr>
            <p:nvPr/>
          </p:nvSpPr>
          <p:spPr bwMode="auto">
            <a:xfrm>
              <a:off x="39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73979" name="Text Box 123"/>
            <p:cNvSpPr txBox="1">
              <a:spLocks noChangeArrowheads="1"/>
            </p:cNvSpPr>
            <p:nvPr/>
          </p:nvSpPr>
          <p:spPr bwMode="auto">
            <a:xfrm>
              <a:off x="4157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3980" name="Text Box 124"/>
            <p:cNvSpPr txBox="1">
              <a:spLocks noChangeArrowheads="1"/>
            </p:cNvSpPr>
            <p:nvPr/>
          </p:nvSpPr>
          <p:spPr bwMode="auto">
            <a:xfrm>
              <a:off x="4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3981" name="Text Box 125"/>
            <p:cNvSpPr txBox="1">
              <a:spLocks noChangeArrowheads="1"/>
            </p:cNvSpPr>
            <p:nvPr/>
          </p:nvSpPr>
          <p:spPr bwMode="auto">
            <a:xfrm>
              <a:off x="466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73982" name="Text Box 126"/>
            <p:cNvSpPr txBox="1">
              <a:spLocks noChangeArrowheads="1"/>
            </p:cNvSpPr>
            <p:nvPr/>
          </p:nvSpPr>
          <p:spPr bwMode="auto">
            <a:xfrm>
              <a:off x="492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73983" name="Text Box 127"/>
            <p:cNvSpPr txBox="1">
              <a:spLocks noChangeArrowheads="1"/>
            </p:cNvSpPr>
            <p:nvPr/>
          </p:nvSpPr>
          <p:spPr bwMode="auto">
            <a:xfrm>
              <a:off x="517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3984" name="Text Box 128"/>
            <p:cNvSpPr txBox="1">
              <a:spLocks noChangeArrowheads="1"/>
            </p:cNvSpPr>
            <p:nvPr/>
          </p:nvSpPr>
          <p:spPr bwMode="auto">
            <a:xfrm>
              <a:off x="5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</p:grpSp>
      <p:graphicFrame>
        <p:nvGraphicFramePr>
          <p:cNvPr id="1273985" name="Group 129"/>
          <p:cNvGraphicFramePr>
            <a:graphicFrameLocks noGrp="1"/>
          </p:cNvGraphicFramePr>
          <p:nvPr/>
        </p:nvGraphicFramePr>
        <p:xfrm>
          <a:off x="4483100" y="3400425"/>
          <a:ext cx="2819400" cy="1009650"/>
        </p:xfrm>
        <a:graphic>
          <a:graphicData uri="http://schemas.openxmlformats.org/drawingml/2006/table">
            <a:tbl>
              <a:tblPr/>
              <a:tblGrid>
                <a:gridCol w="704850"/>
                <a:gridCol w="704850"/>
                <a:gridCol w="704850"/>
                <a:gridCol w="70485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74002" name="Text Box 146"/>
          <p:cNvSpPr txBox="1">
            <a:spLocks noChangeArrowheads="1"/>
          </p:cNvSpPr>
          <p:nvPr/>
        </p:nvSpPr>
        <p:spPr bwMode="auto">
          <a:xfrm>
            <a:off x="6769100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3</a:t>
            </a:r>
          </a:p>
        </p:txBody>
      </p:sp>
      <p:sp>
        <p:nvSpPr>
          <p:cNvPr id="1274003" name="Text Box 147"/>
          <p:cNvSpPr txBox="1">
            <a:spLocks noChangeArrowheads="1"/>
          </p:cNvSpPr>
          <p:nvPr/>
        </p:nvSpPr>
        <p:spPr bwMode="auto">
          <a:xfrm>
            <a:off x="6096000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2</a:t>
            </a:r>
          </a:p>
        </p:txBody>
      </p:sp>
      <p:sp>
        <p:nvSpPr>
          <p:cNvPr id="1274004" name="Text Box 148"/>
          <p:cNvSpPr txBox="1">
            <a:spLocks noChangeArrowheads="1"/>
          </p:cNvSpPr>
          <p:nvPr/>
        </p:nvSpPr>
        <p:spPr bwMode="auto">
          <a:xfrm>
            <a:off x="5395913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74005" name="Text Box 149"/>
          <p:cNvSpPr txBox="1">
            <a:spLocks noChangeArrowheads="1"/>
          </p:cNvSpPr>
          <p:nvPr/>
        </p:nvSpPr>
        <p:spPr bwMode="auto">
          <a:xfrm>
            <a:off x="4673600" y="3362325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74006" name="Text Box 150"/>
          <p:cNvSpPr txBox="1">
            <a:spLocks noChangeArrowheads="1"/>
          </p:cNvSpPr>
          <p:nvPr/>
        </p:nvSpPr>
        <p:spPr bwMode="auto">
          <a:xfrm>
            <a:off x="6673850" y="3860800"/>
            <a:ext cx="565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19</a:t>
            </a:r>
          </a:p>
        </p:txBody>
      </p:sp>
      <p:sp>
        <p:nvSpPr>
          <p:cNvPr id="1274007" name="Text Box 151"/>
          <p:cNvSpPr txBox="1">
            <a:spLocks noChangeArrowheads="1"/>
          </p:cNvSpPr>
          <p:nvPr/>
        </p:nvSpPr>
        <p:spPr bwMode="auto">
          <a:xfrm>
            <a:off x="6000750" y="3860800"/>
            <a:ext cx="565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14</a:t>
            </a:r>
          </a:p>
        </p:txBody>
      </p:sp>
      <p:sp>
        <p:nvSpPr>
          <p:cNvPr id="1274008" name="Text Box 152"/>
          <p:cNvSpPr txBox="1">
            <a:spLocks noChangeArrowheads="1"/>
          </p:cNvSpPr>
          <p:nvPr/>
        </p:nvSpPr>
        <p:spPr bwMode="auto">
          <a:xfrm>
            <a:off x="5300663" y="3860800"/>
            <a:ext cx="565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10</a:t>
            </a:r>
          </a:p>
        </p:txBody>
      </p:sp>
      <p:sp>
        <p:nvSpPr>
          <p:cNvPr id="1274009" name="Text Box 153"/>
          <p:cNvSpPr txBox="1">
            <a:spLocks noChangeArrowheads="1"/>
          </p:cNvSpPr>
          <p:nvPr/>
        </p:nvSpPr>
        <p:spPr bwMode="auto">
          <a:xfrm>
            <a:off x="4673600" y="3870325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2</a:t>
            </a:r>
          </a:p>
        </p:txBody>
      </p:sp>
      <p:sp>
        <p:nvSpPr>
          <p:cNvPr id="1274010" name="Text Box 154"/>
          <p:cNvSpPr txBox="1">
            <a:spLocks noChangeArrowheads="1"/>
          </p:cNvSpPr>
          <p:nvPr/>
        </p:nvSpPr>
        <p:spPr bwMode="auto">
          <a:xfrm>
            <a:off x="76200" y="3870325"/>
            <a:ext cx="3871913" cy="1006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Location of </a:t>
            </a:r>
            <a:r>
              <a:rPr lang="en-US" sz="3000" b="0">
                <a:solidFill>
                  <a:schemeClr val="tx2"/>
                </a:solidFill>
                <a:latin typeface="Times New Roman" charset="0"/>
              </a:rPr>
              <a:t>next</a:t>
            </a:r>
            <a:r>
              <a:rPr lang="en-US" sz="3000" b="0">
                <a:latin typeface="Times New Roman" charset="0"/>
              </a:rPr>
              <a:t> record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with digit v.</a:t>
            </a:r>
          </a:p>
        </p:txBody>
      </p:sp>
      <p:sp>
        <p:nvSpPr>
          <p:cNvPr id="1274011" name="Line 155"/>
          <p:cNvSpPr>
            <a:spLocks noChangeShapeType="1"/>
          </p:cNvSpPr>
          <p:nvPr/>
        </p:nvSpPr>
        <p:spPr bwMode="auto">
          <a:xfrm flipH="1" flipV="1">
            <a:off x="2438400" y="2514600"/>
            <a:ext cx="2362200" cy="15240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4026" name="Line 170"/>
          <p:cNvSpPr>
            <a:spLocks noChangeShapeType="1"/>
          </p:cNvSpPr>
          <p:nvPr/>
        </p:nvSpPr>
        <p:spPr bwMode="auto">
          <a:xfrm flipH="1" flipV="1">
            <a:off x="5562600" y="2514600"/>
            <a:ext cx="0" cy="15240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4027" name="Line 171"/>
          <p:cNvSpPr>
            <a:spLocks noChangeShapeType="1"/>
          </p:cNvSpPr>
          <p:nvPr/>
        </p:nvSpPr>
        <p:spPr bwMode="auto">
          <a:xfrm>
            <a:off x="14478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4028" name="Rectangle 172"/>
          <p:cNvSpPr>
            <a:spLocks noChangeArrowheads="1"/>
          </p:cNvSpPr>
          <p:nvPr/>
        </p:nvSpPr>
        <p:spPr bwMode="auto">
          <a:xfrm>
            <a:off x="14922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74029" name="Rectangle 173"/>
          <p:cNvSpPr>
            <a:spLocks noChangeArrowheads="1"/>
          </p:cNvSpPr>
          <p:nvPr/>
        </p:nvSpPr>
        <p:spPr bwMode="auto">
          <a:xfrm>
            <a:off x="38798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74040" name="Text Box 184"/>
          <p:cNvSpPr txBox="1">
            <a:spLocks noChangeArrowheads="1"/>
          </p:cNvSpPr>
          <p:nvPr/>
        </p:nvSpPr>
        <p:spPr bwMode="auto">
          <a:xfrm>
            <a:off x="136525" y="5072063"/>
            <a:ext cx="6792913" cy="1006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Algorithm: Go through the records in order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                   putting them where they go.</a:t>
            </a:r>
          </a:p>
        </p:txBody>
      </p:sp>
      <p:sp>
        <p:nvSpPr>
          <p:cNvPr id="1274041" name="Rectangle 185"/>
          <p:cNvSpPr>
            <a:spLocks noChangeArrowheads="1"/>
          </p:cNvSpPr>
          <p:nvPr/>
        </p:nvSpPr>
        <p:spPr bwMode="auto">
          <a:xfrm>
            <a:off x="3429000" y="1517650"/>
            <a:ext cx="46990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 </a:t>
            </a:r>
          </a:p>
        </p:txBody>
      </p:sp>
      <p:sp>
        <p:nvSpPr>
          <p:cNvPr id="1274042" name="Line 186"/>
          <p:cNvSpPr>
            <a:spLocks noChangeShapeType="1"/>
          </p:cNvSpPr>
          <p:nvPr/>
        </p:nvSpPr>
        <p:spPr bwMode="auto">
          <a:xfrm>
            <a:off x="18669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4043" name="Line 187"/>
          <p:cNvSpPr>
            <a:spLocks noChangeShapeType="1"/>
          </p:cNvSpPr>
          <p:nvPr/>
        </p:nvSpPr>
        <p:spPr bwMode="auto">
          <a:xfrm>
            <a:off x="50038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4044" name="Rectangle 188"/>
          <p:cNvSpPr>
            <a:spLocks noChangeArrowheads="1"/>
          </p:cNvSpPr>
          <p:nvPr/>
        </p:nvSpPr>
        <p:spPr bwMode="auto">
          <a:xfrm>
            <a:off x="1885950" y="1508125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74045" name="Line 189"/>
          <p:cNvSpPr>
            <a:spLocks noChangeShapeType="1"/>
          </p:cNvSpPr>
          <p:nvPr/>
        </p:nvSpPr>
        <p:spPr bwMode="auto">
          <a:xfrm>
            <a:off x="2260600" y="974725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4046" name="Line 190"/>
          <p:cNvSpPr>
            <a:spLocks noChangeShapeType="1"/>
          </p:cNvSpPr>
          <p:nvPr/>
        </p:nvSpPr>
        <p:spPr bwMode="auto">
          <a:xfrm>
            <a:off x="26670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4047" name="Rectangle 191"/>
          <p:cNvSpPr>
            <a:spLocks noChangeArrowheads="1"/>
          </p:cNvSpPr>
          <p:nvPr/>
        </p:nvSpPr>
        <p:spPr bwMode="auto">
          <a:xfrm>
            <a:off x="2254250" y="15367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74048" name="Line 192"/>
          <p:cNvSpPr>
            <a:spLocks noChangeShapeType="1"/>
          </p:cNvSpPr>
          <p:nvPr/>
        </p:nvSpPr>
        <p:spPr bwMode="auto">
          <a:xfrm>
            <a:off x="30480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4049" name="Rectangle 193"/>
          <p:cNvSpPr>
            <a:spLocks noChangeArrowheads="1"/>
          </p:cNvSpPr>
          <p:nvPr/>
        </p:nvSpPr>
        <p:spPr bwMode="auto">
          <a:xfrm>
            <a:off x="42735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74050" name="Line 194"/>
          <p:cNvSpPr>
            <a:spLocks noChangeShapeType="1"/>
          </p:cNvSpPr>
          <p:nvPr/>
        </p:nvSpPr>
        <p:spPr bwMode="auto">
          <a:xfrm>
            <a:off x="34417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4051" name="Line 195"/>
          <p:cNvSpPr>
            <a:spLocks noChangeShapeType="1"/>
          </p:cNvSpPr>
          <p:nvPr/>
        </p:nvSpPr>
        <p:spPr bwMode="auto">
          <a:xfrm>
            <a:off x="38354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4052" name="Rectangle 196"/>
          <p:cNvSpPr>
            <a:spLocks noChangeArrowheads="1"/>
          </p:cNvSpPr>
          <p:nvPr/>
        </p:nvSpPr>
        <p:spPr bwMode="auto">
          <a:xfrm>
            <a:off x="4641850" y="15494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74053" name="Line 197"/>
          <p:cNvSpPr>
            <a:spLocks noChangeShapeType="1"/>
          </p:cNvSpPr>
          <p:nvPr/>
        </p:nvSpPr>
        <p:spPr bwMode="auto">
          <a:xfrm>
            <a:off x="42164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4054" name="Line 198"/>
          <p:cNvSpPr>
            <a:spLocks noChangeShapeType="1"/>
          </p:cNvSpPr>
          <p:nvPr/>
        </p:nvSpPr>
        <p:spPr bwMode="auto">
          <a:xfrm>
            <a:off x="46228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4055" name="Rectangle 199"/>
          <p:cNvSpPr>
            <a:spLocks noChangeArrowheads="1"/>
          </p:cNvSpPr>
          <p:nvPr/>
        </p:nvSpPr>
        <p:spPr bwMode="auto">
          <a:xfrm>
            <a:off x="5010150" y="15367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74056" name="Line 200"/>
          <p:cNvSpPr>
            <a:spLocks noChangeShapeType="1"/>
          </p:cNvSpPr>
          <p:nvPr/>
        </p:nvSpPr>
        <p:spPr bwMode="auto">
          <a:xfrm flipV="1">
            <a:off x="6248400" y="2590800"/>
            <a:ext cx="914400" cy="1447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4057" name="Line 201"/>
          <p:cNvSpPr>
            <a:spLocks noChangeShapeType="1"/>
          </p:cNvSpPr>
          <p:nvPr/>
        </p:nvSpPr>
        <p:spPr bwMode="auto">
          <a:xfrm flipV="1">
            <a:off x="7086600" y="2514600"/>
            <a:ext cx="2057400" cy="15240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4058" name="Rectangle 202"/>
          <p:cNvSpPr>
            <a:spLocks noChangeArrowheads="1"/>
          </p:cNvSpPr>
          <p:nvPr/>
        </p:nvSpPr>
        <p:spPr bwMode="auto">
          <a:xfrm>
            <a:off x="81851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3</a:t>
            </a:r>
          </a:p>
        </p:txBody>
      </p:sp>
      <p:sp>
        <p:nvSpPr>
          <p:cNvPr id="1274059" name="Rectangle 203"/>
          <p:cNvSpPr>
            <a:spLocks noChangeArrowheads="1"/>
          </p:cNvSpPr>
          <p:nvPr/>
        </p:nvSpPr>
        <p:spPr bwMode="auto">
          <a:xfrm>
            <a:off x="86169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74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74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74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74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4043" grpId="0" animBg="1"/>
      <p:bldP spid="127404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48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34938"/>
            <a:ext cx="7772400" cy="1143001"/>
          </a:xfrm>
        </p:spPr>
        <p:txBody>
          <a:bodyPr/>
          <a:lstStyle/>
          <a:p>
            <a:r>
              <a:rPr lang="en-US"/>
              <a:t>CountingSort</a:t>
            </a:r>
          </a:p>
        </p:txBody>
      </p:sp>
      <p:sp>
        <p:nvSpPr>
          <p:cNvPr id="1274883" name="Text Box 3"/>
          <p:cNvSpPr txBox="1">
            <a:spLocks noChangeArrowheads="1"/>
          </p:cNvSpPr>
          <p:nvPr/>
        </p:nvSpPr>
        <p:spPr bwMode="auto">
          <a:xfrm>
            <a:off x="60325" y="992188"/>
            <a:ext cx="10953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Input:</a:t>
            </a:r>
          </a:p>
        </p:txBody>
      </p:sp>
      <p:sp>
        <p:nvSpPr>
          <p:cNvPr id="1274884" name="Text Box 4"/>
          <p:cNvSpPr txBox="1">
            <a:spLocks noChangeArrowheads="1"/>
          </p:cNvSpPr>
          <p:nvPr/>
        </p:nvSpPr>
        <p:spPr bwMode="auto">
          <a:xfrm>
            <a:off x="76200" y="1525588"/>
            <a:ext cx="13493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Output:</a:t>
            </a:r>
          </a:p>
        </p:txBody>
      </p:sp>
      <p:sp>
        <p:nvSpPr>
          <p:cNvPr id="1274885" name="Text Box 5"/>
          <p:cNvSpPr txBox="1">
            <a:spLocks noChangeArrowheads="1"/>
          </p:cNvSpPr>
          <p:nvPr/>
        </p:nvSpPr>
        <p:spPr bwMode="auto">
          <a:xfrm>
            <a:off x="92075" y="2058988"/>
            <a:ext cx="11588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Index:</a:t>
            </a:r>
          </a:p>
        </p:txBody>
      </p:sp>
      <p:graphicFrame>
        <p:nvGraphicFramePr>
          <p:cNvPr id="1274886" name="Group 6"/>
          <p:cNvGraphicFramePr>
            <a:graphicFrameLocks noGrp="1"/>
          </p:cNvGraphicFramePr>
          <p:nvPr>
            <p:ph idx="1"/>
          </p:nvPr>
        </p:nvGraphicFramePr>
        <p:xfrm>
          <a:off x="1447800" y="990600"/>
          <a:ext cx="7543800" cy="1676400"/>
        </p:xfrm>
        <a:graphic>
          <a:graphicData uri="http://schemas.openxmlformats.org/drawingml/2006/table">
            <a:tbl>
              <a:tblPr/>
              <a:tblGrid>
                <a:gridCol w="396875"/>
                <a:gridCol w="396875"/>
                <a:gridCol w="396875"/>
                <a:gridCol w="396875"/>
                <a:gridCol w="398463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8462"/>
                <a:gridCol w="396875"/>
                <a:gridCol w="396875"/>
                <a:gridCol w="396875"/>
                <a:gridCol w="396875"/>
              </a:tblGrid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1500188" y="2128838"/>
            <a:ext cx="7535862" cy="500062"/>
            <a:chOff x="945" y="1341"/>
            <a:chExt cx="4747" cy="315"/>
          </a:xfrm>
        </p:grpSpPr>
        <p:sp>
          <p:nvSpPr>
            <p:cNvPr id="1274969" name="Text Box 89"/>
            <p:cNvSpPr txBox="1">
              <a:spLocks noChangeArrowheads="1"/>
            </p:cNvSpPr>
            <p:nvPr/>
          </p:nvSpPr>
          <p:spPr bwMode="auto">
            <a:xfrm>
              <a:off x="3626" y="1341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11</a:t>
              </a:r>
            </a:p>
          </p:txBody>
        </p:sp>
        <p:sp>
          <p:nvSpPr>
            <p:cNvPr id="1274970" name="Text Box 90"/>
            <p:cNvSpPr txBox="1">
              <a:spLocks noChangeArrowheads="1"/>
            </p:cNvSpPr>
            <p:nvPr/>
          </p:nvSpPr>
          <p:spPr bwMode="auto">
            <a:xfrm>
              <a:off x="3366" y="1341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10</a:t>
              </a:r>
            </a:p>
          </p:txBody>
        </p:sp>
        <p:sp>
          <p:nvSpPr>
            <p:cNvPr id="1274971" name="Text Box 91"/>
            <p:cNvSpPr txBox="1">
              <a:spLocks noChangeArrowheads="1"/>
            </p:cNvSpPr>
            <p:nvPr/>
          </p:nvSpPr>
          <p:spPr bwMode="auto">
            <a:xfrm>
              <a:off x="3172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9</a:t>
              </a:r>
            </a:p>
          </p:txBody>
        </p:sp>
        <p:sp>
          <p:nvSpPr>
            <p:cNvPr id="1274972" name="Text Box 92"/>
            <p:cNvSpPr txBox="1">
              <a:spLocks noChangeArrowheads="1"/>
            </p:cNvSpPr>
            <p:nvPr/>
          </p:nvSpPr>
          <p:spPr bwMode="auto">
            <a:xfrm>
              <a:off x="2926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8</a:t>
              </a:r>
            </a:p>
          </p:txBody>
        </p:sp>
        <p:sp>
          <p:nvSpPr>
            <p:cNvPr id="1274973" name="Text Box 93"/>
            <p:cNvSpPr txBox="1">
              <a:spLocks noChangeArrowheads="1"/>
            </p:cNvSpPr>
            <p:nvPr/>
          </p:nvSpPr>
          <p:spPr bwMode="auto">
            <a:xfrm>
              <a:off x="2688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7</a:t>
              </a:r>
            </a:p>
          </p:txBody>
        </p:sp>
        <p:sp>
          <p:nvSpPr>
            <p:cNvPr id="1274974" name="Text Box 94"/>
            <p:cNvSpPr txBox="1">
              <a:spLocks noChangeArrowheads="1"/>
            </p:cNvSpPr>
            <p:nvPr/>
          </p:nvSpPr>
          <p:spPr bwMode="auto">
            <a:xfrm>
              <a:off x="2420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6</a:t>
              </a:r>
            </a:p>
          </p:txBody>
        </p:sp>
        <p:sp>
          <p:nvSpPr>
            <p:cNvPr id="1274975" name="Text Box 95"/>
            <p:cNvSpPr txBox="1">
              <a:spLocks noChangeArrowheads="1"/>
            </p:cNvSpPr>
            <p:nvPr/>
          </p:nvSpPr>
          <p:spPr bwMode="auto">
            <a:xfrm>
              <a:off x="2173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5</a:t>
              </a:r>
            </a:p>
          </p:txBody>
        </p:sp>
        <p:sp>
          <p:nvSpPr>
            <p:cNvPr id="1274976" name="Text Box 96"/>
            <p:cNvSpPr txBox="1">
              <a:spLocks noChangeArrowheads="1"/>
            </p:cNvSpPr>
            <p:nvPr/>
          </p:nvSpPr>
          <p:spPr bwMode="auto">
            <a:xfrm>
              <a:off x="1900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4</a:t>
              </a:r>
            </a:p>
          </p:txBody>
        </p:sp>
        <p:sp>
          <p:nvSpPr>
            <p:cNvPr id="1274977" name="Text Box 97"/>
            <p:cNvSpPr txBox="1">
              <a:spLocks noChangeArrowheads="1"/>
            </p:cNvSpPr>
            <p:nvPr/>
          </p:nvSpPr>
          <p:spPr bwMode="auto">
            <a:xfrm>
              <a:off x="1661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3</a:t>
              </a:r>
            </a:p>
          </p:txBody>
        </p:sp>
        <p:sp>
          <p:nvSpPr>
            <p:cNvPr id="1274978" name="Text Box 98"/>
            <p:cNvSpPr txBox="1">
              <a:spLocks noChangeArrowheads="1"/>
            </p:cNvSpPr>
            <p:nvPr/>
          </p:nvSpPr>
          <p:spPr bwMode="auto">
            <a:xfrm>
              <a:off x="1422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2</a:t>
              </a:r>
            </a:p>
          </p:txBody>
        </p:sp>
        <p:sp>
          <p:nvSpPr>
            <p:cNvPr id="1274979" name="Text Box 99"/>
            <p:cNvSpPr txBox="1">
              <a:spLocks noChangeArrowheads="1"/>
            </p:cNvSpPr>
            <p:nvPr/>
          </p:nvSpPr>
          <p:spPr bwMode="auto">
            <a:xfrm>
              <a:off x="1176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</a:t>
              </a:r>
            </a:p>
          </p:txBody>
        </p:sp>
        <p:sp>
          <p:nvSpPr>
            <p:cNvPr id="1274980" name="Text Box 100"/>
            <p:cNvSpPr txBox="1">
              <a:spLocks noChangeArrowheads="1"/>
            </p:cNvSpPr>
            <p:nvPr/>
          </p:nvSpPr>
          <p:spPr bwMode="auto">
            <a:xfrm>
              <a:off x="945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0</a:t>
              </a:r>
            </a:p>
          </p:txBody>
        </p:sp>
        <p:sp>
          <p:nvSpPr>
            <p:cNvPr id="1274981" name="Text Box 101"/>
            <p:cNvSpPr txBox="1">
              <a:spLocks noChangeArrowheads="1"/>
            </p:cNvSpPr>
            <p:nvPr/>
          </p:nvSpPr>
          <p:spPr bwMode="auto">
            <a:xfrm>
              <a:off x="3872" y="1342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12</a:t>
              </a:r>
            </a:p>
          </p:txBody>
        </p:sp>
        <p:sp>
          <p:nvSpPr>
            <p:cNvPr id="1274982" name="Text Box 102"/>
            <p:cNvSpPr txBox="1">
              <a:spLocks noChangeArrowheads="1"/>
            </p:cNvSpPr>
            <p:nvPr/>
          </p:nvSpPr>
          <p:spPr bwMode="auto">
            <a:xfrm>
              <a:off x="4133" y="1343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13</a:t>
              </a:r>
            </a:p>
          </p:txBody>
        </p:sp>
        <p:sp>
          <p:nvSpPr>
            <p:cNvPr id="1274983" name="Text Box 103"/>
            <p:cNvSpPr txBox="1">
              <a:spLocks noChangeArrowheads="1"/>
            </p:cNvSpPr>
            <p:nvPr/>
          </p:nvSpPr>
          <p:spPr bwMode="auto">
            <a:xfrm>
              <a:off x="4380" y="1344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14</a:t>
              </a:r>
            </a:p>
          </p:txBody>
        </p:sp>
        <p:sp>
          <p:nvSpPr>
            <p:cNvPr id="1274984" name="Text Box 104"/>
            <p:cNvSpPr txBox="1">
              <a:spLocks noChangeArrowheads="1"/>
            </p:cNvSpPr>
            <p:nvPr/>
          </p:nvSpPr>
          <p:spPr bwMode="auto">
            <a:xfrm>
              <a:off x="4627" y="1345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15</a:t>
              </a:r>
            </a:p>
          </p:txBody>
        </p:sp>
        <p:sp>
          <p:nvSpPr>
            <p:cNvPr id="1274985" name="Text Box 105"/>
            <p:cNvSpPr txBox="1">
              <a:spLocks noChangeArrowheads="1"/>
            </p:cNvSpPr>
            <p:nvPr/>
          </p:nvSpPr>
          <p:spPr bwMode="auto">
            <a:xfrm>
              <a:off x="4874" y="1346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16</a:t>
              </a:r>
            </a:p>
          </p:txBody>
        </p:sp>
        <p:sp>
          <p:nvSpPr>
            <p:cNvPr id="1274986" name="Text Box 106"/>
            <p:cNvSpPr txBox="1">
              <a:spLocks noChangeArrowheads="1"/>
            </p:cNvSpPr>
            <p:nvPr/>
          </p:nvSpPr>
          <p:spPr bwMode="auto">
            <a:xfrm>
              <a:off x="5121" y="1347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17</a:t>
              </a:r>
            </a:p>
          </p:txBody>
        </p:sp>
        <p:sp>
          <p:nvSpPr>
            <p:cNvPr id="1274987" name="Text Box 107"/>
            <p:cNvSpPr txBox="1">
              <a:spLocks noChangeArrowheads="1"/>
            </p:cNvSpPr>
            <p:nvPr/>
          </p:nvSpPr>
          <p:spPr bwMode="auto">
            <a:xfrm>
              <a:off x="5368" y="1348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18</a:t>
              </a:r>
            </a:p>
          </p:txBody>
        </p:sp>
      </p:grpSp>
      <p:sp>
        <p:nvSpPr>
          <p:cNvPr id="1274988" name="Text Box 108"/>
          <p:cNvSpPr txBox="1">
            <a:spLocks noChangeArrowheads="1"/>
          </p:cNvSpPr>
          <p:nvPr/>
        </p:nvSpPr>
        <p:spPr bwMode="auto">
          <a:xfrm>
            <a:off x="3013075" y="3336925"/>
            <a:ext cx="1487488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Value v:</a:t>
            </a:r>
          </a:p>
        </p:txBody>
      </p:sp>
      <p:grpSp>
        <p:nvGrpSpPr>
          <p:cNvPr id="3" name="Group 109"/>
          <p:cNvGrpSpPr>
            <a:grpSpLocks/>
          </p:cNvGrpSpPr>
          <p:nvPr/>
        </p:nvGrpSpPr>
        <p:grpSpPr bwMode="auto">
          <a:xfrm>
            <a:off x="1465263" y="1008063"/>
            <a:ext cx="7504112" cy="549275"/>
            <a:chOff x="923" y="1104"/>
            <a:chExt cx="4727" cy="346"/>
          </a:xfrm>
        </p:grpSpPr>
        <p:sp>
          <p:nvSpPr>
            <p:cNvPr id="1274990" name="Text Box 110"/>
            <p:cNvSpPr txBox="1">
              <a:spLocks noChangeArrowheads="1"/>
            </p:cNvSpPr>
            <p:nvPr/>
          </p:nvSpPr>
          <p:spPr bwMode="auto">
            <a:xfrm>
              <a:off x="923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4991" name="Text Box 111"/>
            <p:cNvSpPr txBox="1">
              <a:spLocks noChangeArrowheads="1"/>
            </p:cNvSpPr>
            <p:nvPr/>
          </p:nvSpPr>
          <p:spPr bwMode="auto">
            <a:xfrm>
              <a:off x="115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74992" name="Text Box 112"/>
            <p:cNvSpPr txBox="1">
              <a:spLocks noChangeArrowheads="1"/>
            </p:cNvSpPr>
            <p:nvPr/>
          </p:nvSpPr>
          <p:spPr bwMode="auto">
            <a:xfrm>
              <a:off x="141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74993" name="Text Box 113"/>
            <p:cNvSpPr txBox="1">
              <a:spLocks noChangeArrowheads="1"/>
            </p:cNvSpPr>
            <p:nvPr/>
          </p:nvSpPr>
          <p:spPr bwMode="auto">
            <a:xfrm>
              <a:off x="167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4994" name="Text Box 114"/>
            <p:cNvSpPr txBox="1">
              <a:spLocks noChangeArrowheads="1"/>
            </p:cNvSpPr>
            <p:nvPr/>
          </p:nvSpPr>
          <p:spPr bwMode="auto">
            <a:xfrm>
              <a:off x="193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74995" name="Text Box 115"/>
            <p:cNvSpPr txBox="1">
              <a:spLocks noChangeArrowheads="1"/>
            </p:cNvSpPr>
            <p:nvPr/>
          </p:nvSpPr>
          <p:spPr bwMode="auto">
            <a:xfrm>
              <a:off x="219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4996" name="Text Box 116"/>
            <p:cNvSpPr txBox="1">
              <a:spLocks noChangeArrowheads="1"/>
            </p:cNvSpPr>
            <p:nvPr/>
          </p:nvSpPr>
          <p:spPr bwMode="auto">
            <a:xfrm>
              <a:off x="2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4997" name="Text Box 117"/>
            <p:cNvSpPr txBox="1">
              <a:spLocks noChangeArrowheads="1"/>
            </p:cNvSpPr>
            <p:nvPr/>
          </p:nvSpPr>
          <p:spPr bwMode="auto">
            <a:xfrm>
              <a:off x="267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74998" name="Text Box 118"/>
            <p:cNvSpPr txBox="1">
              <a:spLocks noChangeArrowheads="1"/>
            </p:cNvSpPr>
            <p:nvPr/>
          </p:nvSpPr>
          <p:spPr bwMode="auto">
            <a:xfrm>
              <a:off x="2928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4999" name="Text Box 119"/>
            <p:cNvSpPr txBox="1">
              <a:spLocks noChangeArrowheads="1"/>
            </p:cNvSpPr>
            <p:nvPr/>
          </p:nvSpPr>
          <p:spPr bwMode="auto">
            <a:xfrm>
              <a:off x="3185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75000" name="Text Box 120"/>
            <p:cNvSpPr txBox="1">
              <a:spLocks noChangeArrowheads="1"/>
            </p:cNvSpPr>
            <p:nvPr/>
          </p:nvSpPr>
          <p:spPr bwMode="auto">
            <a:xfrm>
              <a:off x="3435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75001" name="Text Box 121"/>
            <p:cNvSpPr txBox="1">
              <a:spLocks noChangeArrowheads="1"/>
            </p:cNvSpPr>
            <p:nvPr/>
          </p:nvSpPr>
          <p:spPr bwMode="auto">
            <a:xfrm>
              <a:off x="3678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5002" name="Text Box 122"/>
            <p:cNvSpPr txBox="1">
              <a:spLocks noChangeArrowheads="1"/>
            </p:cNvSpPr>
            <p:nvPr/>
          </p:nvSpPr>
          <p:spPr bwMode="auto">
            <a:xfrm>
              <a:off x="39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75003" name="Text Box 123"/>
            <p:cNvSpPr txBox="1">
              <a:spLocks noChangeArrowheads="1"/>
            </p:cNvSpPr>
            <p:nvPr/>
          </p:nvSpPr>
          <p:spPr bwMode="auto">
            <a:xfrm>
              <a:off x="4157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5004" name="Text Box 124"/>
            <p:cNvSpPr txBox="1">
              <a:spLocks noChangeArrowheads="1"/>
            </p:cNvSpPr>
            <p:nvPr/>
          </p:nvSpPr>
          <p:spPr bwMode="auto">
            <a:xfrm>
              <a:off x="4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5005" name="Text Box 125"/>
            <p:cNvSpPr txBox="1">
              <a:spLocks noChangeArrowheads="1"/>
            </p:cNvSpPr>
            <p:nvPr/>
          </p:nvSpPr>
          <p:spPr bwMode="auto">
            <a:xfrm>
              <a:off x="466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75006" name="Text Box 126"/>
            <p:cNvSpPr txBox="1">
              <a:spLocks noChangeArrowheads="1"/>
            </p:cNvSpPr>
            <p:nvPr/>
          </p:nvSpPr>
          <p:spPr bwMode="auto">
            <a:xfrm>
              <a:off x="492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75007" name="Text Box 127"/>
            <p:cNvSpPr txBox="1">
              <a:spLocks noChangeArrowheads="1"/>
            </p:cNvSpPr>
            <p:nvPr/>
          </p:nvSpPr>
          <p:spPr bwMode="auto">
            <a:xfrm>
              <a:off x="517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5008" name="Text Box 128"/>
            <p:cNvSpPr txBox="1">
              <a:spLocks noChangeArrowheads="1"/>
            </p:cNvSpPr>
            <p:nvPr/>
          </p:nvSpPr>
          <p:spPr bwMode="auto">
            <a:xfrm>
              <a:off x="5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</p:grpSp>
      <p:graphicFrame>
        <p:nvGraphicFramePr>
          <p:cNvPr id="1275009" name="Group 129"/>
          <p:cNvGraphicFramePr>
            <a:graphicFrameLocks noGrp="1"/>
          </p:cNvGraphicFramePr>
          <p:nvPr/>
        </p:nvGraphicFramePr>
        <p:xfrm>
          <a:off x="4483100" y="3400425"/>
          <a:ext cx="2819400" cy="1009650"/>
        </p:xfrm>
        <a:graphic>
          <a:graphicData uri="http://schemas.openxmlformats.org/drawingml/2006/table">
            <a:tbl>
              <a:tblPr/>
              <a:tblGrid>
                <a:gridCol w="704850"/>
                <a:gridCol w="704850"/>
                <a:gridCol w="704850"/>
                <a:gridCol w="70485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75026" name="Text Box 146"/>
          <p:cNvSpPr txBox="1">
            <a:spLocks noChangeArrowheads="1"/>
          </p:cNvSpPr>
          <p:nvPr/>
        </p:nvSpPr>
        <p:spPr bwMode="auto">
          <a:xfrm>
            <a:off x="6769100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3</a:t>
            </a:r>
          </a:p>
        </p:txBody>
      </p:sp>
      <p:sp>
        <p:nvSpPr>
          <p:cNvPr id="1275027" name="Text Box 147"/>
          <p:cNvSpPr txBox="1">
            <a:spLocks noChangeArrowheads="1"/>
          </p:cNvSpPr>
          <p:nvPr/>
        </p:nvSpPr>
        <p:spPr bwMode="auto">
          <a:xfrm>
            <a:off x="6096000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2</a:t>
            </a:r>
          </a:p>
        </p:txBody>
      </p:sp>
      <p:sp>
        <p:nvSpPr>
          <p:cNvPr id="1275028" name="Text Box 148"/>
          <p:cNvSpPr txBox="1">
            <a:spLocks noChangeArrowheads="1"/>
          </p:cNvSpPr>
          <p:nvPr/>
        </p:nvSpPr>
        <p:spPr bwMode="auto">
          <a:xfrm>
            <a:off x="5395913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75029" name="Text Box 149"/>
          <p:cNvSpPr txBox="1">
            <a:spLocks noChangeArrowheads="1"/>
          </p:cNvSpPr>
          <p:nvPr/>
        </p:nvSpPr>
        <p:spPr bwMode="auto">
          <a:xfrm>
            <a:off x="4673600" y="3362325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75030" name="Text Box 150"/>
          <p:cNvSpPr txBox="1">
            <a:spLocks noChangeArrowheads="1"/>
          </p:cNvSpPr>
          <p:nvPr/>
        </p:nvSpPr>
        <p:spPr bwMode="auto">
          <a:xfrm>
            <a:off x="6673850" y="3860800"/>
            <a:ext cx="565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19</a:t>
            </a:r>
          </a:p>
        </p:txBody>
      </p:sp>
      <p:sp>
        <p:nvSpPr>
          <p:cNvPr id="1275031" name="Text Box 151"/>
          <p:cNvSpPr txBox="1">
            <a:spLocks noChangeArrowheads="1"/>
          </p:cNvSpPr>
          <p:nvPr/>
        </p:nvSpPr>
        <p:spPr bwMode="auto">
          <a:xfrm>
            <a:off x="6000750" y="3860800"/>
            <a:ext cx="565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14</a:t>
            </a:r>
          </a:p>
        </p:txBody>
      </p:sp>
      <p:sp>
        <p:nvSpPr>
          <p:cNvPr id="1275032" name="Text Box 152"/>
          <p:cNvSpPr txBox="1">
            <a:spLocks noChangeArrowheads="1"/>
          </p:cNvSpPr>
          <p:nvPr/>
        </p:nvSpPr>
        <p:spPr bwMode="auto">
          <a:xfrm>
            <a:off x="5300663" y="3860800"/>
            <a:ext cx="565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10</a:t>
            </a:r>
          </a:p>
        </p:txBody>
      </p:sp>
      <p:sp>
        <p:nvSpPr>
          <p:cNvPr id="1275033" name="Text Box 153"/>
          <p:cNvSpPr txBox="1">
            <a:spLocks noChangeArrowheads="1"/>
          </p:cNvSpPr>
          <p:nvPr/>
        </p:nvSpPr>
        <p:spPr bwMode="auto">
          <a:xfrm>
            <a:off x="4673600" y="3870325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3</a:t>
            </a:r>
          </a:p>
        </p:txBody>
      </p:sp>
      <p:sp>
        <p:nvSpPr>
          <p:cNvPr id="1275034" name="Text Box 154"/>
          <p:cNvSpPr txBox="1">
            <a:spLocks noChangeArrowheads="1"/>
          </p:cNvSpPr>
          <p:nvPr/>
        </p:nvSpPr>
        <p:spPr bwMode="auto">
          <a:xfrm>
            <a:off x="76200" y="3870325"/>
            <a:ext cx="3871913" cy="1006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Location of </a:t>
            </a:r>
            <a:r>
              <a:rPr lang="en-US" sz="3000" b="0">
                <a:solidFill>
                  <a:schemeClr val="tx2"/>
                </a:solidFill>
                <a:latin typeface="Times New Roman" charset="0"/>
              </a:rPr>
              <a:t>next</a:t>
            </a:r>
            <a:r>
              <a:rPr lang="en-US" sz="3000" b="0">
                <a:latin typeface="Times New Roman" charset="0"/>
              </a:rPr>
              <a:t> record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with digit v.</a:t>
            </a:r>
          </a:p>
        </p:txBody>
      </p:sp>
      <p:sp>
        <p:nvSpPr>
          <p:cNvPr id="1275035" name="Line 155"/>
          <p:cNvSpPr>
            <a:spLocks noChangeShapeType="1"/>
          </p:cNvSpPr>
          <p:nvPr/>
        </p:nvSpPr>
        <p:spPr bwMode="auto">
          <a:xfrm flipH="1" flipV="1">
            <a:off x="2819400" y="2514600"/>
            <a:ext cx="1981200" cy="15240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5050" name="Line 170"/>
          <p:cNvSpPr>
            <a:spLocks noChangeShapeType="1"/>
          </p:cNvSpPr>
          <p:nvPr/>
        </p:nvSpPr>
        <p:spPr bwMode="auto">
          <a:xfrm flipH="1" flipV="1">
            <a:off x="5562600" y="2514600"/>
            <a:ext cx="0" cy="15240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5051" name="Line 171"/>
          <p:cNvSpPr>
            <a:spLocks noChangeShapeType="1"/>
          </p:cNvSpPr>
          <p:nvPr/>
        </p:nvSpPr>
        <p:spPr bwMode="auto">
          <a:xfrm>
            <a:off x="14478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5052" name="Rectangle 172"/>
          <p:cNvSpPr>
            <a:spLocks noChangeArrowheads="1"/>
          </p:cNvSpPr>
          <p:nvPr/>
        </p:nvSpPr>
        <p:spPr bwMode="auto">
          <a:xfrm>
            <a:off x="14922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75053" name="Rectangle 173"/>
          <p:cNvSpPr>
            <a:spLocks noChangeArrowheads="1"/>
          </p:cNvSpPr>
          <p:nvPr/>
        </p:nvSpPr>
        <p:spPr bwMode="auto">
          <a:xfrm>
            <a:off x="38798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75064" name="Text Box 184"/>
          <p:cNvSpPr txBox="1">
            <a:spLocks noChangeArrowheads="1"/>
          </p:cNvSpPr>
          <p:nvPr/>
        </p:nvSpPr>
        <p:spPr bwMode="auto">
          <a:xfrm>
            <a:off x="136525" y="5072063"/>
            <a:ext cx="6792913" cy="1006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Algorithm: Go through the records in order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                   putting them where they go.</a:t>
            </a:r>
          </a:p>
        </p:txBody>
      </p:sp>
      <p:sp>
        <p:nvSpPr>
          <p:cNvPr id="1275065" name="Rectangle 185"/>
          <p:cNvSpPr>
            <a:spLocks noChangeArrowheads="1"/>
          </p:cNvSpPr>
          <p:nvPr/>
        </p:nvSpPr>
        <p:spPr bwMode="auto">
          <a:xfrm>
            <a:off x="3429000" y="1517650"/>
            <a:ext cx="46990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 </a:t>
            </a:r>
          </a:p>
        </p:txBody>
      </p:sp>
      <p:sp>
        <p:nvSpPr>
          <p:cNvPr id="1275066" name="Line 186"/>
          <p:cNvSpPr>
            <a:spLocks noChangeShapeType="1"/>
          </p:cNvSpPr>
          <p:nvPr/>
        </p:nvSpPr>
        <p:spPr bwMode="auto">
          <a:xfrm>
            <a:off x="18669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5067" name="Line 187"/>
          <p:cNvSpPr>
            <a:spLocks noChangeShapeType="1"/>
          </p:cNvSpPr>
          <p:nvPr/>
        </p:nvSpPr>
        <p:spPr bwMode="auto">
          <a:xfrm>
            <a:off x="54483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5068" name="Rectangle 188"/>
          <p:cNvSpPr>
            <a:spLocks noChangeArrowheads="1"/>
          </p:cNvSpPr>
          <p:nvPr/>
        </p:nvSpPr>
        <p:spPr bwMode="auto">
          <a:xfrm>
            <a:off x="1885950" y="1508125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75069" name="Line 189"/>
          <p:cNvSpPr>
            <a:spLocks noChangeShapeType="1"/>
          </p:cNvSpPr>
          <p:nvPr/>
        </p:nvSpPr>
        <p:spPr bwMode="auto">
          <a:xfrm>
            <a:off x="2260600" y="974725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5070" name="Line 190"/>
          <p:cNvSpPr>
            <a:spLocks noChangeShapeType="1"/>
          </p:cNvSpPr>
          <p:nvPr/>
        </p:nvSpPr>
        <p:spPr bwMode="auto">
          <a:xfrm>
            <a:off x="26670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5071" name="Rectangle 191"/>
          <p:cNvSpPr>
            <a:spLocks noChangeArrowheads="1"/>
          </p:cNvSpPr>
          <p:nvPr/>
        </p:nvSpPr>
        <p:spPr bwMode="auto">
          <a:xfrm>
            <a:off x="7004050" y="15367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2</a:t>
            </a:r>
          </a:p>
        </p:txBody>
      </p:sp>
      <p:sp>
        <p:nvSpPr>
          <p:cNvPr id="1275072" name="Line 192"/>
          <p:cNvSpPr>
            <a:spLocks noChangeShapeType="1"/>
          </p:cNvSpPr>
          <p:nvPr/>
        </p:nvSpPr>
        <p:spPr bwMode="auto">
          <a:xfrm>
            <a:off x="30480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5073" name="Rectangle 193"/>
          <p:cNvSpPr>
            <a:spLocks noChangeArrowheads="1"/>
          </p:cNvSpPr>
          <p:nvPr/>
        </p:nvSpPr>
        <p:spPr bwMode="auto">
          <a:xfrm>
            <a:off x="42735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75074" name="Line 194"/>
          <p:cNvSpPr>
            <a:spLocks noChangeShapeType="1"/>
          </p:cNvSpPr>
          <p:nvPr/>
        </p:nvSpPr>
        <p:spPr bwMode="auto">
          <a:xfrm>
            <a:off x="34417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5075" name="Line 195"/>
          <p:cNvSpPr>
            <a:spLocks noChangeShapeType="1"/>
          </p:cNvSpPr>
          <p:nvPr/>
        </p:nvSpPr>
        <p:spPr bwMode="auto">
          <a:xfrm>
            <a:off x="38354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5076" name="Rectangle 196"/>
          <p:cNvSpPr>
            <a:spLocks noChangeArrowheads="1"/>
          </p:cNvSpPr>
          <p:nvPr/>
        </p:nvSpPr>
        <p:spPr bwMode="auto">
          <a:xfrm>
            <a:off x="4641850" y="15494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75077" name="Line 197"/>
          <p:cNvSpPr>
            <a:spLocks noChangeShapeType="1"/>
          </p:cNvSpPr>
          <p:nvPr/>
        </p:nvSpPr>
        <p:spPr bwMode="auto">
          <a:xfrm>
            <a:off x="42164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5078" name="Line 198"/>
          <p:cNvSpPr>
            <a:spLocks noChangeShapeType="1"/>
          </p:cNvSpPr>
          <p:nvPr/>
        </p:nvSpPr>
        <p:spPr bwMode="auto">
          <a:xfrm>
            <a:off x="46228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5079" name="Rectangle 199"/>
          <p:cNvSpPr>
            <a:spLocks noChangeArrowheads="1"/>
          </p:cNvSpPr>
          <p:nvPr/>
        </p:nvSpPr>
        <p:spPr bwMode="auto">
          <a:xfrm>
            <a:off x="5010150" y="15367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75080" name="Line 200"/>
          <p:cNvSpPr>
            <a:spLocks noChangeShapeType="1"/>
          </p:cNvSpPr>
          <p:nvPr/>
        </p:nvSpPr>
        <p:spPr bwMode="auto">
          <a:xfrm>
            <a:off x="50292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5081" name="Line 201"/>
          <p:cNvSpPr>
            <a:spLocks noChangeShapeType="1"/>
          </p:cNvSpPr>
          <p:nvPr/>
        </p:nvSpPr>
        <p:spPr bwMode="auto">
          <a:xfrm flipV="1">
            <a:off x="6248400" y="2590800"/>
            <a:ext cx="914400" cy="1447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5082" name="Line 202"/>
          <p:cNvSpPr>
            <a:spLocks noChangeShapeType="1"/>
          </p:cNvSpPr>
          <p:nvPr/>
        </p:nvSpPr>
        <p:spPr bwMode="auto">
          <a:xfrm flipV="1">
            <a:off x="7086600" y="2514600"/>
            <a:ext cx="2057400" cy="15240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5083" name="Rectangle 203"/>
          <p:cNvSpPr>
            <a:spLocks noChangeArrowheads="1"/>
          </p:cNvSpPr>
          <p:nvPr/>
        </p:nvSpPr>
        <p:spPr bwMode="auto">
          <a:xfrm>
            <a:off x="81851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3</a:t>
            </a:r>
          </a:p>
        </p:txBody>
      </p:sp>
      <p:sp>
        <p:nvSpPr>
          <p:cNvPr id="1275084" name="Rectangle 204"/>
          <p:cNvSpPr>
            <a:spLocks noChangeArrowheads="1"/>
          </p:cNvSpPr>
          <p:nvPr/>
        </p:nvSpPr>
        <p:spPr bwMode="auto">
          <a:xfrm>
            <a:off x="86169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3</a:t>
            </a:r>
          </a:p>
        </p:txBody>
      </p:sp>
      <p:sp>
        <p:nvSpPr>
          <p:cNvPr id="1275085" name="Rectangle 205"/>
          <p:cNvSpPr>
            <a:spLocks noChangeArrowheads="1"/>
          </p:cNvSpPr>
          <p:nvPr/>
        </p:nvSpPr>
        <p:spPr bwMode="auto">
          <a:xfrm>
            <a:off x="2241550" y="1533525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75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75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75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75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5067" grpId="0" animBg="1"/>
      <p:bldP spid="127507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59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34938"/>
            <a:ext cx="7772400" cy="1143001"/>
          </a:xfrm>
        </p:spPr>
        <p:txBody>
          <a:bodyPr/>
          <a:lstStyle/>
          <a:p>
            <a:r>
              <a:rPr lang="en-US"/>
              <a:t>CountingSort</a:t>
            </a:r>
          </a:p>
        </p:txBody>
      </p:sp>
      <p:sp>
        <p:nvSpPr>
          <p:cNvPr id="1275907" name="Text Box 3"/>
          <p:cNvSpPr txBox="1">
            <a:spLocks noChangeArrowheads="1"/>
          </p:cNvSpPr>
          <p:nvPr/>
        </p:nvSpPr>
        <p:spPr bwMode="auto">
          <a:xfrm>
            <a:off x="60325" y="992188"/>
            <a:ext cx="10953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Input:</a:t>
            </a:r>
          </a:p>
        </p:txBody>
      </p:sp>
      <p:sp>
        <p:nvSpPr>
          <p:cNvPr id="1275908" name="Text Box 4"/>
          <p:cNvSpPr txBox="1">
            <a:spLocks noChangeArrowheads="1"/>
          </p:cNvSpPr>
          <p:nvPr/>
        </p:nvSpPr>
        <p:spPr bwMode="auto">
          <a:xfrm>
            <a:off x="76200" y="1525588"/>
            <a:ext cx="13493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Output:</a:t>
            </a:r>
          </a:p>
        </p:txBody>
      </p:sp>
      <p:sp>
        <p:nvSpPr>
          <p:cNvPr id="1275909" name="Text Box 5"/>
          <p:cNvSpPr txBox="1">
            <a:spLocks noChangeArrowheads="1"/>
          </p:cNvSpPr>
          <p:nvPr/>
        </p:nvSpPr>
        <p:spPr bwMode="auto">
          <a:xfrm>
            <a:off x="92075" y="2058988"/>
            <a:ext cx="11588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Index:</a:t>
            </a:r>
          </a:p>
        </p:txBody>
      </p:sp>
      <p:graphicFrame>
        <p:nvGraphicFramePr>
          <p:cNvPr id="1275910" name="Group 6"/>
          <p:cNvGraphicFramePr>
            <a:graphicFrameLocks noGrp="1"/>
          </p:cNvGraphicFramePr>
          <p:nvPr>
            <p:ph idx="1"/>
          </p:nvPr>
        </p:nvGraphicFramePr>
        <p:xfrm>
          <a:off x="1447800" y="990600"/>
          <a:ext cx="7543800" cy="1676400"/>
        </p:xfrm>
        <a:graphic>
          <a:graphicData uri="http://schemas.openxmlformats.org/drawingml/2006/table">
            <a:tbl>
              <a:tblPr/>
              <a:tblGrid>
                <a:gridCol w="396875"/>
                <a:gridCol w="396875"/>
                <a:gridCol w="396875"/>
                <a:gridCol w="396875"/>
                <a:gridCol w="398463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8462"/>
                <a:gridCol w="396875"/>
                <a:gridCol w="396875"/>
                <a:gridCol w="396875"/>
                <a:gridCol w="396875"/>
              </a:tblGrid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1500188" y="2128838"/>
            <a:ext cx="7535862" cy="500062"/>
            <a:chOff x="945" y="1341"/>
            <a:chExt cx="4747" cy="315"/>
          </a:xfrm>
        </p:grpSpPr>
        <p:sp>
          <p:nvSpPr>
            <p:cNvPr id="1275993" name="Text Box 89"/>
            <p:cNvSpPr txBox="1">
              <a:spLocks noChangeArrowheads="1"/>
            </p:cNvSpPr>
            <p:nvPr/>
          </p:nvSpPr>
          <p:spPr bwMode="auto">
            <a:xfrm>
              <a:off x="3626" y="1341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11</a:t>
              </a:r>
            </a:p>
          </p:txBody>
        </p:sp>
        <p:sp>
          <p:nvSpPr>
            <p:cNvPr id="1275994" name="Text Box 90"/>
            <p:cNvSpPr txBox="1">
              <a:spLocks noChangeArrowheads="1"/>
            </p:cNvSpPr>
            <p:nvPr/>
          </p:nvSpPr>
          <p:spPr bwMode="auto">
            <a:xfrm>
              <a:off x="3366" y="1341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10</a:t>
              </a:r>
            </a:p>
          </p:txBody>
        </p:sp>
        <p:sp>
          <p:nvSpPr>
            <p:cNvPr id="1275995" name="Text Box 91"/>
            <p:cNvSpPr txBox="1">
              <a:spLocks noChangeArrowheads="1"/>
            </p:cNvSpPr>
            <p:nvPr/>
          </p:nvSpPr>
          <p:spPr bwMode="auto">
            <a:xfrm>
              <a:off x="3172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9</a:t>
              </a:r>
            </a:p>
          </p:txBody>
        </p:sp>
        <p:sp>
          <p:nvSpPr>
            <p:cNvPr id="1275996" name="Text Box 92"/>
            <p:cNvSpPr txBox="1">
              <a:spLocks noChangeArrowheads="1"/>
            </p:cNvSpPr>
            <p:nvPr/>
          </p:nvSpPr>
          <p:spPr bwMode="auto">
            <a:xfrm>
              <a:off x="2926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8</a:t>
              </a:r>
            </a:p>
          </p:txBody>
        </p:sp>
        <p:sp>
          <p:nvSpPr>
            <p:cNvPr id="1275997" name="Text Box 93"/>
            <p:cNvSpPr txBox="1">
              <a:spLocks noChangeArrowheads="1"/>
            </p:cNvSpPr>
            <p:nvPr/>
          </p:nvSpPr>
          <p:spPr bwMode="auto">
            <a:xfrm>
              <a:off x="2688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7</a:t>
              </a:r>
            </a:p>
          </p:txBody>
        </p:sp>
        <p:sp>
          <p:nvSpPr>
            <p:cNvPr id="1275998" name="Text Box 94"/>
            <p:cNvSpPr txBox="1">
              <a:spLocks noChangeArrowheads="1"/>
            </p:cNvSpPr>
            <p:nvPr/>
          </p:nvSpPr>
          <p:spPr bwMode="auto">
            <a:xfrm>
              <a:off x="2420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6</a:t>
              </a:r>
            </a:p>
          </p:txBody>
        </p:sp>
        <p:sp>
          <p:nvSpPr>
            <p:cNvPr id="1275999" name="Text Box 95"/>
            <p:cNvSpPr txBox="1">
              <a:spLocks noChangeArrowheads="1"/>
            </p:cNvSpPr>
            <p:nvPr/>
          </p:nvSpPr>
          <p:spPr bwMode="auto">
            <a:xfrm>
              <a:off x="2173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5</a:t>
              </a:r>
            </a:p>
          </p:txBody>
        </p:sp>
        <p:sp>
          <p:nvSpPr>
            <p:cNvPr id="1276000" name="Text Box 96"/>
            <p:cNvSpPr txBox="1">
              <a:spLocks noChangeArrowheads="1"/>
            </p:cNvSpPr>
            <p:nvPr/>
          </p:nvSpPr>
          <p:spPr bwMode="auto">
            <a:xfrm>
              <a:off x="1900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4</a:t>
              </a:r>
            </a:p>
          </p:txBody>
        </p:sp>
        <p:sp>
          <p:nvSpPr>
            <p:cNvPr id="1276001" name="Text Box 97"/>
            <p:cNvSpPr txBox="1">
              <a:spLocks noChangeArrowheads="1"/>
            </p:cNvSpPr>
            <p:nvPr/>
          </p:nvSpPr>
          <p:spPr bwMode="auto">
            <a:xfrm>
              <a:off x="1661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3</a:t>
              </a:r>
            </a:p>
          </p:txBody>
        </p:sp>
        <p:sp>
          <p:nvSpPr>
            <p:cNvPr id="1276002" name="Text Box 98"/>
            <p:cNvSpPr txBox="1">
              <a:spLocks noChangeArrowheads="1"/>
            </p:cNvSpPr>
            <p:nvPr/>
          </p:nvSpPr>
          <p:spPr bwMode="auto">
            <a:xfrm>
              <a:off x="1422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2</a:t>
              </a:r>
            </a:p>
          </p:txBody>
        </p:sp>
        <p:sp>
          <p:nvSpPr>
            <p:cNvPr id="1276003" name="Text Box 99"/>
            <p:cNvSpPr txBox="1">
              <a:spLocks noChangeArrowheads="1"/>
            </p:cNvSpPr>
            <p:nvPr/>
          </p:nvSpPr>
          <p:spPr bwMode="auto">
            <a:xfrm>
              <a:off x="1176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</a:t>
              </a:r>
            </a:p>
          </p:txBody>
        </p:sp>
        <p:sp>
          <p:nvSpPr>
            <p:cNvPr id="1276004" name="Text Box 100"/>
            <p:cNvSpPr txBox="1">
              <a:spLocks noChangeArrowheads="1"/>
            </p:cNvSpPr>
            <p:nvPr/>
          </p:nvSpPr>
          <p:spPr bwMode="auto">
            <a:xfrm>
              <a:off x="945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0</a:t>
              </a:r>
            </a:p>
          </p:txBody>
        </p:sp>
        <p:sp>
          <p:nvSpPr>
            <p:cNvPr id="1276005" name="Text Box 101"/>
            <p:cNvSpPr txBox="1">
              <a:spLocks noChangeArrowheads="1"/>
            </p:cNvSpPr>
            <p:nvPr/>
          </p:nvSpPr>
          <p:spPr bwMode="auto">
            <a:xfrm>
              <a:off x="3872" y="1342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12</a:t>
              </a:r>
            </a:p>
          </p:txBody>
        </p:sp>
        <p:sp>
          <p:nvSpPr>
            <p:cNvPr id="1276006" name="Text Box 102"/>
            <p:cNvSpPr txBox="1">
              <a:spLocks noChangeArrowheads="1"/>
            </p:cNvSpPr>
            <p:nvPr/>
          </p:nvSpPr>
          <p:spPr bwMode="auto">
            <a:xfrm>
              <a:off x="4133" y="1343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13</a:t>
              </a:r>
            </a:p>
          </p:txBody>
        </p:sp>
        <p:sp>
          <p:nvSpPr>
            <p:cNvPr id="1276007" name="Text Box 103"/>
            <p:cNvSpPr txBox="1">
              <a:spLocks noChangeArrowheads="1"/>
            </p:cNvSpPr>
            <p:nvPr/>
          </p:nvSpPr>
          <p:spPr bwMode="auto">
            <a:xfrm>
              <a:off x="4380" y="1344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14</a:t>
              </a:r>
            </a:p>
          </p:txBody>
        </p:sp>
        <p:sp>
          <p:nvSpPr>
            <p:cNvPr id="1276008" name="Text Box 104"/>
            <p:cNvSpPr txBox="1">
              <a:spLocks noChangeArrowheads="1"/>
            </p:cNvSpPr>
            <p:nvPr/>
          </p:nvSpPr>
          <p:spPr bwMode="auto">
            <a:xfrm>
              <a:off x="4627" y="1345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15</a:t>
              </a:r>
            </a:p>
          </p:txBody>
        </p:sp>
        <p:sp>
          <p:nvSpPr>
            <p:cNvPr id="1276009" name="Text Box 105"/>
            <p:cNvSpPr txBox="1">
              <a:spLocks noChangeArrowheads="1"/>
            </p:cNvSpPr>
            <p:nvPr/>
          </p:nvSpPr>
          <p:spPr bwMode="auto">
            <a:xfrm>
              <a:off x="4874" y="1346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16</a:t>
              </a:r>
            </a:p>
          </p:txBody>
        </p:sp>
        <p:sp>
          <p:nvSpPr>
            <p:cNvPr id="1276010" name="Text Box 106"/>
            <p:cNvSpPr txBox="1">
              <a:spLocks noChangeArrowheads="1"/>
            </p:cNvSpPr>
            <p:nvPr/>
          </p:nvSpPr>
          <p:spPr bwMode="auto">
            <a:xfrm>
              <a:off x="5121" y="1347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17</a:t>
              </a:r>
            </a:p>
          </p:txBody>
        </p:sp>
        <p:sp>
          <p:nvSpPr>
            <p:cNvPr id="1276011" name="Text Box 107"/>
            <p:cNvSpPr txBox="1">
              <a:spLocks noChangeArrowheads="1"/>
            </p:cNvSpPr>
            <p:nvPr/>
          </p:nvSpPr>
          <p:spPr bwMode="auto">
            <a:xfrm>
              <a:off x="5368" y="1348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18</a:t>
              </a:r>
            </a:p>
          </p:txBody>
        </p:sp>
      </p:grpSp>
      <p:sp>
        <p:nvSpPr>
          <p:cNvPr id="1276012" name="Text Box 108"/>
          <p:cNvSpPr txBox="1">
            <a:spLocks noChangeArrowheads="1"/>
          </p:cNvSpPr>
          <p:nvPr/>
        </p:nvSpPr>
        <p:spPr bwMode="auto">
          <a:xfrm>
            <a:off x="3013075" y="3336925"/>
            <a:ext cx="1487488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Value v:</a:t>
            </a:r>
          </a:p>
        </p:txBody>
      </p:sp>
      <p:grpSp>
        <p:nvGrpSpPr>
          <p:cNvPr id="3" name="Group 109"/>
          <p:cNvGrpSpPr>
            <a:grpSpLocks/>
          </p:cNvGrpSpPr>
          <p:nvPr/>
        </p:nvGrpSpPr>
        <p:grpSpPr bwMode="auto">
          <a:xfrm>
            <a:off x="1465263" y="1008063"/>
            <a:ext cx="7504112" cy="549275"/>
            <a:chOff x="923" y="1104"/>
            <a:chExt cx="4727" cy="346"/>
          </a:xfrm>
        </p:grpSpPr>
        <p:sp>
          <p:nvSpPr>
            <p:cNvPr id="1276014" name="Text Box 110"/>
            <p:cNvSpPr txBox="1">
              <a:spLocks noChangeArrowheads="1"/>
            </p:cNvSpPr>
            <p:nvPr/>
          </p:nvSpPr>
          <p:spPr bwMode="auto">
            <a:xfrm>
              <a:off x="923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6015" name="Text Box 111"/>
            <p:cNvSpPr txBox="1">
              <a:spLocks noChangeArrowheads="1"/>
            </p:cNvSpPr>
            <p:nvPr/>
          </p:nvSpPr>
          <p:spPr bwMode="auto">
            <a:xfrm>
              <a:off x="115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76016" name="Text Box 112"/>
            <p:cNvSpPr txBox="1">
              <a:spLocks noChangeArrowheads="1"/>
            </p:cNvSpPr>
            <p:nvPr/>
          </p:nvSpPr>
          <p:spPr bwMode="auto">
            <a:xfrm>
              <a:off x="141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76017" name="Text Box 113"/>
            <p:cNvSpPr txBox="1">
              <a:spLocks noChangeArrowheads="1"/>
            </p:cNvSpPr>
            <p:nvPr/>
          </p:nvSpPr>
          <p:spPr bwMode="auto">
            <a:xfrm>
              <a:off x="167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6018" name="Text Box 114"/>
            <p:cNvSpPr txBox="1">
              <a:spLocks noChangeArrowheads="1"/>
            </p:cNvSpPr>
            <p:nvPr/>
          </p:nvSpPr>
          <p:spPr bwMode="auto">
            <a:xfrm>
              <a:off x="193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76019" name="Text Box 115"/>
            <p:cNvSpPr txBox="1">
              <a:spLocks noChangeArrowheads="1"/>
            </p:cNvSpPr>
            <p:nvPr/>
          </p:nvSpPr>
          <p:spPr bwMode="auto">
            <a:xfrm>
              <a:off x="219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6020" name="Text Box 116"/>
            <p:cNvSpPr txBox="1">
              <a:spLocks noChangeArrowheads="1"/>
            </p:cNvSpPr>
            <p:nvPr/>
          </p:nvSpPr>
          <p:spPr bwMode="auto">
            <a:xfrm>
              <a:off x="2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6021" name="Text Box 117"/>
            <p:cNvSpPr txBox="1">
              <a:spLocks noChangeArrowheads="1"/>
            </p:cNvSpPr>
            <p:nvPr/>
          </p:nvSpPr>
          <p:spPr bwMode="auto">
            <a:xfrm>
              <a:off x="267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76022" name="Text Box 118"/>
            <p:cNvSpPr txBox="1">
              <a:spLocks noChangeArrowheads="1"/>
            </p:cNvSpPr>
            <p:nvPr/>
          </p:nvSpPr>
          <p:spPr bwMode="auto">
            <a:xfrm>
              <a:off x="2928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6023" name="Text Box 119"/>
            <p:cNvSpPr txBox="1">
              <a:spLocks noChangeArrowheads="1"/>
            </p:cNvSpPr>
            <p:nvPr/>
          </p:nvSpPr>
          <p:spPr bwMode="auto">
            <a:xfrm>
              <a:off x="3185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76024" name="Text Box 120"/>
            <p:cNvSpPr txBox="1">
              <a:spLocks noChangeArrowheads="1"/>
            </p:cNvSpPr>
            <p:nvPr/>
          </p:nvSpPr>
          <p:spPr bwMode="auto">
            <a:xfrm>
              <a:off x="3435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76025" name="Text Box 121"/>
            <p:cNvSpPr txBox="1">
              <a:spLocks noChangeArrowheads="1"/>
            </p:cNvSpPr>
            <p:nvPr/>
          </p:nvSpPr>
          <p:spPr bwMode="auto">
            <a:xfrm>
              <a:off x="3678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6026" name="Text Box 122"/>
            <p:cNvSpPr txBox="1">
              <a:spLocks noChangeArrowheads="1"/>
            </p:cNvSpPr>
            <p:nvPr/>
          </p:nvSpPr>
          <p:spPr bwMode="auto">
            <a:xfrm>
              <a:off x="39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76027" name="Text Box 123"/>
            <p:cNvSpPr txBox="1">
              <a:spLocks noChangeArrowheads="1"/>
            </p:cNvSpPr>
            <p:nvPr/>
          </p:nvSpPr>
          <p:spPr bwMode="auto">
            <a:xfrm>
              <a:off x="4157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6028" name="Text Box 124"/>
            <p:cNvSpPr txBox="1">
              <a:spLocks noChangeArrowheads="1"/>
            </p:cNvSpPr>
            <p:nvPr/>
          </p:nvSpPr>
          <p:spPr bwMode="auto">
            <a:xfrm>
              <a:off x="4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6029" name="Text Box 125"/>
            <p:cNvSpPr txBox="1">
              <a:spLocks noChangeArrowheads="1"/>
            </p:cNvSpPr>
            <p:nvPr/>
          </p:nvSpPr>
          <p:spPr bwMode="auto">
            <a:xfrm>
              <a:off x="466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76030" name="Text Box 126"/>
            <p:cNvSpPr txBox="1">
              <a:spLocks noChangeArrowheads="1"/>
            </p:cNvSpPr>
            <p:nvPr/>
          </p:nvSpPr>
          <p:spPr bwMode="auto">
            <a:xfrm>
              <a:off x="492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76031" name="Text Box 127"/>
            <p:cNvSpPr txBox="1">
              <a:spLocks noChangeArrowheads="1"/>
            </p:cNvSpPr>
            <p:nvPr/>
          </p:nvSpPr>
          <p:spPr bwMode="auto">
            <a:xfrm>
              <a:off x="517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6032" name="Text Box 128"/>
            <p:cNvSpPr txBox="1">
              <a:spLocks noChangeArrowheads="1"/>
            </p:cNvSpPr>
            <p:nvPr/>
          </p:nvSpPr>
          <p:spPr bwMode="auto">
            <a:xfrm>
              <a:off x="5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</p:grpSp>
      <p:graphicFrame>
        <p:nvGraphicFramePr>
          <p:cNvPr id="1276033" name="Group 129"/>
          <p:cNvGraphicFramePr>
            <a:graphicFrameLocks noGrp="1"/>
          </p:cNvGraphicFramePr>
          <p:nvPr/>
        </p:nvGraphicFramePr>
        <p:xfrm>
          <a:off x="4483100" y="3400425"/>
          <a:ext cx="2819400" cy="1009650"/>
        </p:xfrm>
        <a:graphic>
          <a:graphicData uri="http://schemas.openxmlformats.org/drawingml/2006/table">
            <a:tbl>
              <a:tblPr/>
              <a:tblGrid>
                <a:gridCol w="704850"/>
                <a:gridCol w="704850"/>
                <a:gridCol w="704850"/>
                <a:gridCol w="70485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76050" name="Text Box 146"/>
          <p:cNvSpPr txBox="1">
            <a:spLocks noChangeArrowheads="1"/>
          </p:cNvSpPr>
          <p:nvPr/>
        </p:nvSpPr>
        <p:spPr bwMode="auto">
          <a:xfrm>
            <a:off x="6769100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3</a:t>
            </a:r>
          </a:p>
        </p:txBody>
      </p:sp>
      <p:sp>
        <p:nvSpPr>
          <p:cNvPr id="1276051" name="Text Box 147"/>
          <p:cNvSpPr txBox="1">
            <a:spLocks noChangeArrowheads="1"/>
          </p:cNvSpPr>
          <p:nvPr/>
        </p:nvSpPr>
        <p:spPr bwMode="auto">
          <a:xfrm>
            <a:off x="6096000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2</a:t>
            </a:r>
          </a:p>
        </p:txBody>
      </p:sp>
      <p:sp>
        <p:nvSpPr>
          <p:cNvPr id="1276052" name="Text Box 148"/>
          <p:cNvSpPr txBox="1">
            <a:spLocks noChangeArrowheads="1"/>
          </p:cNvSpPr>
          <p:nvPr/>
        </p:nvSpPr>
        <p:spPr bwMode="auto">
          <a:xfrm>
            <a:off x="5395913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76053" name="Text Box 149"/>
          <p:cNvSpPr txBox="1">
            <a:spLocks noChangeArrowheads="1"/>
          </p:cNvSpPr>
          <p:nvPr/>
        </p:nvSpPr>
        <p:spPr bwMode="auto">
          <a:xfrm>
            <a:off x="4673600" y="3362325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76054" name="Text Box 150"/>
          <p:cNvSpPr txBox="1">
            <a:spLocks noChangeArrowheads="1"/>
          </p:cNvSpPr>
          <p:nvPr/>
        </p:nvSpPr>
        <p:spPr bwMode="auto">
          <a:xfrm>
            <a:off x="6673850" y="3860800"/>
            <a:ext cx="565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19</a:t>
            </a:r>
          </a:p>
        </p:txBody>
      </p:sp>
      <p:sp>
        <p:nvSpPr>
          <p:cNvPr id="1276055" name="Text Box 151"/>
          <p:cNvSpPr txBox="1">
            <a:spLocks noChangeArrowheads="1"/>
          </p:cNvSpPr>
          <p:nvPr/>
        </p:nvSpPr>
        <p:spPr bwMode="auto">
          <a:xfrm>
            <a:off x="6000750" y="3860800"/>
            <a:ext cx="565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15</a:t>
            </a:r>
          </a:p>
        </p:txBody>
      </p:sp>
      <p:sp>
        <p:nvSpPr>
          <p:cNvPr id="1276056" name="Text Box 152"/>
          <p:cNvSpPr txBox="1">
            <a:spLocks noChangeArrowheads="1"/>
          </p:cNvSpPr>
          <p:nvPr/>
        </p:nvSpPr>
        <p:spPr bwMode="auto">
          <a:xfrm>
            <a:off x="5300663" y="3860800"/>
            <a:ext cx="565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10</a:t>
            </a:r>
          </a:p>
        </p:txBody>
      </p:sp>
      <p:sp>
        <p:nvSpPr>
          <p:cNvPr id="1276057" name="Text Box 153"/>
          <p:cNvSpPr txBox="1">
            <a:spLocks noChangeArrowheads="1"/>
          </p:cNvSpPr>
          <p:nvPr/>
        </p:nvSpPr>
        <p:spPr bwMode="auto">
          <a:xfrm>
            <a:off x="4673600" y="3870325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3</a:t>
            </a:r>
          </a:p>
        </p:txBody>
      </p:sp>
      <p:sp>
        <p:nvSpPr>
          <p:cNvPr id="1276058" name="Text Box 154"/>
          <p:cNvSpPr txBox="1">
            <a:spLocks noChangeArrowheads="1"/>
          </p:cNvSpPr>
          <p:nvPr/>
        </p:nvSpPr>
        <p:spPr bwMode="auto">
          <a:xfrm>
            <a:off x="76200" y="3870325"/>
            <a:ext cx="3871913" cy="1006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Location of </a:t>
            </a:r>
            <a:r>
              <a:rPr lang="en-US" sz="3000" b="0">
                <a:solidFill>
                  <a:schemeClr val="tx2"/>
                </a:solidFill>
                <a:latin typeface="Times New Roman" charset="0"/>
              </a:rPr>
              <a:t>next</a:t>
            </a:r>
            <a:r>
              <a:rPr lang="en-US" sz="3000" b="0">
                <a:latin typeface="Times New Roman" charset="0"/>
              </a:rPr>
              <a:t> record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with digit v.</a:t>
            </a:r>
          </a:p>
        </p:txBody>
      </p:sp>
      <p:sp>
        <p:nvSpPr>
          <p:cNvPr id="1276059" name="Line 155"/>
          <p:cNvSpPr>
            <a:spLocks noChangeShapeType="1"/>
          </p:cNvSpPr>
          <p:nvPr/>
        </p:nvSpPr>
        <p:spPr bwMode="auto">
          <a:xfrm flipH="1" flipV="1">
            <a:off x="2819400" y="2514600"/>
            <a:ext cx="1981200" cy="15240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6074" name="Line 170"/>
          <p:cNvSpPr>
            <a:spLocks noChangeShapeType="1"/>
          </p:cNvSpPr>
          <p:nvPr/>
        </p:nvSpPr>
        <p:spPr bwMode="auto">
          <a:xfrm flipH="1" flipV="1">
            <a:off x="5562600" y="2514600"/>
            <a:ext cx="0" cy="15240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6075" name="Line 171"/>
          <p:cNvSpPr>
            <a:spLocks noChangeShapeType="1"/>
          </p:cNvSpPr>
          <p:nvPr/>
        </p:nvSpPr>
        <p:spPr bwMode="auto">
          <a:xfrm>
            <a:off x="14478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6076" name="Rectangle 172"/>
          <p:cNvSpPr>
            <a:spLocks noChangeArrowheads="1"/>
          </p:cNvSpPr>
          <p:nvPr/>
        </p:nvSpPr>
        <p:spPr bwMode="auto">
          <a:xfrm>
            <a:off x="14922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76077" name="Rectangle 173"/>
          <p:cNvSpPr>
            <a:spLocks noChangeArrowheads="1"/>
          </p:cNvSpPr>
          <p:nvPr/>
        </p:nvSpPr>
        <p:spPr bwMode="auto">
          <a:xfrm>
            <a:off x="38798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76088" name="Text Box 184"/>
          <p:cNvSpPr txBox="1">
            <a:spLocks noChangeArrowheads="1"/>
          </p:cNvSpPr>
          <p:nvPr/>
        </p:nvSpPr>
        <p:spPr bwMode="auto">
          <a:xfrm>
            <a:off x="136525" y="5072063"/>
            <a:ext cx="6792913" cy="1006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Algorithm: Go through the records in order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                   putting them where they go.</a:t>
            </a:r>
          </a:p>
        </p:txBody>
      </p:sp>
      <p:sp>
        <p:nvSpPr>
          <p:cNvPr id="1276089" name="Rectangle 185"/>
          <p:cNvSpPr>
            <a:spLocks noChangeArrowheads="1"/>
          </p:cNvSpPr>
          <p:nvPr/>
        </p:nvSpPr>
        <p:spPr bwMode="auto">
          <a:xfrm>
            <a:off x="3429000" y="1517650"/>
            <a:ext cx="46990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 </a:t>
            </a:r>
          </a:p>
        </p:txBody>
      </p:sp>
      <p:sp>
        <p:nvSpPr>
          <p:cNvPr id="1276090" name="Line 186"/>
          <p:cNvSpPr>
            <a:spLocks noChangeShapeType="1"/>
          </p:cNvSpPr>
          <p:nvPr/>
        </p:nvSpPr>
        <p:spPr bwMode="auto">
          <a:xfrm>
            <a:off x="18669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6091" name="Line 187"/>
          <p:cNvSpPr>
            <a:spLocks noChangeShapeType="1"/>
          </p:cNvSpPr>
          <p:nvPr/>
        </p:nvSpPr>
        <p:spPr bwMode="auto">
          <a:xfrm>
            <a:off x="58420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6092" name="Rectangle 188"/>
          <p:cNvSpPr>
            <a:spLocks noChangeArrowheads="1"/>
          </p:cNvSpPr>
          <p:nvPr/>
        </p:nvSpPr>
        <p:spPr bwMode="auto">
          <a:xfrm>
            <a:off x="1885950" y="1508125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76093" name="Line 189"/>
          <p:cNvSpPr>
            <a:spLocks noChangeShapeType="1"/>
          </p:cNvSpPr>
          <p:nvPr/>
        </p:nvSpPr>
        <p:spPr bwMode="auto">
          <a:xfrm>
            <a:off x="2260600" y="974725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6094" name="Line 190"/>
          <p:cNvSpPr>
            <a:spLocks noChangeShapeType="1"/>
          </p:cNvSpPr>
          <p:nvPr/>
        </p:nvSpPr>
        <p:spPr bwMode="auto">
          <a:xfrm>
            <a:off x="26670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6095" name="Rectangle 191"/>
          <p:cNvSpPr>
            <a:spLocks noChangeArrowheads="1"/>
          </p:cNvSpPr>
          <p:nvPr/>
        </p:nvSpPr>
        <p:spPr bwMode="auto">
          <a:xfrm>
            <a:off x="5416550" y="15367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76096" name="Line 192"/>
          <p:cNvSpPr>
            <a:spLocks noChangeShapeType="1"/>
          </p:cNvSpPr>
          <p:nvPr/>
        </p:nvSpPr>
        <p:spPr bwMode="auto">
          <a:xfrm>
            <a:off x="30480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6097" name="Rectangle 193"/>
          <p:cNvSpPr>
            <a:spLocks noChangeArrowheads="1"/>
          </p:cNvSpPr>
          <p:nvPr/>
        </p:nvSpPr>
        <p:spPr bwMode="auto">
          <a:xfrm>
            <a:off x="42735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76098" name="Line 194"/>
          <p:cNvSpPr>
            <a:spLocks noChangeShapeType="1"/>
          </p:cNvSpPr>
          <p:nvPr/>
        </p:nvSpPr>
        <p:spPr bwMode="auto">
          <a:xfrm>
            <a:off x="34417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6099" name="Line 195"/>
          <p:cNvSpPr>
            <a:spLocks noChangeShapeType="1"/>
          </p:cNvSpPr>
          <p:nvPr/>
        </p:nvSpPr>
        <p:spPr bwMode="auto">
          <a:xfrm>
            <a:off x="38354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6100" name="Rectangle 196"/>
          <p:cNvSpPr>
            <a:spLocks noChangeArrowheads="1"/>
          </p:cNvSpPr>
          <p:nvPr/>
        </p:nvSpPr>
        <p:spPr bwMode="auto">
          <a:xfrm>
            <a:off x="4641850" y="15494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76101" name="Line 197"/>
          <p:cNvSpPr>
            <a:spLocks noChangeShapeType="1"/>
          </p:cNvSpPr>
          <p:nvPr/>
        </p:nvSpPr>
        <p:spPr bwMode="auto">
          <a:xfrm>
            <a:off x="42164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6102" name="Line 198"/>
          <p:cNvSpPr>
            <a:spLocks noChangeShapeType="1"/>
          </p:cNvSpPr>
          <p:nvPr/>
        </p:nvSpPr>
        <p:spPr bwMode="auto">
          <a:xfrm>
            <a:off x="46228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6103" name="Rectangle 199"/>
          <p:cNvSpPr>
            <a:spLocks noChangeArrowheads="1"/>
          </p:cNvSpPr>
          <p:nvPr/>
        </p:nvSpPr>
        <p:spPr bwMode="auto">
          <a:xfrm>
            <a:off x="5010150" y="15367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76104" name="Line 200"/>
          <p:cNvSpPr>
            <a:spLocks noChangeShapeType="1"/>
          </p:cNvSpPr>
          <p:nvPr/>
        </p:nvSpPr>
        <p:spPr bwMode="auto">
          <a:xfrm>
            <a:off x="50292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6105" name="Line 201"/>
          <p:cNvSpPr>
            <a:spLocks noChangeShapeType="1"/>
          </p:cNvSpPr>
          <p:nvPr/>
        </p:nvSpPr>
        <p:spPr bwMode="auto">
          <a:xfrm flipV="1">
            <a:off x="6248400" y="2590800"/>
            <a:ext cx="1295400" cy="1447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6106" name="Line 202"/>
          <p:cNvSpPr>
            <a:spLocks noChangeShapeType="1"/>
          </p:cNvSpPr>
          <p:nvPr/>
        </p:nvSpPr>
        <p:spPr bwMode="auto">
          <a:xfrm flipV="1">
            <a:off x="7086600" y="2514600"/>
            <a:ext cx="2057400" cy="15240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6107" name="Rectangle 203"/>
          <p:cNvSpPr>
            <a:spLocks noChangeArrowheads="1"/>
          </p:cNvSpPr>
          <p:nvPr/>
        </p:nvSpPr>
        <p:spPr bwMode="auto">
          <a:xfrm>
            <a:off x="81851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3</a:t>
            </a:r>
          </a:p>
        </p:txBody>
      </p:sp>
      <p:sp>
        <p:nvSpPr>
          <p:cNvPr id="1276108" name="Rectangle 204"/>
          <p:cNvSpPr>
            <a:spLocks noChangeArrowheads="1"/>
          </p:cNvSpPr>
          <p:nvPr/>
        </p:nvSpPr>
        <p:spPr bwMode="auto">
          <a:xfrm>
            <a:off x="86169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3</a:t>
            </a:r>
          </a:p>
        </p:txBody>
      </p:sp>
      <p:sp>
        <p:nvSpPr>
          <p:cNvPr id="1276109" name="Rectangle 205"/>
          <p:cNvSpPr>
            <a:spLocks noChangeArrowheads="1"/>
          </p:cNvSpPr>
          <p:nvPr/>
        </p:nvSpPr>
        <p:spPr bwMode="auto">
          <a:xfrm>
            <a:off x="2241550" y="1533525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76110" name="Line 206"/>
          <p:cNvSpPr>
            <a:spLocks noChangeShapeType="1"/>
          </p:cNvSpPr>
          <p:nvPr/>
        </p:nvSpPr>
        <p:spPr bwMode="auto">
          <a:xfrm>
            <a:off x="54356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6111" name="Rectangle 207"/>
          <p:cNvSpPr>
            <a:spLocks noChangeArrowheads="1"/>
          </p:cNvSpPr>
          <p:nvPr/>
        </p:nvSpPr>
        <p:spPr bwMode="auto">
          <a:xfrm>
            <a:off x="703580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76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76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76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76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6091" grpId="0" animBg="1"/>
      <p:bldP spid="127609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69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34938"/>
            <a:ext cx="7772400" cy="1143001"/>
          </a:xfrm>
        </p:spPr>
        <p:txBody>
          <a:bodyPr/>
          <a:lstStyle/>
          <a:p>
            <a:r>
              <a:rPr lang="en-US"/>
              <a:t>CountingSort</a:t>
            </a:r>
          </a:p>
        </p:txBody>
      </p:sp>
      <p:sp>
        <p:nvSpPr>
          <p:cNvPr id="1276931" name="Text Box 3"/>
          <p:cNvSpPr txBox="1">
            <a:spLocks noChangeArrowheads="1"/>
          </p:cNvSpPr>
          <p:nvPr/>
        </p:nvSpPr>
        <p:spPr bwMode="auto">
          <a:xfrm>
            <a:off x="60325" y="992188"/>
            <a:ext cx="10953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Input:</a:t>
            </a:r>
          </a:p>
        </p:txBody>
      </p:sp>
      <p:sp>
        <p:nvSpPr>
          <p:cNvPr id="1276932" name="Text Box 4"/>
          <p:cNvSpPr txBox="1">
            <a:spLocks noChangeArrowheads="1"/>
          </p:cNvSpPr>
          <p:nvPr/>
        </p:nvSpPr>
        <p:spPr bwMode="auto">
          <a:xfrm>
            <a:off x="76200" y="1525588"/>
            <a:ext cx="13493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Output:</a:t>
            </a:r>
          </a:p>
        </p:txBody>
      </p:sp>
      <p:sp>
        <p:nvSpPr>
          <p:cNvPr id="1276933" name="Text Box 5"/>
          <p:cNvSpPr txBox="1">
            <a:spLocks noChangeArrowheads="1"/>
          </p:cNvSpPr>
          <p:nvPr/>
        </p:nvSpPr>
        <p:spPr bwMode="auto">
          <a:xfrm>
            <a:off x="92075" y="2058988"/>
            <a:ext cx="11588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Index:</a:t>
            </a:r>
          </a:p>
        </p:txBody>
      </p:sp>
      <p:graphicFrame>
        <p:nvGraphicFramePr>
          <p:cNvPr id="1276934" name="Group 6"/>
          <p:cNvGraphicFramePr>
            <a:graphicFrameLocks noGrp="1"/>
          </p:cNvGraphicFramePr>
          <p:nvPr>
            <p:ph idx="1"/>
          </p:nvPr>
        </p:nvGraphicFramePr>
        <p:xfrm>
          <a:off x="1447800" y="990600"/>
          <a:ext cx="7543800" cy="1676400"/>
        </p:xfrm>
        <a:graphic>
          <a:graphicData uri="http://schemas.openxmlformats.org/drawingml/2006/table">
            <a:tbl>
              <a:tblPr/>
              <a:tblGrid>
                <a:gridCol w="396875"/>
                <a:gridCol w="396875"/>
                <a:gridCol w="396875"/>
                <a:gridCol w="396875"/>
                <a:gridCol w="398463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8462"/>
                <a:gridCol w="396875"/>
                <a:gridCol w="396875"/>
                <a:gridCol w="396875"/>
                <a:gridCol w="396875"/>
              </a:tblGrid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1500188" y="2128838"/>
            <a:ext cx="7535862" cy="500062"/>
            <a:chOff x="945" y="1341"/>
            <a:chExt cx="4747" cy="315"/>
          </a:xfrm>
        </p:grpSpPr>
        <p:sp>
          <p:nvSpPr>
            <p:cNvPr id="1277017" name="Text Box 89"/>
            <p:cNvSpPr txBox="1">
              <a:spLocks noChangeArrowheads="1"/>
            </p:cNvSpPr>
            <p:nvPr/>
          </p:nvSpPr>
          <p:spPr bwMode="auto">
            <a:xfrm>
              <a:off x="3626" y="1341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11</a:t>
              </a:r>
            </a:p>
          </p:txBody>
        </p:sp>
        <p:sp>
          <p:nvSpPr>
            <p:cNvPr id="1277018" name="Text Box 90"/>
            <p:cNvSpPr txBox="1">
              <a:spLocks noChangeArrowheads="1"/>
            </p:cNvSpPr>
            <p:nvPr/>
          </p:nvSpPr>
          <p:spPr bwMode="auto">
            <a:xfrm>
              <a:off x="3366" y="1341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10</a:t>
              </a:r>
            </a:p>
          </p:txBody>
        </p:sp>
        <p:sp>
          <p:nvSpPr>
            <p:cNvPr id="1277019" name="Text Box 91"/>
            <p:cNvSpPr txBox="1">
              <a:spLocks noChangeArrowheads="1"/>
            </p:cNvSpPr>
            <p:nvPr/>
          </p:nvSpPr>
          <p:spPr bwMode="auto">
            <a:xfrm>
              <a:off x="3172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9</a:t>
              </a:r>
            </a:p>
          </p:txBody>
        </p:sp>
        <p:sp>
          <p:nvSpPr>
            <p:cNvPr id="1277020" name="Text Box 92"/>
            <p:cNvSpPr txBox="1">
              <a:spLocks noChangeArrowheads="1"/>
            </p:cNvSpPr>
            <p:nvPr/>
          </p:nvSpPr>
          <p:spPr bwMode="auto">
            <a:xfrm>
              <a:off x="2926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8</a:t>
              </a:r>
            </a:p>
          </p:txBody>
        </p:sp>
        <p:sp>
          <p:nvSpPr>
            <p:cNvPr id="1277021" name="Text Box 93"/>
            <p:cNvSpPr txBox="1">
              <a:spLocks noChangeArrowheads="1"/>
            </p:cNvSpPr>
            <p:nvPr/>
          </p:nvSpPr>
          <p:spPr bwMode="auto">
            <a:xfrm>
              <a:off x="2688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7</a:t>
              </a:r>
            </a:p>
          </p:txBody>
        </p:sp>
        <p:sp>
          <p:nvSpPr>
            <p:cNvPr id="1277022" name="Text Box 94"/>
            <p:cNvSpPr txBox="1">
              <a:spLocks noChangeArrowheads="1"/>
            </p:cNvSpPr>
            <p:nvPr/>
          </p:nvSpPr>
          <p:spPr bwMode="auto">
            <a:xfrm>
              <a:off x="2420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6</a:t>
              </a:r>
            </a:p>
          </p:txBody>
        </p:sp>
        <p:sp>
          <p:nvSpPr>
            <p:cNvPr id="1277023" name="Text Box 95"/>
            <p:cNvSpPr txBox="1">
              <a:spLocks noChangeArrowheads="1"/>
            </p:cNvSpPr>
            <p:nvPr/>
          </p:nvSpPr>
          <p:spPr bwMode="auto">
            <a:xfrm>
              <a:off x="2173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5</a:t>
              </a:r>
            </a:p>
          </p:txBody>
        </p:sp>
        <p:sp>
          <p:nvSpPr>
            <p:cNvPr id="1277024" name="Text Box 96"/>
            <p:cNvSpPr txBox="1">
              <a:spLocks noChangeArrowheads="1"/>
            </p:cNvSpPr>
            <p:nvPr/>
          </p:nvSpPr>
          <p:spPr bwMode="auto">
            <a:xfrm>
              <a:off x="1900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4</a:t>
              </a:r>
            </a:p>
          </p:txBody>
        </p:sp>
        <p:sp>
          <p:nvSpPr>
            <p:cNvPr id="1277025" name="Text Box 97"/>
            <p:cNvSpPr txBox="1">
              <a:spLocks noChangeArrowheads="1"/>
            </p:cNvSpPr>
            <p:nvPr/>
          </p:nvSpPr>
          <p:spPr bwMode="auto">
            <a:xfrm>
              <a:off x="1661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3</a:t>
              </a:r>
            </a:p>
          </p:txBody>
        </p:sp>
        <p:sp>
          <p:nvSpPr>
            <p:cNvPr id="1277026" name="Text Box 98"/>
            <p:cNvSpPr txBox="1">
              <a:spLocks noChangeArrowheads="1"/>
            </p:cNvSpPr>
            <p:nvPr/>
          </p:nvSpPr>
          <p:spPr bwMode="auto">
            <a:xfrm>
              <a:off x="1422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2</a:t>
              </a:r>
            </a:p>
          </p:txBody>
        </p:sp>
        <p:sp>
          <p:nvSpPr>
            <p:cNvPr id="1277027" name="Text Box 99"/>
            <p:cNvSpPr txBox="1">
              <a:spLocks noChangeArrowheads="1"/>
            </p:cNvSpPr>
            <p:nvPr/>
          </p:nvSpPr>
          <p:spPr bwMode="auto">
            <a:xfrm>
              <a:off x="1176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</a:t>
              </a:r>
            </a:p>
          </p:txBody>
        </p:sp>
        <p:sp>
          <p:nvSpPr>
            <p:cNvPr id="1277028" name="Text Box 100"/>
            <p:cNvSpPr txBox="1">
              <a:spLocks noChangeArrowheads="1"/>
            </p:cNvSpPr>
            <p:nvPr/>
          </p:nvSpPr>
          <p:spPr bwMode="auto">
            <a:xfrm>
              <a:off x="945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0</a:t>
              </a:r>
            </a:p>
          </p:txBody>
        </p:sp>
        <p:sp>
          <p:nvSpPr>
            <p:cNvPr id="1277029" name="Text Box 101"/>
            <p:cNvSpPr txBox="1">
              <a:spLocks noChangeArrowheads="1"/>
            </p:cNvSpPr>
            <p:nvPr/>
          </p:nvSpPr>
          <p:spPr bwMode="auto">
            <a:xfrm>
              <a:off x="3872" y="1342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12</a:t>
              </a:r>
            </a:p>
          </p:txBody>
        </p:sp>
        <p:sp>
          <p:nvSpPr>
            <p:cNvPr id="1277030" name="Text Box 102"/>
            <p:cNvSpPr txBox="1">
              <a:spLocks noChangeArrowheads="1"/>
            </p:cNvSpPr>
            <p:nvPr/>
          </p:nvSpPr>
          <p:spPr bwMode="auto">
            <a:xfrm>
              <a:off x="4133" y="1343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13</a:t>
              </a:r>
            </a:p>
          </p:txBody>
        </p:sp>
        <p:sp>
          <p:nvSpPr>
            <p:cNvPr id="1277031" name="Text Box 103"/>
            <p:cNvSpPr txBox="1">
              <a:spLocks noChangeArrowheads="1"/>
            </p:cNvSpPr>
            <p:nvPr/>
          </p:nvSpPr>
          <p:spPr bwMode="auto">
            <a:xfrm>
              <a:off x="4380" y="1344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14</a:t>
              </a:r>
            </a:p>
          </p:txBody>
        </p:sp>
        <p:sp>
          <p:nvSpPr>
            <p:cNvPr id="1277032" name="Text Box 104"/>
            <p:cNvSpPr txBox="1">
              <a:spLocks noChangeArrowheads="1"/>
            </p:cNvSpPr>
            <p:nvPr/>
          </p:nvSpPr>
          <p:spPr bwMode="auto">
            <a:xfrm>
              <a:off x="4627" y="1345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15</a:t>
              </a:r>
            </a:p>
          </p:txBody>
        </p:sp>
        <p:sp>
          <p:nvSpPr>
            <p:cNvPr id="1277033" name="Text Box 105"/>
            <p:cNvSpPr txBox="1">
              <a:spLocks noChangeArrowheads="1"/>
            </p:cNvSpPr>
            <p:nvPr/>
          </p:nvSpPr>
          <p:spPr bwMode="auto">
            <a:xfrm>
              <a:off x="4874" y="1346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16</a:t>
              </a:r>
            </a:p>
          </p:txBody>
        </p:sp>
        <p:sp>
          <p:nvSpPr>
            <p:cNvPr id="1277034" name="Text Box 106"/>
            <p:cNvSpPr txBox="1">
              <a:spLocks noChangeArrowheads="1"/>
            </p:cNvSpPr>
            <p:nvPr/>
          </p:nvSpPr>
          <p:spPr bwMode="auto">
            <a:xfrm>
              <a:off x="5121" y="1347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17</a:t>
              </a:r>
            </a:p>
          </p:txBody>
        </p:sp>
        <p:sp>
          <p:nvSpPr>
            <p:cNvPr id="1277035" name="Text Box 107"/>
            <p:cNvSpPr txBox="1">
              <a:spLocks noChangeArrowheads="1"/>
            </p:cNvSpPr>
            <p:nvPr/>
          </p:nvSpPr>
          <p:spPr bwMode="auto">
            <a:xfrm>
              <a:off x="5368" y="1348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18</a:t>
              </a:r>
            </a:p>
          </p:txBody>
        </p:sp>
      </p:grpSp>
      <p:sp>
        <p:nvSpPr>
          <p:cNvPr id="1277036" name="Text Box 108"/>
          <p:cNvSpPr txBox="1">
            <a:spLocks noChangeArrowheads="1"/>
          </p:cNvSpPr>
          <p:nvPr/>
        </p:nvSpPr>
        <p:spPr bwMode="auto">
          <a:xfrm>
            <a:off x="3013075" y="3336925"/>
            <a:ext cx="1487488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Value v:</a:t>
            </a:r>
          </a:p>
        </p:txBody>
      </p:sp>
      <p:grpSp>
        <p:nvGrpSpPr>
          <p:cNvPr id="3" name="Group 109"/>
          <p:cNvGrpSpPr>
            <a:grpSpLocks/>
          </p:cNvGrpSpPr>
          <p:nvPr/>
        </p:nvGrpSpPr>
        <p:grpSpPr bwMode="auto">
          <a:xfrm>
            <a:off x="1465263" y="1008063"/>
            <a:ext cx="7504112" cy="549275"/>
            <a:chOff x="923" y="1104"/>
            <a:chExt cx="4727" cy="346"/>
          </a:xfrm>
        </p:grpSpPr>
        <p:sp>
          <p:nvSpPr>
            <p:cNvPr id="1277038" name="Text Box 110"/>
            <p:cNvSpPr txBox="1">
              <a:spLocks noChangeArrowheads="1"/>
            </p:cNvSpPr>
            <p:nvPr/>
          </p:nvSpPr>
          <p:spPr bwMode="auto">
            <a:xfrm>
              <a:off x="923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7039" name="Text Box 111"/>
            <p:cNvSpPr txBox="1">
              <a:spLocks noChangeArrowheads="1"/>
            </p:cNvSpPr>
            <p:nvPr/>
          </p:nvSpPr>
          <p:spPr bwMode="auto">
            <a:xfrm>
              <a:off x="115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77040" name="Text Box 112"/>
            <p:cNvSpPr txBox="1">
              <a:spLocks noChangeArrowheads="1"/>
            </p:cNvSpPr>
            <p:nvPr/>
          </p:nvSpPr>
          <p:spPr bwMode="auto">
            <a:xfrm>
              <a:off x="141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77041" name="Text Box 113"/>
            <p:cNvSpPr txBox="1">
              <a:spLocks noChangeArrowheads="1"/>
            </p:cNvSpPr>
            <p:nvPr/>
          </p:nvSpPr>
          <p:spPr bwMode="auto">
            <a:xfrm>
              <a:off x="167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7042" name="Text Box 114"/>
            <p:cNvSpPr txBox="1">
              <a:spLocks noChangeArrowheads="1"/>
            </p:cNvSpPr>
            <p:nvPr/>
          </p:nvSpPr>
          <p:spPr bwMode="auto">
            <a:xfrm>
              <a:off x="193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77043" name="Text Box 115"/>
            <p:cNvSpPr txBox="1">
              <a:spLocks noChangeArrowheads="1"/>
            </p:cNvSpPr>
            <p:nvPr/>
          </p:nvSpPr>
          <p:spPr bwMode="auto">
            <a:xfrm>
              <a:off x="219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7044" name="Text Box 116"/>
            <p:cNvSpPr txBox="1">
              <a:spLocks noChangeArrowheads="1"/>
            </p:cNvSpPr>
            <p:nvPr/>
          </p:nvSpPr>
          <p:spPr bwMode="auto">
            <a:xfrm>
              <a:off x="2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7045" name="Text Box 117"/>
            <p:cNvSpPr txBox="1">
              <a:spLocks noChangeArrowheads="1"/>
            </p:cNvSpPr>
            <p:nvPr/>
          </p:nvSpPr>
          <p:spPr bwMode="auto">
            <a:xfrm>
              <a:off x="267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77046" name="Text Box 118"/>
            <p:cNvSpPr txBox="1">
              <a:spLocks noChangeArrowheads="1"/>
            </p:cNvSpPr>
            <p:nvPr/>
          </p:nvSpPr>
          <p:spPr bwMode="auto">
            <a:xfrm>
              <a:off x="2928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7047" name="Text Box 119"/>
            <p:cNvSpPr txBox="1">
              <a:spLocks noChangeArrowheads="1"/>
            </p:cNvSpPr>
            <p:nvPr/>
          </p:nvSpPr>
          <p:spPr bwMode="auto">
            <a:xfrm>
              <a:off x="3185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77048" name="Text Box 120"/>
            <p:cNvSpPr txBox="1">
              <a:spLocks noChangeArrowheads="1"/>
            </p:cNvSpPr>
            <p:nvPr/>
          </p:nvSpPr>
          <p:spPr bwMode="auto">
            <a:xfrm>
              <a:off x="3435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77049" name="Text Box 121"/>
            <p:cNvSpPr txBox="1">
              <a:spLocks noChangeArrowheads="1"/>
            </p:cNvSpPr>
            <p:nvPr/>
          </p:nvSpPr>
          <p:spPr bwMode="auto">
            <a:xfrm>
              <a:off x="3678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7050" name="Text Box 122"/>
            <p:cNvSpPr txBox="1">
              <a:spLocks noChangeArrowheads="1"/>
            </p:cNvSpPr>
            <p:nvPr/>
          </p:nvSpPr>
          <p:spPr bwMode="auto">
            <a:xfrm>
              <a:off x="39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77051" name="Text Box 123"/>
            <p:cNvSpPr txBox="1">
              <a:spLocks noChangeArrowheads="1"/>
            </p:cNvSpPr>
            <p:nvPr/>
          </p:nvSpPr>
          <p:spPr bwMode="auto">
            <a:xfrm>
              <a:off x="4157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7052" name="Text Box 124"/>
            <p:cNvSpPr txBox="1">
              <a:spLocks noChangeArrowheads="1"/>
            </p:cNvSpPr>
            <p:nvPr/>
          </p:nvSpPr>
          <p:spPr bwMode="auto">
            <a:xfrm>
              <a:off x="4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7053" name="Text Box 125"/>
            <p:cNvSpPr txBox="1">
              <a:spLocks noChangeArrowheads="1"/>
            </p:cNvSpPr>
            <p:nvPr/>
          </p:nvSpPr>
          <p:spPr bwMode="auto">
            <a:xfrm>
              <a:off x="466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77054" name="Text Box 126"/>
            <p:cNvSpPr txBox="1">
              <a:spLocks noChangeArrowheads="1"/>
            </p:cNvSpPr>
            <p:nvPr/>
          </p:nvSpPr>
          <p:spPr bwMode="auto">
            <a:xfrm>
              <a:off x="492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77055" name="Text Box 127"/>
            <p:cNvSpPr txBox="1">
              <a:spLocks noChangeArrowheads="1"/>
            </p:cNvSpPr>
            <p:nvPr/>
          </p:nvSpPr>
          <p:spPr bwMode="auto">
            <a:xfrm>
              <a:off x="517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7056" name="Text Box 128"/>
            <p:cNvSpPr txBox="1">
              <a:spLocks noChangeArrowheads="1"/>
            </p:cNvSpPr>
            <p:nvPr/>
          </p:nvSpPr>
          <p:spPr bwMode="auto">
            <a:xfrm>
              <a:off x="5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</p:grpSp>
      <p:graphicFrame>
        <p:nvGraphicFramePr>
          <p:cNvPr id="1277057" name="Group 129"/>
          <p:cNvGraphicFramePr>
            <a:graphicFrameLocks noGrp="1"/>
          </p:cNvGraphicFramePr>
          <p:nvPr/>
        </p:nvGraphicFramePr>
        <p:xfrm>
          <a:off x="4483100" y="3400425"/>
          <a:ext cx="2819400" cy="1009650"/>
        </p:xfrm>
        <a:graphic>
          <a:graphicData uri="http://schemas.openxmlformats.org/drawingml/2006/table">
            <a:tbl>
              <a:tblPr/>
              <a:tblGrid>
                <a:gridCol w="704850"/>
                <a:gridCol w="704850"/>
                <a:gridCol w="704850"/>
                <a:gridCol w="70485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77074" name="Text Box 146"/>
          <p:cNvSpPr txBox="1">
            <a:spLocks noChangeArrowheads="1"/>
          </p:cNvSpPr>
          <p:nvPr/>
        </p:nvSpPr>
        <p:spPr bwMode="auto">
          <a:xfrm>
            <a:off x="6769100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3</a:t>
            </a:r>
          </a:p>
        </p:txBody>
      </p:sp>
      <p:sp>
        <p:nvSpPr>
          <p:cNvPr id="1277075" name="Text Box 147"/>
          <p:cNvSpPr txBox="1">
            <a:spLocks noChangeArrowheads="1"/>
          </p:cNvSpPr>
          <p:nvPr/>
        </p:nvSpPr>
        <p:spPr bwMode="auto">
          <a:xfrm>
            <a:off x="6096000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2</a:t>
            </a:r>
          </a:p>
        </p:txBody>
      </p:sp>
      <p:sp>
        <p:nvSpPr>
          <p:cNvPr id="1277076" name="Text Box 148"/>
          <p:cNvSpPr txBox="1">
            <a:spLocks noChangeArrowheads="1"/>
          </p:cNvSpPr>
          <p:nvPr/>
        </p:nvSpPr>
        <p:spPr bwMode="auto">
          <a:xfrm>
            <a:off x="5395913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77077" name="Text Box 149"/>
          <p:cNvSpPr txBox="1">
            <a:spLocks noChangeArrowheads="1"/>
          </p:cNvSpPr>
          <p:nvPr/>
        </p:nvSpPr>
        <p:spPr bwMode="auto">
          <a:xfrm>
            <a:off x="4673600" y="3362325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77078" name="Text Box 150"/>
          <p:cNvSpPr txBox="1">
            <a:spLocks noChangeArrowheads="1"/>
          </p:cNvSpPr>
          <p:nvPr/>
        </p:nvSpPr>
        <p:spPr bwMode="auto">
          <a:xfrm>
            <a:off x="6673850" y="3860800"/>
            <a:ext cx="565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19</a:t>
            </a:r>
          </a:p>
        </p:txBody>
      </p:sp>
      <p:sp>
        <p:nvSpPr>
          <p:cNvPr id="1277079" name="Text Box 151"/>
          <p:cNvSpPr txBox="1">
            <a:spLocks noChangeArrowheads="1"/>
          </p:cNvSpPr>
          <p:nvPr/>
        </p:nvSpPr>
        <p:spPr bwMode="auto">
          <a:xfrm>
            <a:off x="6000750" y="3860800"/>
            <a:ext cx="565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15</a:t>
            </a:r>
          </a:p>
        </p:txBody>
      </p:sp>
      <p:sp>
        <p:nvSpPr>
          <p:cNvPr id="1277080" name="Text Box 152"/>
          <p:cNvSpPr txBox="1">
            <a:spLocks noChangeArrowheads="1"/>
          </p:cNvSpPr>
          <p:nvPr/>
        </p:nvSpPr>
        <p:spPr bwMode="auto">
          <a:xfrm>
            <a:off x="5300663" y="3860800"/>
            <a:ext cx="565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10</a:t>
            </a:r>
          </a:p>
        </p:txBody>
      </p:sp>
      <p:sp>
        <p:nvSpPr>
          <p:cNvPr id="1277081" name="Text Box 153"/>
          <p:cNvSpPr txBox="1">
            <a:spLocks noChangeArrowheads="1"/>
          </p:cNvSpPr>
          <p:nvPr/>
        </p:nvSpPr>
        <p:spPr bwMode="auto">
          <a:xfrm>
            <a:off x="4673600" y="3870325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3</a:t>
            </a:r>
          </a:p>
        </p:txBody>
      </p:sp>
      <p:sp>
        <p:nvSpPr>
          <p:cNvPr id="1277082" name="Text Box 154"/>
          <p:cNvSpPr txBox="1">
            <a:spLocks noChangeArrowheads="1"/>
          </p:cNvSpPr>
          <p:nvPr/>
        </p:nvSpPr>
        <p:spPr bwMode="auto">
          <a:xfrm>
            <a:off x="76200" y="3870325"/>
            <a:ext cx="3871913" cy="1006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Location of </a:t>
            </a:r>
            <a:r>
              <a:rPr lang="en-US" sz="3000" b="0">
                <a:solidFill>
                  <a:schemeClr val="tx2"/>
                </a:solidFill>
                <a:latin typeface="Times New Roman" charset="0"/>
              </a:rPr>
              <a:t>next</a:t>
            </a:r>
            <a:r>
              <a:rPr lang="en-US" sz="3000" b="0">
                <a:latin typeface="Times New Roman" charset="0"/>
              </a:rPr>
              <a:t> record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with digit v.</a:t>
            </a:r>
          </a:p>
        </p:txBody>
      </p:sp>
      <p:sp>
        <p:nvSpPr>
          <p:cNvPr id="1277083" name="Line 155"/>
          <p:cNvSpPr>
            <a:spLocks noChangeShapeType="1"/>
          </p:cNvSpPr>
          <p:nvPr/>
        </p:nvSpPr>
        <p:spPr bwMode="auto">
          <a:xfrm flipH="1" flipV="1">
            <a:off x="2819400" y="2514600"/>
            <a:ext cx="1981200" cy="15240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7098" name="Line 170"/>
          <p:cNvSpPr>
            <a:spLocks noChangeShapeType="1"/>
          </p:cNvSpPr>
          <p:nvPr/>
        </p:nvSpPr>
        <p:spPr bwMode="auto">
          <a:xfrm flipV="1">
            <a:off x="5562600" y="2514600"/>
            <a:ext cx="381000" cy="15240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7099" name="Line 171"/>
          <p:cNvSpPr>
            <a:spLocks noChangeShapeType="1"/>
          </p:cNvSpPr>
          <p:nvPr/>
        </p:nvSpPr>
        <p:spPr bwMode="auto">
          <a:xfrm>
            <a:off x="14478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7100" name="Rectangle 172"/>
          <p:cNvSpPr>
            <a:spLocks noChangeArrowheads="1"/>
          </p:cNvSpPr>
          <p:nvPr/>
        </p:nvSpPr>
        <p:spPr bwMode="auto">
          <a:xfrm>
            <a:off x="14922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77101" name="Rectangle 173"/>
          <p:cNvSpPr>
            <a:spLocks noChangeArrowheads="1"/>
          </p:cNvSpPr>
          <p:nvPr/>
        </p:nvSpPr>
        <p:spPr bwMode="auto">
          <a:xfrm>
            <a:off x="38798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77112" name="Text Box 184"/>
          <p:cNvSpPr txBox="1">
            <a:spLocks noChangeArrowheads="1"/>
          </p:cNvSpPr>
          <p:nvPr/>
        </p:nvSpPr>
        <p:spPr bwMode="auto">
          <a:xfrm>
            <a:off x="136525" y="5072063"/>
            <a:ext cx="6792913" cy="1006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Algorithm: Go through the records in order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                   putting them where they go.</a:t>
            </a:r>
          </a:p>
        </p:txBody>
      </p:sp>
      <p:sp>
        <p:nvSpPr>
          <p:cNvPr id="1277113" name="Rectangle 185"/>
          <p:cNvSpPr>
            <a:spLocks noChangeArrowheads="1"/>
          </p:cNvSpPr>
          <p:nvPr/>
        </p:nvSpPr>
        <p:spPr bwMode="auto">
          <a:xfrm>
            <a:off x="3429000" y="1517650"/>
            <a:ext cx="46990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 </a:t>
            </a:r>
          </a:p>
        </p:txBody>
      </p:sp>
      <p:sp>
        <p:nvSpPr>
          <p:cNvPr id="1277114" name="Line 186"/>
          <p:cNvSpPr>
            <a:spLocks noChangeShapeType="1"/>
          </p:cNvSpPr>
          <p:nvPr/>
        </p:nvSpPr>
        <p:spPr bwMode="auto">
          <a:xfrm>
            <a:off x="18669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7115" name="Line 187"/>
          <p:cNvSpPr>
            <a:spLocks noChangeShapeType="1"/>
          </p:cNvSpPr>
          <p:nvPr/>
        </p:nvSpPr>
        <p:spPr bwMode="auto">
          <a:xfrm>
            <a:off x="58420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7116" name="Rectangle 188"/>
          <p:cNvSpPr>
            <a:spLocks noChangeArrowheads="1"/>
          </p:cNvSpPr>
          <p:nvPr/>
        </p:nvSpPr>
        <p:spPr bwMode="auto">
          <a:xfrm>
            <a:off x="1885950" y="1508125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77117" name="Line 189"/>
          <p:cNvSpPr>
            <a:spLocks noChangeShapeType="1"/>
          </p:cNvSpPr>
          <p:nvPr/>
        </p:nvSpPr>
        <p:spPr bwMode="auto">
          <a:xfrm>
            <a:off x="2260600" y="974725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7118" name="Line 190"/>
          <p:cNvSpPr>
            <a:spLocks noChangeShapeType="1"/>
          </p:cNvSpPr>
          <p:nvPr/>
        </p:nvSpPr>
        <p:spPr bwMode="auto">
          <a:xfrm>
            <a:off x="26670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7119" name="Rectangle 191"/>
          <p:cNvSpPr>
            <a:spLocks noChangeArrowheads="1"/>
          </p:cNvSpPr>
          <p:nvPr/>
        </p:nvSpPr>
        <p:spPr bwMode="auto">
          <a:xfrm>
            <a:off x="5416550" y="15367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77120" name="Line 192"/>
          <p:cNvSpPr>
            <a:spLocks noChangeShapeType="1"/>
          </p:cNvSpPr>
          <p:nvPr/>
        </p:nvSpPr>
        <p:spPr bwMode="auto">
          <a:xfrm>
            <a:off x="30480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7121" name="Rectangle 193"/>
          <p:cNvSpPr>
            <a:spLocks noChangeArrowheads="1"/>
          </p:cNvSpPr>
          <p:nvPr/>
        </p:nvSpPr>
        <p:spPr bwMode="auto">
          <a:xfrm>
            <a:off x="42735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77122" name="Line 194"/>
          <p:cNvSpPr>
            <a:spLocks noChangeShapeType="1"/>
          </p:cNvSpPr>
          <p:nvPr/>
        </p:nvSpPr>
        <p:spPr bwMode="auto">
          <a:xfrm>
            <a:off x="34417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7123" name="Line 195"/>
          <p:cNvSpPr>
            <a:spLocks noChangeShapeType="1"/>
          </p:cNvSpPr>
          <p:nvPr/>
        </p:nvSpPr>
        <p:spPr bwMode="auto">
          <a:xfrm>
            <a:off x="38354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7124" name="Rectangle 196"/>
          <p:cNvSpPr>
            <a:spLocks noChangeArrowheads="1"/>
          </p:cNvSpPr>
          <p:nvPr/>
        </p:nvSpPr>
        <p:spPr bwMode="auto">
          <a:xfrm>
            <a:off x="4641850" y="15494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77125" name="Line 197"/>
          <p:cNvSpPr>
            <a:spLocks noChangeShapeType="1"/>
          </p:cNvSpPr>
          <p:nvPr/>
        </p:nvSpPr>
        <p:spPr bwMode="auto">
          <a:xfrm>
            <a:off x="42164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7126" name="Line 198"/>
          <p:cNvSpPr>
            <a:spLocks noChangeShapeType="1"/>
          </p:cNvSpPr>
          <p:nvPr/>
        </p:nvSpPr>
        <p:spPr bwMode="auto">
          <a:xfrm>
            <a:off x="46228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7127" name="Rectangle 199"/>
          <p:cNvSpPr>
            <a:spLocks noChangeArrowheads="1"/>
          </p:cNvSpPr>
          <p:nvPr/>
        </p:nvSpPr>
        <p:spPr bwMode="auto">
          <a:xfrm>
            <a:off x="5010150" y="15367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77128" name="Line 200"/>
          <p:cNvSpPr>
            <a:spLocks noChangeShapeType="1"/>
          </p:cNvSpPr>
          <p:nvPr/>
        </p:nvSpPr>
        <p:spPr bwMode="auto">
          <a:xfrm>
            <a:off x="50292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7129" name="Line 201"/>
          <p:cNvSpPr>
            <a:spLocks noChangeShapeType="1"/>
          </p:cNvSpPr>
          <p:nvPr/>
        </p:nvSpPr>
        <p:spPr bwMode="auto">
          <a:xfrm flipV="1">
            <a:off x="6248400" y="2590800"/>
            <a:ext cx="1295400" cy="1447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7130" name="Line 202"/>
          <p:cNvSpPr>
            <a:spLocks noChangeShapeType="1"/>
          </p:cNvSpPr>
          <p:nvPr/>
        </p:nvSpPr>
        <p:spPr bwMode="auto">
          <a:xfrm flipV="1">
            <a:off x="7086600" y="2514600"/>
            <a:ext cx="2057400" cy="15240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7131" name="Rectangle 203"/>
          <p:cNvSpPr>
            <a:spLocks noChangeArrowheads="1"/>
          </p:cNvSpPr>
          <p:nvPr/>
        </p:nvSpPr>
        <p:spPr bwMode="auto">
          <a:xfrm>
            <a:off x="81851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3</a:t>
            </a:r>
          </a:p>
        </p:txBody>
      </p:sp>
      <p:sp>
        <p:nvSpPr>
          <p:cNvPr id="1277132" name="Rectangle 204"/>
          <p:cNvSpPr>
            <a:spLocks noChangeArrowheads="1"/>
          </p:cNvSpPr>
          <p:nvPr/>
        </p:nvSpPr>
        <p:spPr bwMode="auto">
          <a:xfrm>
            <a:off x="86169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3</a:t>
            </a:r>
          </a:p>
        </p:txBody>
      </p:sp>
      <p:sp>
        <p:nvSpPr>
          <p:cNvPr id="1277133" name="Rectangle 205"/>
          <p:cNvSpPr>
            <a:spLocks noChangeArrowheads="1"/>
          </p:cNvSpPr>
          <p:nvPr/>
        </p:nvSpPr>
        <p:spPr bwMode="auto">
          <a:xfrm>
            <a:off x="2241550" y="1533525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77134" name="Line 206"/>
          <p:cNvSpPr>
            <a:spLocks noChangeShapeType="1"/>
          </p:cNvSpPr>
          <p:nvPr/>
        </p:nvSpPr>
        <p:spPr bwMode="auto">
          <a:xfrm>
            <a:off x="54356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7135" name="Rectangle 207"/>
          <p:cNvSpPr>
            <a:spLocks noChangeArrowheads="1"/>
          </p:cNvSpPr>
          <p:nvPr/>
        </p:nvSpPr>
        <p:spPr bwMode="auto">
          <a:xfrm>
            <a:off x="703580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7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34938"/>
            <a:ext cx="7772400" cy="1143001"/>
          </a:xfrm>
        </p:spPr>
        <p:txBody>
          <a:bodyPr/>
          <a:lstStyle/>
          <a:p>
            <a:r>
              <a:rPr lang="en-US"/>
              <a:t>CountingSort</a:t>
            </a:r>
          </a:p>
        </p:txBody>
      </p:sp>
      <p:sp>
        <p:nvSpPr>
          <p:cNvPr id="1277955" name="Text Box 3"/>
          <p:cNvSpPr txBox="1">
            <a:spLocks noChangeArrowheads="1"/>
          </p:cNvSpPr>
          <p:nvPr/>
        </p:nvSpPr>
        <p:spPr bwMode="auto">
          <a:xfrm>
            <a:off x="60325" y="992188"/>
            <a:ext cx="10953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Input:</a:t>
            </a:r>
          </a:p>
        </p:txBody>
      </p:sp>
      <p:sp>
        <p:nvSpPr>
          <p:cNvPr id="1277956" name="Text Box 4"/>
          <p:cNvSpPr txBox="1">
            <a:spLocks noChangeArrowheads="1"/>
          </p:cNvSpPr>
          <p:nvPr/>
        </p:nvSpPr>
        <p:spPr bwMode="auto">
          <a:xfrm>
            <a:off x="76200" y="1525588"/>
            <a:ext cx="13493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Output:</a:t>
            </a:r>
          </a:p>
        </p:txBody>
      </p:sp>
      <p:sp>
        <p:nvSpPr>
          <p:cNvPr id="1277957" name="Text Box 5"/>
          <p:cNvSpPr txBox="1">
            <a:spLocks noChangeArrowheads="1"/>
          </p:cNvSpPr>
          <p:nvPr/>
        </p:nvSpPr>
        <p:spPr bwMode="auto">
          <a:xfrm>
            <a:off x="92075" y="2058988"/>
            <a:ext cx="11588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Index:</a:t>
            </a:r>
          </a:p>
        </p:txBody>
      </p:sp>
      <p:graphicFrame>
        <p:nvGraphicFramePr>
          <p:cNvPr id="1277958" name="Group 6"/>
          <p:cNvGraphicFramePr>
            <a:graphicFrameLocks noGrp="1"/>
          </p:cNvGraphicFramePr>
          <p:nvPr>
            <p:ph idx="1"/>
          </p:nvPr>
        </p:nvGraphicFramePr>
        <p:xfrm>
          <a:off x="1447800" y="990600"/>
          <a:ext cx="7543800" cy="1676400"/>
        </p:xfrm>
        <a:graphic>
          <a:graphicData uri="http://schemas.openxmlformats.org/drawingml/2006/table">
            <a:tbl>
              <a:tblPr/>
              <a:tblGrid>
                <a:gridCol w="396875"/>
                <a:gridCol w="396875"/>
                <a:gridCol w="396875"/>
                <a:gridCol w="396875"/>
                <a:gridCol w="398463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8462"/>
                <a:gridCol w="396875"/>
                <a:gridCol w="396875"/>
                <a:gridCol w="396875"/>
                <a:gridCol w="396875"/>
              </a:tblGrid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1500188" y="2128838"/>
            <a:ext cx="7535862" cy="500062"/>
            <a:chOff x="945" y="1341"/>
            <a:chExt cx="4747" cy="315"/>
          </a:xfrm>
        </p:grpSpPr>
        <p:sp>
          <p:nvSpPr>
            <p:cNvPr id="1278041" name="Text Box 89"/>
            <p:cNvSpPr txBox="1">
              <a:spLocks noChangeArrowheads="1"/>
            </p:cNvSpPr>
            <p:nvPr/>
          </p:nvSpPr>
          <p:spPr bwMode="auto">
            <a:xfrm>
              <a:off x="3626" y="1341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11</a:t>
              </a:r>
            </a:p>
          </p:txBody>
        </p:sp>
        <p:sp>
          <p:nvSpPr>
            <p:cNvPr id="1278042" name="Text Box 90"/>
            <p:cNvSpPr txBox="1">
              <a:spLocks noChangeArrowheads="1"/>
            </p:cNvSpPr>
            <p:nvPr/>
          </p:nvSpPr>
          <p:spPr bwMode="auto">
            <a:xfrm>
              <a:off x="3366" y="1341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10</a:t>
              </a:r>
            </a:p>
          </p:txBody>
        </p:sp>
        <p:sp>
          <p:nvSpPr>
            <p:cNvPr id="1278043" name="Text Box 91"/>
            <p:cNvSpPr txBox="1">
              <a:spLocks noChangeArrowheads="1"/>
            </p:cNvSpPr>
            <p:nvPr/>
          </p:nvSpPr>
          <p:spPr bwMode="auto">
            <a:xfrm>
              <a:off x="3172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9</a:t>
              </a:r>
            </a:p>
          </p:txBody>
        </p:sp>
        <p:sp>
          <p:nvSpPr>
            <p:cNvPr id="1278044" name="Text Box 92"/>
            <p:cNvSpPr txBox="1">
              <a:spLocks noChangeArrowheads="1"/>
            </p:cNvSpPr>
            <p:nvPr/>
          </p:nvSpPr>
          <p:spPr bwMode="auto">
            <a:xfrm>
              <a:off x="2926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8</a:t>
              </a:r>
            </a:p>
          </p:txBody>
        </p:sp>
        <p:sp>
          <p:nvSpPr>
            <p:cNvPr id="1278045" name="Text Box 93"/>
            <p:cNvSpPr txBox="1">
              <a:spLocks noChangeArrowheads="1"/>
            </p:cNvSpPr>
            <p:nvPr/>
          </p:nvSpPr>
          <p:spPr bwMode="auto">
            <a:xfrm>
              <a:off x="2688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7</a:t>
              </a:r>
            </a:p>
          </p:txBody>
        </p:sp>
        <p:sp>
          <p:nvSpPr>
            <p:cNvPr id="1278046" name="Text Box 94"/>
            <p:cNvSpPr txBox="1">
              <a:spLocks noChangeArrowheads="1"/>
            </p:cNvSpPr>
            <p:nvPr/>
          </p:nvSpPr>
          <p:spPr bwMode="auto">
            <a:xfrm>
              <a:off x="2420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6</a:t>
              </a:r>
            </a:p>
          </p:txBody>
        </p:sp>
        <p:sp>
          <p:nvSpPr>
            <p:cNvPr id="1278047" name="Text Box 95"/>
            <p:cNvSpPr txBox="1">
              <a:spLocks noChangeArrowheads="1"/>
            </p:cNvSpPr>
            <p:nvPr/>
          </p:nvSpPr>
          <p:spPr bwMode="auto">
            <a:xfrm>
              <a:off x="2173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5</a:t>
              </a:r>
            </a:p>
          </p:txBody>
        </p:sp>
        <p:sp>
          <p:nvSpPr>
            <p:cNvPr id="1278048" name="Text Box 96"/>
            <p:cNvSpPr txBox="1">
              <a:spLocks noChangeArrowheads="1"/>
            </p:cNvSpPr>
            <p:nvPr/>
          </p:nvSpPr>
          <p:spPr bwMode="auto">
            <a:xfrm>
              <a:off x="1900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4</a:t>
              </a:r>
            </a:p>
          </p:txBody>
        </p:sp>
        <p:sp>
          <p:nvSpPr>
            <p:cNvPr id="1278049" name="Text Box 97"/>
            <p:cNvSpPr txBox="1">
              <a:spLocks noChangeArrowheads="1"/>
            </p:cNvSpPr>
            <p:nvPr/>
          </p:nvSpPr>
          <p:spPr bwMode="auto">
            <a:xfrm>
              <a:off x="1661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3</a:t>
              </a:r>
            </a:p>
          </p:txBody>
        </p:sp>
        <p:sp>
          <p:nvSpPr>
            <p:cNvPr id="1278050" name="Text Box 98"/>
            <p:cNvSpPr txBox="1">
              <a:spLocks noChangeArrowheads="1"/>
            </p:cNvSpPr>
            <p:nvPr/>
          </p:nvSpPr>
          <p:spPr bwMode="auto">
            <a:xfrm>
              <a:off x="1422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2</a:t>
              </a:r>
            </a:p>
          </p:txBody>
        </p:sp>
        <p:sp>
          <p:nvSpPr>
            <p:cNvPr id="1278051" name="Text Box 99"/>
            <p:cNvSpPr txBox="1">
              <a:spLocks noChangeArrowheads="1"/>
            </p:cNvSpPr>
            <p:nvPr/>
          </p:nvSpPr>
          <p:spPr bwMode="auto">
            <a:xfrm>
              <a:off x="1176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</a:t>
              </a:r>
            </a:p>
          </p:txBody>
        </p:sp>
        <p:sp>
          <p:nvSpPr>
            <p:cNvPr id="1278052" name="Text Box 100"/>
            <p:cNvSpPr txBox="1">
              <a:spLocks noChangeArrowheads="1"/>
            </p:cNvSpPr>
            <p:nvPr/>
          </p:nvSpPr>
          <p:spPr bwMode="auto">
            <a:xfrm>
              <a:off x="945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0</a:t>
              </a:r>
            </a:p>
          </p:txBody>
        </p:sp>
        <p:sp>
          <p:nvSpPr>
            <p:cNvPr id="1278053" name="Text Box 101"/>
            <p:cNvSpPr txBox="1">
              <a:spLocks noChangeArrowheads="1"/>
            </p:cNvSpPr>
            <p:nvPr/>
          </p:nvSpPr>
          <p:spPr bwMode="auto">
            <a:xfrm>
              <a:off x="3872" y="1342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12</a:t>
              </a:r>
            </a:p>
          </p:txBody>
        </p:sp>
        <p:sp>
          <p:nvSpPr>
            <p:cNvPr id="1278054" name="Text Box 102"/>
            <p:cNvSpPr txBox="1">
              <a:spLocks noChangeArrowheads="1"/>
            </p:cNvSpPr>
            <p:nvPr/>
          </p:nvSpPr>
          <p:spPr bwMode="auto">
            <a:xfrm>
              <a:off x="4133" y="1343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13</a:t>
              </a:r>
            </a:p>
          </p:txBody>
        </p:sp>
        <p:sp>
          <p:nvSpPr>
            <p:cNvPr id="1278055" name="Text Box 103"/>
            <p:cNvSpPr txBox="1">
              <a:spLocks noChangeArrowheads="1"/>
            </p:cNvSpPr>
            <p:nvPr/>
          </p:nvSpPr>
          <p:spPr bwMode="auto">
            <a:xfrm>
              <a:off x="4380" y="1344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14</a:t>
              </a:r>
            </a:p>
          </p:txBody>
        </p:sp>
        <p:sp>
          <p:nvSpPr>
            <p:cNvPr id="1278056" name="Text Box 104"/>
            <p:cNvSpPr txBox="1">
              <a:spLocks noChangeArrowheads="1"/>
            </p:cNvSpPr>
            <p:nvPr/>
          </p:nvSpPr>
          <p:spPr bwMode="auto">
            <a:xfrm>
              <a:off x="4627" y="1345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15</a:t>
              </a:r>
            </a:p>
          </p:txBody>
        </p:sp>
        <p:sp>
          <p:nvSpPr>
            <p:cNvPr id="1278057" name="Text Box 105"/>
            <p:cNvSpPr txBox="1">
              <a:spLocks noChangeArrowheads="1"/>
            </p:cNvSpPr>
            <p:nvPr/>
          </p:nvSpPr>
          <p:spPr bwMode="auto">
            <a:xfrm>
              <a:off x="4874" y="1346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16</a:t>
              </a:r>
            </a:p>
          </p:txBody>
        </p:sp>
        <p:sp>
          <p:nvSpPr>
            <p:cNvPr id="1278058" name="Text Box 106"/>
            <p:cNvSpPr txBox="1">
              <a:spLocks noChangeArrowheads="1"/>
            </p:cNvSpPr>
            <p:nvPr/>
          </p:nvSpPr>
          <p:spPr bwMode="auto">
            <a:xfrm>
              <a:off x="5121" y="1347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17</a:t>
              </a:r>
            </a:p>
          </p:txBody>
        </p:sp>
        <p:sp>
          <p:nvSpPr>
            <p:cNvPr id="1278059" name="Text Box 107"/>
            <p:cNvSpPr txBox="1">
              <a:spLocks noChangeArrowheads="1"/>
            </p:cNvSpPr>
            <p:nvPr/>
          </p:nvSpPr>
          <p:spPr bwMode="auto">
            <a:xfrm>
              <a:off x="5368" y="1348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18</a:t>
              </a:r>
            </a:p>
          </p:txBody>
        </p:sp>
      </p:grpSp>
      <p:sp>
        <p:nvSpPr>
          <p:cNvPr id="1278060" name="Text Box 108"/>
          <p:cNvSpPr txBox="1">
            <a:spLocks noChangeArrowheads="1"/>
          </p:cNvSpPr>
          <p:nvPr/>
        </p:nvSpPr>
        <p:spPr bwMode="auto">
          <a:xfrm>
            <a:off x="3013075" y="3336925"/>
            <a:ext cx="1487488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Value v:</a:t>
            </a:r>
          </a:p>
        </p:txBody>
      </p:sp>
      <p:grpSp>
        <p:nvGrpSpPr>
          <p:cNvPr id="3" name="Group 109"/>
          <p:cNvGrpSpPr>
            <a:grpSpLocks/>
          </p:cNvGrpSpPr>
          <p:nvPr/>
        </p:nvGrpSpPr>
        <p:grpSpPr bwMode="auto">
          <a:xfrm>
            <a:off x="1465263" y="1008063"/>
            <a:ext cx="7504112" cy="549275"/>
            <a:chOff x="923" y="1104"/>
            <a:chExt cx="4727" cy="346"/>
          </a:xfrm>
        </p:grpSpPr>
        <p:sp>
          <p:nvSpPr>
            <p:cNvPr id="1278062" name="Text Box 110"/>
            <p:cNvSpPr txBox="1">
              <a:spLocks noChangeArrowheads="1"/>
            </p:cNvSpPr>
            <p:nvPr/>
          </p:nvSpPr>
          <p:spPr bwMode="auto">
            <a:xfrm>
              <a:off x="923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8063" name="Text Box 111"/>
            <p:cNvSpPr txBox="1">
              <a:spLocks noChangeArrowheads="1"/>
            </p:cNvSpPr>
            <p:nvPr/>
          </p:nvSpPr>
          <p:spPr bwMode="auto">
            <a:xfrm>
              <a:off x="115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78064" name="Text Box 112"/>
            <p:cNvSpPr txBox="1">
              <a:spLocks noChangeArrowheads="1"/>
            </p:cNvSpPr>
            <p:nvPr/>
          </p:nvSpPr>
          <p:spPr bwMode="auto">
            <a:xfrm>
              <a:off x="141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78065" name="Text Box 113"/>
            <p:cNvSpPr txBox="1">
              <a:spLocks noChangeArrowheads="1"/>
            </p:cNvSpPr>
            <p:nvPr/>
          </p:nvSpPr>
          <p:spPr bwMode="auto">
            <a:xfrm>
              <a:off x="167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8066" name="Text Box 114"/>
            <p:cNvSpPr txBox="1">
              <a:spLocks noChangeArrowheads="1"/>
            </p:cNvSpPr>
            <p:nvPr/>
          </p:nvSpPr>
          <p:spPr bwMode="auto">
            <a:xfrm>
              <a:off x="193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78067" name="Text Box 115"/>
            <p:cNvSpPr txBox="1">
              <a:spLocks noChangeArrowheads="1"/>
            </p:cNvSpPr>
            <p:nvPr/>
          </p:nvSpPr>
          <p:spPr bwMode="auto">
            <a:xfrm>
              <a:off x="219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8068" name="Text Box 116"/>
            <p:cNvSpPr txBox="1">
              <a:spLocks noChangeArrowheads="1"/>
            </p:cNvSpPr>
            <p:nvPr/>
          </p:nvSpPr>
          <p:spPr bwMode="auto">
            <a:xfrm>
              <a:off x="2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8069" name="Text Box 117"/>
            <p:cNvSpPr txBox="1">
              <a:spLocks noChangeArrowheads="1"/>
            </p:cNvSpPr>
            <p:nvPr/>
          </p:nvSpPr>
          <p:spPr bwMode="auto">
            <a:xfrm>
              <a:off x="267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78070" name="Text Box 118"/>
            <p:cNvSpPr txBox="1">
              <a:spLocks noChangeArrowheads="1"/>
            </p:cNvSpPr>
            <p:nvPr/>
          </p:nvSpPr>
          <p:spPr bwMode="auto">
            <a:xfrm>
              <a:off x="2928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8071" name="Text Box 119"/>
            <p:cNvSpPr txBox="1">
              <a:spLocks noChangeArrowheads="1"/>
            </p:cNvSpPr>
            <p:nvPr/>
          </p:nvSpPr>
          <p:spPr bwMode="auto">
            <a:xfrm>
              <a:off x="3185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78072" name="Text Box 120"/>
            <p:cNvSpPr txBox="1">
              <a:spLocks noChangeArrowheads="1"/>
            </p:cNvSpPr>
            <p:nvPr/>
          </p:nvSpPr>
          <p:spPr bwMode="auto">
            <a:xfrm>
              <a:off x="3435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78073" name="Text Box 121"/>
            <p:cNvSpPr txBox="1">
              <a:spLocks noChangeArrowheads="1"/>
            </p:cNvSpPr>
            <p:nvPr/>
          </p:nvSpPr>
          <p:spPr bwMode="auto">
            <a:xfrm>
              <a:off x="3678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8074" name="Text Box 122"/>
            <p:cNvSpPr txBox="1">
              <a:spLocks noChangeArrowheads="1"/>
            </p:cNvSpPr>
            <p:nvPr/>
          </p:nvSpPr>
          <p:spPr bwMode="auto">
            <a:xfrm>
              <a:off x="39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78075" name="Text Box 123"/>
            <p:cNvSpPr txBox="1">
              <a:spLocks noChangeArrowheads="1"/>
            </p:cNvSpPr>
            <p:nvPr/>
          </p:nvSpPr>
          <p:spPr bwMode="auto">
            <a:xfrm>
              <a:off x="4157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8076" name="Text Box 124"/>
            <p:cNvSpPr txBox="1">
              <a:spLocks noChangeArrowheads="1"/>
            </p:cNvSpPr>
            <p:nvPr/>
          </p:nvSpPr>
          <p:spPr bwMode="auto">
            <a:xfrm>
              <a:off x="4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8077" name="Text Box 125"/>
            <p:cNvSpPr txBox="1">
              <a:spLocks noChangeArrowheads="1"/>
            </p:cNvSpPr>
            <p:nvPr/>
          </p:nvSpPr>
          <p:spPr bwMode="auto">
            <a:xfrm>
              <a:off x="466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78078" name="Text Box 126"/>
            <p:cNvSpPr txBox="1">
              <a:spLocks noChangeArrowheads="1"/>
            </p:cNvSpPr>
            <p:nvPr/>
          </p:nvSpPr>
          <p:spPr bwMode="auto">
            <a:xfrm>
              <a:off x="492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78079" name="Text Box 127"/>
            <p:cNvSpPr txBox="1">
              <a:spLocks noChangeArrowheads="1"/>
            </p:cNvSpPr>
            <p:nvPr/>
          </p:nvSpPr>
          <p:spPr bwMode="auto">
            <a:xfrm>
              <a:off x="517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78080" name="Text Box 128"/>
            <p:cNvSpPr txBox="1">
              <a:spLocks noChangeArrowheads="1"/>
            </p:cNvSpPr>
            <p:nvPr/>
          </p:nvSpPr>
          <p:spPr bwMode="auto">
            <a:xfrm>
              <a:off x="5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</p:grpSp>
      <p:graphicFrame>
        <p:nvGraphicFramePr>
          <p:cNvPr id="1278081" name="Group 129"/>
          <p:cNvGraphicFramePr>
            <a:graphicFrameLocks noGrp="1"/>
          </p:cNvGraphicFramePr>
          <p:nvPr/>
        </p:nvGraphicFramePr>
        <p:xfrm>
          <a:off x="4483100" y="3400425"/>
          <a:ext cx="2819400" cy="1009650"/>
        </p:xfrm>
        <a:graphic>
          <a:graphicData uri="http://schemas.openxmlformats.org/drawingml/2006/table">
            <a:tbl>
              <a:tblPr/>
              <a:tblGrid>
                <a:gridCol w="704850"/>
                <a:gridCol w="704850"/>
                <a:gridCol w="704850"/>
                <a:gridCol w="70485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78098" name="Text Box 146"/>
          <p:cNvSpPr txBox="1">
            <a:spLocks noChangeArrowheads="1"/>
          </p:cNvSpPr>
          <p:nvPr/>
        </p:nvSpPr>
        <p:spPr bwMode="auto">
          <a:xfrm>
            <a:off x="6769100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3</a:t>
            </a:r>
          </a:p>
        </p:txBody>
      </p:sp>
      <p:sp>
        <p:nvSpPr>
          <p:cNvPr id="1278099" name="Text Box 147"/>
          <p:cNvSpPr txBox="1">
            <a:spLocks noChangeArrowheads="1"/>
          </p:cNvSpPr>
          <p:nvPr/>
        </p:nvSpPr>
        <p:spPr bwMode="auto">
          <a:xfrm>
            <a:off x="6096000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2</a:t>
            </a:r>
          </a:p>
        </p:txBody>
      </p:sp>
      <p:sp>
        <p:nvSpPr>
          <p:cNvPr id="1278100" name="Text Box 148"/>
          <p:cNvSpPr txBox="1">
            <a:spLocks noChangeArrowheads="1"/>
          </p:cNvSpPr>
          <p:nvPr/>
        </p:nvSpPr>
        <p:spPr bwMode="auto">
          <a:xfrm>
            <a:off x="5395913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78101" name="Text Box 149"/>
          <p:cNvSpPr txBox="1">
            <a:spLocks noChangeArrowheads="1"/>
          </p:cNvSpPr>
          <p:nvPr/>
        </p:nvSpPr>
        <p:spPr bwMode="auto">
          <a:xfrm>
            <a:off x="4673600" y="3362325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78102" name="Text Box 150"/>
          <p:cNvSpPr txBox="1">
            <a:spLocks noChangeArrowheads="1"/>
          </p:cNvSpPr>
          <p:nvPr/>
        </p:nvSpPr>
        <p:spPr bwMode="auto">
          <a:xfrm>
            <a:off x="6673850" y="3860800"/>
            <a:ext cx="565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19</a:t>
            </a:r>
          </a:p>
        </p:txBody>
      </p:sp>
      <p:sp>
        <p:nvSpPr>
          <p:cNvPr id="1278103" name="Text Box 151"/>
          <p:cNvSpPr txBox="1">
            <a:spLocks noChangeArrowheads="1"/>
          </p:cNvSpPr>
          <p:nvPr/>
        </p:nvSpPr>
        <p:spPr bwMode="auto">
          <a:xfrm>
            <a:off x="6000750" y="3860800"/>
            <a:ext cx="565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17</a:t>
            </a:r>
          </a:p>
        </p:txBody>
      </p:sp>
      <p:sp>
        <p:nvSpPr>
          <p:cNvPr id="1278104" name="Text Box 152"/>
          <p:cNvSpPr txBox="1">
            <a:spLocks noChangeArrowheads="1"/>
          </p:cNvSpPr>
          <p:nvPr/>
        </p:nvSpPr>
        <p:spPr bwMode="auto">
          <a:xfrm>
            <a:off x="5300663" y="3860800"/>
            <a:ext cx="565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14</a:t>
            </a:r>
          </a:p>
        </p:txBody>
      </p:sp>
      <p:sp>
        <p:nvSpPr>
          <p:cNvPr id="1278105" name="Text Box 153"/>
          <p:cNvSpPr txBox="1">
            <a:spLocks noChangeArrowheads="1"/>
          </p:cNvSpPr>
          <p:nvPr/>
        </p:nvSpPr>
        <p:spPr bwMode="auto">
          <a:xfrm>
            <a:off x="4673600" y="3870325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5</a:t>
            </a:r>
          </a:p>
        </p:txBody>
      </p:sp>
      <p:sp>
        <p:nvSpPr>
          <p:cNvPr id="1278106" name="Text Box 154"/>
          <p:cNvSpPr txBox="1">
            <a:spLocks noChangeArrowheads="1"/>
          </p:cNvSpPr>
          <p:nvPr/>
        </p:nvSpPr>
        <p:spPr bwMode="auto">
          <a:xfrm>
            <a:off x="76200" y="3870325"/>
            <a:ext cx="3871913" cy="1006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Location of </a:t>
            </a:r>
            <a:r>
              <a:rPr lang="en-US" sz="3000" b="0">
                <a:solidFill>
                  <a:schemeClr val="tx2"/>
                </a:solidFill>
                <a:latin typeface="Times New Roman" charset="0"/>
              </a:rPr>
              <a:t>next</a:t>
            </a:r>
            <a:r>
              <a:rPr lang="en-US" sz="3000" b="0">
                <a:latin typeface="Times New Roman" charset="0"/>
              </a:rPr>
              <a:t> record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with digit v.</a:t>
            </a:r>
          </a:p>
        </p:txBody>
      </p:sp>
      <p:sp>
        <p:nvSpPr>
          <p:cNvPr id="1278107" name="Line 155"/>
          <p:cNvSpPr>
            <a:spLocks noChangeShapeType="1"/>
          </p:cNvSpPr>
          <p:nvPr/>
        </p:nvSpPr>
        <p:spPr bwMode="auto">
          <a:xfrm flipH="1" flipV="1">
            <a:off x="3657600" y="2590800"/>
            <a:ext cx="1143000" cy="1447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8122" name="Line 170"/>
          <p:cNvSpPr>
            <a:spLocks noChangeShapeType="1"/>
          </p:cNvSpPr>
          <p:nvPr/>
        </p:nvSpPr>
        <p:spPr bwMode="auto">
          <a:xfrm flipV="1">
            <a:off x="5562600" y="2590800"/>
            <a:ext cx="1676400" cy="1447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8123" name="Line 171"/>
          <p:cNvSpPr>
            <a:spLocks noChangeShapeType="1"/>
          </p:cNvSpPr>
          <p:nvPr/>
        </p:nvSpPr>
        <p:spPr bwMode="auto">
          <a:xfrm>
            <a:off x="14478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8124" name="Rectangle 172"/>
          <p:cNvSpPr>
            <a:spLocks noChangeArrowheads="1"/>
          </p:cNvSpPr>
          <p:nvPr/>
        </p:nvSpPr>
        <p:spPr bwMode="auto">
          <a:xfrm>
            <a:off x="14922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78125" name="Rectangle 173"/>
          <p:cNvSpPr>
            <a:spLocks noChangeArrowheads="1"/>
          </p:cNvSpPr>
          <p:nvPr/>
        </p:nvSpPr>
        <p:spPr bwMode="auto">
          <a:xfrm>
            <a:off x="38798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78137" name="Rectangle 185"/>
          <p:cNvSpPr>
            <a:spLocks noChangeArrowheads="1"/>
          </p:cNvSpPr>
          <p:nvPr/>
        </p:nvSpPr>
        <p:spPr bwMode="auto">
          <a:xfrm>
            <a:off x="3429000" y="1517650"/>
            <a:ext cx="46990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 </a:t>
            </a:r>
          </a:p>
        </p:txBody>
      </p:sp>
      <p:sp>
        <p:nvSpPr>
          <p:cNvPr id="1278138" name="Line 186"/>
          <p:cNvSpPr>
            <a:spLocks noChangeShapeType="1"/>
          </p:cNvSpPr>
          <p:nvPr/>
        </p:nvSpPr>
        <p:spPr bwMode="auto">
          <a:xfrm>
            <a:off x="18669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8139" name="Line 187"/>
          <p:cNvSpPr>
            <a:spLocks noChangeShapeType="1"/>
          </p:cNvSpPr>
          <p:nvPr/>
        </p:nvSpPr>
        <p:spPr bwMode="auto">
          <a:xfrm>
            <a:off x="58420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8140" name="Rectangle 188"/>
          <p:cNvSpPr>
            <a:spLocks noChangeArrowheads="1"/>
          </p:cNvSpPr>
          <p:nvPr/>
        </p:nvSpPr>
        <p:spPr bwMode="auto">
          <a:xfrm>
            <a:off x="1885950" y="1508125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78141" name="Line 189"/>
          <p:cNvSpPr>
            <a:spLocks noChangeShapeType="1"/>
          </p:cNvSpPr>
          <p:nvPr/>
        </p:nvSpPr>
        <p:spPr bwMode="auto">
          <a:xfrm>
            <a:off x="2260600" y="974725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8142" name="Line 190"/>
          <p:cNvSpPr>
            <a:spLocks noChangeShapeType="1"/>
          </p:cNvSpPr>
          <p:nvPr/>
        </p:nvSpPr>
        <p:spPr bwMode="auto">
          <a:xfrm>
            <a:off x="26670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8143" name="Rectangle 191"/>
          <p:cNvSpPr>
            <a:spLocks noChangeArrowheads="1"/>
          </p:cNvSpPr>
          <p:nvPr/>
        </p:nvSpPr>
        <p:spPr bwMode="auto">
          <a:xfrm>
            <a:off x="5416550" y="15367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78144" name="Line 192"/>
          <p:cNvSpPr>
            <a:spLocks noChangeShapeType="1"/>
          </p:cNvSpPr>
          <p:nvPr/>
        </p:nvSpPr>
        <p:spPr bwMode="auto">
          <a:xfrm>
            <a:off x="30480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8145" name="Rectangle 193"/>
          <p:cNvSpPr>
            <a:spLocks noChangeArrowheads="1"/>
          </p:cNvSpPr>
          <p:nvPr/>
        </p:nvSpPr>
        <p:spPr bwMode="auto">
          <a:xfrm>
            <a:off x="42735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78146" name="Line 194"/>
          <p:cNvSpPr>
            <a:spLocks noChangeShapeType="1"/>
          </p:cNvSpPr>
          <p:nvPr/>
        </p:nvSpPr>
        <p:spPr bwMode="auto">
          <a:xfrm>
            <a:off x="34417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8147" name="Line 195"/>
          <p:cNvSpPr>
            <a:spLocks noChangeShapeType="1"/>
          </p:cNvSpPr>
          <p:nvPr/>
        </p:nvSpPr>
        <p:spPr bwMode="auto">
          <a:xfrm>
            <a:off x="38354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8148" name="Rectangle 196"/>
          <p:cNvSpPr>
            <a:spLocks noChangeArrowheads="1"/>
          </p:cNvSpPr>
          <p:nvPr/>
        </p:nvSpPr>
        <p:spPr bwMode="auto">
          <a:xfrm>
            <a:off x="4641850" y="15494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78149" name="Line 197"/>
          <p:cNvSpPr>
            <a:spLocks noChangeShapeType="1"/>
          </p:cNvSpPr>
          <p:nvPr/>
        </p:nvSpPr>
        <p:spPr bwMode="auto">
          <a:xfrm>
            <a:off x="42164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8150" name="Line 198"/>
          <p:cNvSpPr>
            <a:spLocks noChangeShapeType="1"/>
          </p:cNvSpPr>
          <p:nvPr/>
        </p:nvSpPr>
        <p:spPr bwMode="auto">
          <a:xfrm>
            <a:off x="46228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8151" name="Rectangle 199"/>
          <p:cNvSpPr>
            <a:spLocks noChangeArrowheads="1"/>
          </p:cNvSpPr>
          <p:nvPr/>
        </p:nvSpPr>
        <p:spPr bwMode="auto">
          <a:xfrm>
            <a:off x="5010150" y="15367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78152" name="Line 200"/>
          <p:cNvSpPr>
            <a:spLocks noChangeShapeType="1"/>
          </p:cNvSpPr>
          <p:nvPr/>
        </p:nvSpPr>
        <p:spPr bwMode="auto">
          <a:xfrm>
            <a:off x="50292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8153" name="Line 201"/>
          <p:cNvSpPr>
            <a:spLocks noChangeShapeType="1"/>
          </p:cNvSpPr>
          <p:nvPr/>
        </p:nvSpPr>
        <p:spPr bwMode="auto">
          <a:xfrm flipV="1">
            <a:off x="6248400" y="2590800"/>
            <a:ext cx="2057400" cy="1447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8154" name="Line 202"/>
          <p:cNvSpPr>
            <a:spLocks noChangeShapeType="1"/>
          </p:cNvSpPr>
          <p:nvPr/>
        </p:nvSpPr>
        <p:spPr bwMode="auto">
          <a:xfrm flipV="1">
            <a:off x="7086600" y="2514600"/>
            <a:ext cx="2057400" cy="15240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8155" name="Rectangle 203"/>
          <p:cNvSpPr>
            <a:spLocks noChangeArrowheads="1"/>
          </p:cNvSpPr>
          <p:nvPr/>
        </p:nvSpPr>
        <p:spPr bwMode="auto">
          <a:xfrm>
            <a:off x="81851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3</a:t>
            </a:r>
          </a:p>
        </p:txBody>
      </p:sp>
      <p:sp>
        <p:nvSpPr>
          <p:cNvPr id="1278156" name="Rectangle 204"/>
          <p:cNvSpPr>
            <a:spLocks noChangeArrowheads="1"/>
          </p:cNvSpPr>
          <p:nvPr/>
        </p:nvSpPr>
        <p:spPr bwMode="auto">
          <a:xfrm>
            <a:off x="86169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3</a:t>
            </a:r>
          </a:p>
        </p:txBody>
      </p:sp>
      <p:sp>
        <p:nvSpPr>
          <p:cNvPr id="1278157" name="Rectangle 205"/>
          <p:cNvSpPr>
            <a:spLocks noChangeArrowheads="1"/>
          </p:cNvSpPr>
          <p:nvPr/>
        </p:nvSpPr>
        <p:spPr bwMode="auto">
          <a:xfrm>
            <a:off x="2241550" y="1533525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78158" name="Line 206"/>
          <p:cNvSpPr>
            <a:spLocks noChangeShapeType="1"/>
          </p:cNvSpPr>
          <p:nvPr/>
        </p:nvSpPr>
        <p:spPr bwMode="auto">
          <a:xfrm>
            <a:off x="54356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8159" name="Rectangle 207"/>
          <p:cNvSpPr>
            <a:spLocks noChangeArrowheads="1"/>
          </p:cNvSpPr>
          <p:nvPr/>
        </p:nvSpPr>
        <p:spPr bwMode="auto">
          <a:xfrm>
            <a:off x="703580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2</a:t>
            </a:r>
          </a:p>
        </p:txBody>
      </p:sp>
      <p:sp>
        <p:nvSpPr>
          <p:cNvPr id="1278160" name="Line 208"/>
          <p:cNvSpPr>
            <a:spLocks noChangeShapeType="1"/>
          </p:cNvSpPr>
          <p:nvPr/>
        </p:nvSpPr>
        <p:spPr bwMode="auto">
          <a:xfrm>
            <a:off x="86106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8161" name="Line 209"/>
          <p:cNvSpPr>
            <a:spLocks noChangeShapeType="1"/>
          </p:cNvSpPr>
          <p:nvPr/>
        </p:nvSpPr>
        <p:spPr bwMode="auto">
          <a:xfrm>
            <a:off x="62103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8162" name="Line 210"/>
          <p:cNvSpPr>
            <a:spLocks noChangeShapeType="1"/>
          </p:cNvSpPr>
          <p:nvPr/>
        </p:nvSpPr>
        <p:spPr bwMode="auto">
          <a:xfrm>
            <a:off x="66040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8163" name="Line 211"/>
          <p:cNvSpPr>
            <a:spLocks noChangeShapeType="1"/>
          </p:cNvSpPr>
          <p:nvPr/>
        </p:nvSpPr>
        <p:spPr bwMode="auto">
          <a:xfrm>
            <a:off x="69850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8164" name="Line 212"/>
          <p:cNvSpPr>
            <a:spLocks noChangeShapeType="1"/>
          </p:cNvSpPr>
          <p:nvPr/>
        </p:nvSpPr>
        <p:spPr bwMode="auto">
          <a:xfrm>
            <a:off x="73914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8165" name="Line 213"/>
          <p:cNvSpPr>
            <a:spLocks noChangeShapeType="1"/>
          </p:cNvSpPr>
          <p:nvPr/>
        </p:nvSpPr>
        <p:spPr bwMode="auto">
          <a:xfrm>
            <a:off x="77978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8166" name="Line 214"/>
          <p:cNvSpPr>
            <a:spLocks noChangeShapeType="1"/>
          </p:cNvSpPr>
          <p:nvPr/>
        </p:nvSpPr>
        <p:spPr bwMode="auto">
          <a:xfrm>
            <a:off x="8204200" y="990600"/>
            <a:ext cx="3810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8167" name="Rectangle 215"/>
          <p:cNvSpPr>
            <a:spLocks noChangeArrowheads="1"/>
          </p:cNvSpPr>
          <p:nvPr/>
        </p:nvSpPr>
        <p:spPr bwMode="auto">
          <a:xfrm>
            <a:off x="26733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78168" name="Rectangle 216"/>
          <p:cNvSpPr>
            <a:spLocks noChangeArrowheads="1"/>
          </p:cNvSpPr>
          <p:nvPr/>
        </p:nvSpPr>
        <p:spPr bwMode="auto">
          <a:xfrm>
            <a:off x="3054350" y="15240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78169" name="Rectangle 217"/>
          <p:cNvSpPr>
            <a:spLocks noChangeArrowheads="1"/>
          </p:cNvSpPr>
          <p:nvPr/>
        </p:nvSpPr>
        <p:spPr bwMode="auto">
          <a:xfrm>
            <a:off x="5822950" y="1546225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78170" name="Rectangle 218"/>
          <p:cNvSpPr>
            <a:spLocks noChangeArrowheads="1"/>
          </p:cNvSpPr>
          <p:nvPr/>
        </p:nvSpPr>
        <p:spPr bwMode="auto">
          <a:xfrm>
            <a:off x="6229350" y="1558925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78171" name="Rectangle 219"/>
          <p:cNvSpPr>
            <a:spLocks noChangeArrowheads="1"/>
          </p:cNvSpPr>
          <p:nvPr/>
        </p:nvSpPr>
        <p:spPr bwMode="auto">
          <a:xfrm>
            <a:off x="6635750" y="15367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78172" name="Rectangle 220"/>
          <p:cNvSpPr>
            <a:spLocks noChangeArrowheads="1"/>
          </p:cNvSpPr>
          <p:nvPr/>
        </p:nvSpPr>
        <p:spPr bwMode="auto">
          <a:xfrm>
            <a:off x="7448550" y="15367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2</a:t>
            </a:r>
          </a:p>
        </p:txBody>
      </p:sp>
      <p:sp>
        <p:nvSpPr>
          <p:cNvPr id="1278173" name="Rectangle 221"/>
          <p:cNvSpPr>
            <a:spLocks noChangeArrowheads="1"/>
          </p:cNvSpPr>
          <p:nvPr/>
        </p:nvSpPr>
        <p:spPr bwMode="auto">
          <a:xfrm>
            <a:off x="7861300" y="1549400"/>
            <a:ext cx="3746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2</a:t>
            </a:r>
          </a:p>
        </p:txBody>
      </p:sp>
      <p:sp>
        <p:nvSpPr>
          <p:cNvPr id="1278174" name="Text Box 222"/>
          <p:cNvSpPr txBox="1">
            <a:spLocks noChangeArrowheads="1"/>
          </p:cNvSpPr>
          <p:nvPr/>
        </p:nvSpPr>
        <p:spPr bwMode="auto">
          <a:xfrm>
            <a:off x="1600200" y="5180013"/>
            <a:ext cx="919167" cy="55399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 dirty="0" smtClean="0">
                <a:solidFill>
                  <a:schemeClr val="accent2"/>
                </a:solidFill>
                <a:latin typeface="Symbol" charset="2"/>
                <a:sym typeface="Symbol" charset="2"/>
              </a:rPr>
              <a:t>θ</a:t>
            </a:r>
            <a:r>
              <a:rPr lang="en-US" sz="3000" b="0" dirty="0" smtClean="0">
                <a:solidFill>
                  <a:schemeClr val="accent2"/>
                </a:solidFill>
                <a:latin typeface="Times New Roman" charset="0"/>
              </a:rPr>
              <a:t>(</a:t>
            </a:r>
            <a:r>
              <a:rPr lang="en-US" sz="3000" b="0" dirty="0">
                <a:solidFill>
                  <a:schemeClr val="accent2"/>
                </a:solidFill>
                <a:latin typeface="Times New Roman" charset="0"/>
              </a:rPr>
              <a:t>N)</a:t>
            </a:r>
          </a:p>
        </p:txBody>
      </p:sp>
      <p:sp>
        <p:nvSpPr>
          <p:cNvPr id="1278175" name="Text Box 223"/>
          <p:cNvSpPr txBox="1">
            <a:spLocks noChangeArrowheads="1"/>
          </p:cNvSpPr>
          <p:nvPr/>
        </p:nvSpPr>
        <p:spPr bwMode="auto">
          <a:xfrm>
            <a:off x="304800" y="5180013"/>
            <a:ext cx="1395413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Time = </a:t>
            </a:r>
          </a:p>
        </p:txBody>
      </p:sp>
      <p:sp>
        <p:nvSpPr>
          <p:cNvPr id="1278178" name="Text Box 226"/>
          <p:cNvSpPr txBox="1">
            <a:spLocks noChangeArrowheads="1"/>
          </p:cNvSpPr>
          <p:nvPr/>
        </p:nvSpPr>
        <p:spPr bwMode="auto">
          <a:xfrm>
            <a:off x="1600200" y="5729288"/>
            <a:ext cx="1328496" cy="55399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 dirty="0" err="1" smtClean="0">
                <a:solidFill>
                  <a:schemeClr val="accent2"/>
                </a:solidFill>
                <a:latin typeface="Symbol" charset="2"/>
                <a:sym typeface="Symbol" charset="2"/>
              </a:rPr>
              <a:t>θ</a:t>
            </a:r>
            <a:r>
              <a:rPr lang="en-US" sz="3000" b="0" dirty="0" err="1" smtClean="0">
                <a:solidFill>
                  <a:schemeClr val="accent2"/>
                </a:solidFill>
                <a:latin typeface="Times New Roman" charset="0"/>
              </a:rPr>
              <a:t>(</a:t>
            </a:r>
            <a:r>
              <a:rPr lang="en-US" sz="3000" b="0" dirty="0" err="1">
                <a:solidFill>
                  <a:schemeClr val="accent2"/>
                </a:solidFill>
                <a:latin typeface="Times New Roman" charset="0"/>
              </a:rPr>
              <a:t>N+k</a:t>
            </a:r>
            <a:r>
              <a:rPr lang="en-US" sz="3000" b="0" dirty="0">
                <a:solidFill>
                  <a:schemeClr val="accent2"/>
                </a:solidFill>
                <a:latin typeface="Times New Roman" charset="0"/>
              </a:rPr>
              <a:t>)</a:t>
            </a:r>
          </a:p>
        </p:txBody>
      </p:sp>
      <p:sp>
        <p:nvSpPr>
          <p:cNvPr id="1278179" name="Text Box 227"/>
          <p:cNvSpPr txBox="1">
            <a:spLocks noChangeArrowheads="1"/>
          </p:cNvSpPr>
          <p:nvPr/>
        </p:nvSpPr>
        <p:spPr bwMode="auto">
          <a:xfrm>
            <a:off x="304800" y="5729288"/>
            <a:ext cx="1395413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 dirty="0">
                <a:latin typeface="Times New Roman" charset="0"/>
              </a:rPr>
              <a:t>Total =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8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78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78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78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78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8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78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78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278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278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8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278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278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78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78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8174" grpId="0"/>
      <p:bldP spid="1278174" grpId="1"/>
      <p:bldP spid="1278175" grpId="0"/>
      <p:bldP spid="1278175" grpId="1"/>
      <p:bldP spid="1278178" grpId="0"/>
      <p:bldP spid="127817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Sorting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0074"/>
            <a:ext cx="8229600" cy="4957054"/>
          </a:xfrm>
        </p:spPr>
        <p:txBody>
          <a:bodyPr/>
          <a:lstStyle/>
          <a:p>
            <a:r>
              <a:rPr lang="en-US" dirty="0" smtClean="0"/>
              <a:t>Counting Sort</a:t>
            </a:r>
          </a:p>
          <a:p>
            <a:r>
              <a:rPr lang="en-US" b="1" dirty="0" smtClean="0">
                <a:solidFill>
                  <a:srgbClr val="800000"/>
                </a:solidFill>
              </a:rPr>
              <a:t>Radix Sort</a:t>
            </a:r>
          </a:p>
          <a:p>
            <a:r>
              <a:rPr lang="en-US" dirty="0" smtClean="0"/>
              <a:t>Bucket Sort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6297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1282051" name="Text Box 3"/>
          <p:cNvSpPr txBox="1">
            <a:spLocks noChangeArrowheads="1"/>
          </p:cNvSpPr>
          <p:nvPr/>
        </p:nvSpPr>
        <p:spPr bwMode="auto">
          <a:xfrm>
            <a:off x="669925" y="1087438"/>
            <a:ext cx="4660250" cy="2292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0" dirty="0">
                <a:solidFill>
                  <a:schemeClr val="accent1"/>
                </a:solidFill>
              </a:rPr>
              <a:t>Input:</a:t>
            </a:r>
            <a:r>
              <a:rPr lang="en-US" sz="2200" b="0" dirty="0"/>
              <a:t> </a:t>
            </a:r>
          </a:p>
          <a:p>
            <a:pPr lvl="1">
              <a:buFontTx/>
              <a:buChar char="•"/>
            </a:pPr>
            <a:r>
              <a:rPr lang="en-US" sz="2200" b="0" dirty="0"/>
              <a:t> </a:t>
            </a:r>
            <a:r>
              <a:rPr lang="en-US" sz="2200" b="0" dirty="0" smtClean="0"/>
              <a:t>A</a:t>
            </a:r>
            <a:r>
              <a:rPr lang="en-US" sz="2200" dirty="0" smtClean="0"/>
              <a:t>n array of </a:t>
            </a:r>
            <a:r>
              <a:rPr lang="en-US" sz="2200" b="0" i="1" dirty="0" smtClean="0"/>
              <a:t>N</a:t>
            </a:r>
            <a:r>
              <a:rPr lang="en-US" sz="2200" b="0" dirty="0" smtClean="0"/>
              <a:t> numbers.</a:t>
            </a:r>
            <a:endParaRPr lang="en-US" sz="2200" b="0" dirty="0"/>
          </a:p>
          <a:p>
            <a:pPr lvl="1">
              <a:buFontTx/>
              <a:buChar char="•"/>
            </a:pPr>
            <a:r>
              <a:rPr lang="en-US" sz="2200" b="0" dirty="0"/>
              <a:t> Each</a:t>
            </a:r>
            <a:r>
              <a:rPr lang="en-US" sz="2200" b="0" dirty="0" smtClean="0"/>
              <a:t> number contains </a:t>
            </a:r>
            <a:r>
              <a:rPr lang="en-US" sz="2200" b="0" i="1" dirty="0" err="1"/>
              <a:t>d</a:t>
            </a:r>
            <a:r>
              <a:rPr lang="en-US" sz="2200" b="0" dirty="0"/>
              <a:t> digits.</a:t>
            </a:r>
          </a:p>
          <a:p>
            <a:pPr lvl="1">
              <a:buFontTx/>
              <a:buChar char="•"/>
            </a:pPr>
            <a:r>
              <a:rPr lang="en-US" sz="2200" b="0" dirty="0"/>
              <a:t> Each digit between </a:t>
            </a:r>
            <a:r>
              <a:rPr lang="en-US" sz="2200" b="0" i="1" dirty="0"/>
              <a:t>[0…k-1]</a:t>
            </a:r>
          </a:p>
          <a:p>
            <a:pPr>
              <a:spcBef>
                <a:spcPct val="50000"/>
              </a:spcBef>
            </a:pPr>
            <a:r>
              <a:rPr lang="en-US" sz="2200" b="0" dirty="0">
                <a:solidFill>
                  <a:schemeClr val="accent1"/>
                </a:solidFill>
              </a:rPr>
              <a:t>Output:</a:t>
            </a:r>
            <a:r>
              <a:rPr lang="en-US" sz="2200" b="0" dirty="0"/>
              <a:t> </a:t>
            </a:r>
          </a:p>
          <a:p>
            <a:pPr lvl="1">
              <a:buFontTx/>
              <a:buChar char="•"/>
            </a:pPr>
            <a:r>
              <a:rPr lang="en-US" sz="2200" b="0" dirty="0"/>
              <a:t> Sorted</a:t>
            </a:r>
            <a:r>
              <a:rPr lang="en-US" sz="2200" b="0" dirty="0" smtClean="0"/>
              <a:t> numbers.</a:t>
            </a:r>
            <a:endParaRPr lang="en-US" sz="2200" b="0" dirty="0"/>
          </a:p>
        </p:txBody>
      </p:sp>
      <p:sp>
        <p:nvSpPr>
          <p:cNvPr id="1282052" name="Rectangle 4"/>
          <p:cNvSpPr>
            <a:spLocks noChangeArrowheads="1"/>
          </p:cNvSpPr>
          <p:nvPr/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3200" b="0">
                <a:solidFill>
                  <a:schemeClr val="tx2"/>
                </a:solidFill>
              </a:rPr>
              <a:t>Example 2. RadixSort   </a:t>
            </a:r>
          </a:p>
        </p:txBody>
      </p:sp>
      <p:sp>
        <p:nvSpPr>
          <p:cNvPr id="1282053" name="Text Box 5"/>
          <p:cNvSpPr txBox="1">
            <a:spLocks noChangeArrowheads="1"/>
          </p:cNvSpPr>
          <p:nvPr/>
        </p:nvSpPr>
        <p:spPr bwMode="auto">
          <a:xfrm>
            <a:off x="6997700" y="517525"/>
            <a:ext cx="8509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344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125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333 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134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224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334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143 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225 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325 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243 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90563" y="290513"/>
            <a:ext cx="6794500" cy="5181600"/>
            <a:chOff x="432" y="192"/>
            <a:chExt cx="4280" cy="3264"/>
          </a:xfrm>
        </p:grpSpPr>
        <p:sp>
          <p:nvSpPr>
            <p:cNvPr id="1282055" name="Text Box 7"/>
            <p:cNvSpPr txBox="1">
              <a:spLocks noChangeArrowheads="1"/>
            </p:cNvSpPr>
            <p:nvPr/>
          </p:nvSpPr>
          <p:spPr bwMode="auto">
            <a:xfrm>
              <a:off x="432" y="2211"/>
              <a:ext cx="4038" cy="1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 b="0" dirty="0">
                  <a:solidFill>
                    <a:schemeClr val="accent1"/>
                  </a:solidFill>
                </a:rPr>
                <a:t>Digit Sort:</a:t>
              </a:r>
              <a:r>
                <a:rPr lang="en-US" sz="2200" b="0" dirty="0"/>
                <a:t> </a:t>
              </a:r>
            </a:p>
            <a:p>
              <a:pPr lvl="1">
                <a:spcBef>
                  <a:spcPct val="25000"/>
                </a:spcBef>
                <a:buFontTx/>
                <a:buChar char="•"/>
              </a:pPr>
              <a:r>
                <a:rPr lang="en-US" sz="2200" b="0" dirty="0"/>
                <a:t> Select one digit</a:t>
              </a:r>
            </a:p>
            <a:p>
              <a:pPr lvl="1">
                <a:spcBef>
                  <a:spcPct val="25000"/>
                </a:spcBef>
                <a:buFontTx/>
                <a:buChar char="•"/>
              </a:pPr>
              <a:r>
                <a:rPr lang="en-US" sz="2200" b="0" dirty="0"/>
                <a:t> Separate</a:t>
              </a:r>
              <a:r>
                <a:rPr lang="en-US" sz="2200" b="0" dirty="0" smtClean="0"/>
                <a:t> numbers into </a:t>
              </a:r>
              <a:r>
                <a:rPr lang="en-US" sz="2200" b="0" dirty="0" err="1"/>
                <a:t>k</a:t>
              </a:r>
              <a:r>
                <a:rPr lang="en-US" sz="2200" b="0" dirty="0"/>
                <a:t> piles </a:t>
              </a:r>
            </a:p>
            <a:p>
              <a:pPr lvl="1"/>
              <a:r>
                <a:rPr lang="en-US" sz="2200" b="0" dirty="0"/>
                <a:t>  based on selected digit (e.g., Counting Sort). </a:t>
              </a:r>
            </a:p>
          </p:txBody>
        </p:sp>
        <p:sp>
          <p:nvSpPr>
            <p:cNvPr id="1282056" name="Rectangle 8"/>
            <p:cNvSpPr>
              <a:spLocks noChangeArrowheads="1"/>
            </p:cNvSpPr>
            <p:nvPr/>
          </p:nvSpPr>
          <p:spPr bwMode="auto">
            <a:xfrm>
              <a:off x="4568" y="192"/>
              <a:ext cx="144" cy="3264"/>
            </a:xfrm>
            <a:prstGeom prst="rect">
              <a:avLst/>
            </a:prstGeom>
            <a:noFill/>
            <a:ln w="190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8293100" y="304800"/>
            <a:ext cx="850900" cy="5181600"/>
            <a:chOff x="5224" y="192"/>
            <a:chExt cx="536" cy="3264"/>
          </a:xfrm>
        </p:grpSpPr>
        <p:sp>
          <p:nvSpPr>
            <p:cNvPr id="1282058" name="Text Box 10"/>
            <p:cNvSpPr txBox="1">
              <a:spLocks noChangeArrowheads="1"/>
            </p:cNvSpPr>
            <p:nvPr/>
          </p:nvSpPr>
          <p:spPr bwMode="auto">
            <a:xfrm>
              <a:off x="5224" y="192"/>
              <a:ext cx="536" cy="3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125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224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225 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325 </a:t>
              </a:r>
            </a:p>
            <a:p>
              <a:pPr>
                <a:spcBef>
                  <a:spcPct val="50000"/>
                </a:spcBef>
              </a:pP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333 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134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334</a:t>
              </a:r>
            </a:p>
            <a:p>
              <a:pPr>
                <a:spcBef>
                  <a:spcPct val="50000"/>
                </a:spcBef>
              </a:pP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344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143 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243 </a:t>
              </a:r>
            </a:p>
          </p:txBody>
        </p:sp>
        <p:sp>
          <p:nvSpPr>
            <p:cNvPr id="1282059" name="Rectangle 11"/>
            <p:cNvSpPr>
              <a:spLocks noChangeArrowheads="1"/>
            </p:cNvSpPr>
            <p:nvPr/>
          </p:nvSpPr>
          <p:spPr bwMode="auto">
            <a:xfrm>
              <a:off x="5384" y="192"/>
              <a:ext cx="144" cy="3264"/>
            </a:xfrm>
            <a:prstGeom prst="rect">
              <a:avLst/>
            </a:prstGeom>
            <a:noFill/>
            <a:ln w="190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641350" y="627063"/>
            <a:ext cx="7812088" cy="5692775"/>
            <a:chOff x="374" y="395"/>
            <a:chExt cx="4921" cy="3586"/>
          </a:xfrm>
        </p:grpSpPr>
        <p:sp>
          <p:nvSpPr>
            <p:cNvPr id="1282061" name="Text Box 13"/>
            <p:cNvSpPr txBox="1">
              <a:spLocks noChangeArrowheads="1"/>
            </p:cNvSpPr>
            <p:nvPr/>
          </p:nvSpPr>
          <p:spPr bwMode="auto">
            <a:xfrm>
              <a:off x="374" y="3423"/>
              <a:ext cx="4921" cy="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600">
                  <a:solidFill>
                    <a:srgbClr val="CC0000"/>
                  </a:solidFill>
                </a:rPr>
                <a:t>Stable sort:</a:t>
              </a:r>
              <a:r>
                <a:rPr lang="en-US" sz="2600" b="0"/>
                <a:t> If two cards are the same for that digit, </a:t>
              </a:r>
              <a:br>
                <a:rPr lang="en-US" sz="2600" b="0"/>
              </a:br>
              <a:r>
                <a:rPr lang="en-US" sz="2600" b="0"/>
                <a:t>their order does not change. </a:t>
              </a:r>
            </a:p>
          </p:txBody>
        </p:sp>
        <p:sp>
          <p:nvSpPr>
            <p:cNvPr id="1282062" name="Freeform 14"/>
            <p:cNvSpPr>
              <a:spLocks/>
            </p:cNvSpPr>
            <p:nvPr/>
          </p:nvSpPr>
          <p:spPr bwMode="auto">
            <a:xfrm>
              <a:off x="4184" y="827"/>
              <a:ext cx="246" cy="816"/>
            </a:xfrm>
            <a:custGeom>
              <a:avLst/>
              <a:gdLst/>
              <a:ahLst/>
              <a:cxnLst>
                <a:cxn ang="0">
                  <a:pos x="246" y="0"/>
                </a:cxn>
                <a:cxn ang="0">
                  <a:pos x="35" y="155"/>
                </a:cxn>
                <a:cxn ang="0">
                  <a:pos x="35" y="706"/>
                </a:cxn>
                <a:cxn ang="0">
                  <a:pos x="246" y="816"/>
                </a:cxn>
              </a:cxnLst>
              <a:rect l="0" t="0" r="r" b="b"/>
              <a:pathLst>
                <a:path w="246" h="816">
                  <a:moveTo>
                    <a:pt x="246" y="0"/>
                  </a:moveTo>
                  <a:cubicBezTo>
                    <a:pt x="211" y="26"/>
                    <a:pt x="70" y="37"/>
                    <a:pt x="35" y="155"/>
                  </a:cubicBezTo>
                  <a:cubicBezTo>
                    <a:pt x="0" y="273"/>
                    <a:pt x="0" y="596"/>
                    <a:pt x="35" y="706"/>
                  </a:cubicBezTo>
                  <a:cubicBezTo>
                    <a:pt x="70" y="816"/>
                    <a:pt x="202" y="793"/>
                    <a:pt x="246" y="816"/>
                  </a:cubicBezTo>
                </a:path>
              </a:pathLst>
            </a:custGeom>
            <a:noFill/>
            <a:ln w="25400" cap="flat" cmpd="sng">
              <a:solidFill>
                <a:schemeClr val="hlink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2063" name="Freeform 15"/>
            <p:cNvSpPr>
              <a:spLocks/>
            </p:cNvSpPr>
            <p:nvPr/>
          </p:nvSpPr>
          <p:spPr bwMode="auto">
            <a:xfrm>
              <a:off x="5136" y="395"/>
              <a:ext cx="144" cy="288"/>
            </a:xfrm>
            <a:custGeom>
              <a:avLst/>
              <a:gdLst/>
              <a:ahLst/>
              <a:cxnLst>
                <a:cxn ang="0">
                  <a:pos x="246" y="0"/>
                </a:cxn>
                <a:cxn ang="0">
                  <a:pos x="35" y="155"/>
                </a:cxn>
                <a:cxn ang="0">
                  <a:pos x="35" y="706"/>
                </a:cxn>
                <a:cxn ang="0">
                  <a:pos x="246" y="816"/>
                </a:cxn>
              </a:cxnLst>
              <a:rect l="0" t="0" r="r" b="b"/>
              <a:pathLst>
                <a:path w="246" h="816">
                  <a:moveTo>
                    <a:pt x="246" y="0"/>
                  </a:moveTo>
                  <a:cubicBezTo>
                    <a:pt x="211" y="26"/>
                    <a:pt x="70" y="37"/>
                    <a:pt x="35" y="155"/>
                  </a:cubicBezTo>
                  <a:cubicBezTo>
                    <a:pt x="0" y="273"/>
                    <a:pt x="0" y="596"/>
                    <a:pt x="35" y="706"/>
                  </a:cubicBezTo>
                  <a:cubicBezTo>
                    <a:pt x="70" y="816"/>
                    <a:pt x="202" y="793"/>
                    <a:pt x="246" y="816"/>
                  </a:cubicBezTo>
                </a:path>
              </a:pathLst>
            </a:custGeom>
            <a:noFill/>
            <a:ln w="25400" cap="flat" cmpd="sng">
              <a:solidFill>
                <a:schemeClr val="hlink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04800"/>
            <a:ext cx="7772400" cy="1143000"/>
          </a:xfrm>
        </p:spPr>
        <p:txBody>
          <a:bodyPr/>
          <a:lstStyle/>
          <a:p>
            <a:r>
              <a:rPr lang="en-US"/>
              <a:t>RadixSort   </a:t>
            </a:r>
          </a:p>
        </p:txBody>
      </p:sp>
      <p:sp>
        <p:nvSpPr>
          <p:cNvPr id="1283075" name="Text Box 3"/>
          <p:cNvSpPr txBox="1">
            <a:spLocks noChangeArrowheads="1"/>
          </p:cNvSpPr>
          <p:nvPr/>
        </p:nvSpPr>
        <p:spPr bwMode="auto">
          <a:xfrm>
            <a:off x="533400" y="990600"/>
            <a:ext cx="8509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344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125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333 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134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224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334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143 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225 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325 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243 </a:t>
            </a:r>
          </a:p>
        </p:txBody>
      </p:sp>
      <p:sp>
        <p:nvSpPr>
          <p:cNvPr id="1283076" name="Text Box 4"/>
          <p:cNvSpPr txBox="1">
            <a:spLocks noChangeArrowheads="1"/>
          </p:cNvSpPr>
          <p:nvPr/>
        </p:nvSpPr>
        <p:spPr bwMode="auto">
          <a:xfrm>
            <a:off x="1590675" y="1752600"/>
            <a:ext cx="25447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Sort wrt which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digit first?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600200" y="990600"/>
            <a:ext cx="3505200" cy="4664075"/>
            <a:chOff x="1008" y="864"/>
            <a:chExt cx="2208" cy="2938"/>
          </a:xfrm>
        </p:grpSpPr>
        <p:sp>
          <p:nvSpPr>
            <p:cNvPr id="1283078" name="Text Box 6"/>
            <p:cNvSpPr txBox="1">
              <a:spLocks noChangeArrowheads="1"/>
            </p:cNvSpPr>
            <p:nvPr/>
          </p:nvSpPr>
          <p:spPr bwMode="auto">
            <a:xfrm>
              <a:off x="1008" y="2331"/>
              <a:ext cx="1191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The most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latin typeface="Times New Roman" charset="0"/>
                </a:rPr>
                <a:t>significant.</a:t>
              </a:r>
            </a:p>
          </p:txBody>
        </p:sp>
        <p:sp>
          <p:nvSpPr>
            <p:cNvPr id="1283079" name="Text Box 7"/>
            <p:cNvSpPr txBox="1">
              <a:spLocks noChangeArrowheads="1"/>
            </p:cNvSpPr>
            <p:nvPr/>
          </p:nvSpPr>
          <p:spPr bwMode="auto">
            <a:xfrm>
              <a:off x="2680" y="864"/>
              <a:ext cx="536" cy="2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125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134</a:t>
              </a:r>
              <a:r>
                <a:rPr lang="en-US" sz="3000" b="0">
                  <a:latin typeface="Times New Roman" charset="0"/>
                </a:rPr>
                <a:t>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143</a:t>
              </a:r>
              <a:r>
                <a:rPr lang="en-US" sz="3000" b="0">
                  <a:latin typeface="Times New Roman" charset="0"/>
                </a:rPr>
                <a:t>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224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225</a:t>
              </a:r>
              <a:r>
                <a:rPr lang="en-US" sz="3000" b="0">
                  <a:latin typeface="Times New Roman" charset="0"/>
                </a:rPr>
                <a:t>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243</a:t>
              </a:r>
              <a:r>
                <a:rPr lang="en-US" sz="3000" b="0">
                  <a:latin typeface="Times New Roman" charset="0"/>
                </a:rPr>
                <a:t>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344</a:t>
              </a:r>
              <a:r>
                <a:rPr lang="en-US" sz="3000" b="0">
                  <a:latin typeface="Times New Roman" charset="0"/>
                </a:rPr>
                <a:t>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333 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334 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325 </a:t>
              </a:r>
            </a:p>
          </p:txBody>
        </p:sp>
      </p:grpSp>
      <p:sp>
        <p:nvSpPr>
          <p:cNvPr id="1283080" name="Text Box 8"/>
          <p:cNvSpPr txBox="1">
            <a:spLocks noChangeArrowheads="1"/>
          </p:cNvSpPr>
          <p:nvPr/>
        </p:nvSpPr>
        <p:spPr bwMode="auto">
          <a:xfrm>
            <a:off x="5464175" y="1752600"/>
            <a:ext cx="25447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Sort wrt which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digit Second?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5473700" y="990600"/>
            <a:ext cx="3365500" cy="4664075"/>
            <a:chOff x="3448" y="864"/>
            <a:chExt cx="2120" cy="2938"/>
          </a:xfrm>
        </p:grpSpPr>
        <p:sp>
          <p:nvSpPr>
            <p:cNvPr id="1283082" name="Text Box 10"/>
            <p:cNvSpPr txBox="1">
              <a:spLocks noChangeArrowheads="1"/>
            </p:cNvSpPr>
            <p:nvPr/>
          </p:nvSpPr>
          <p:spPr bwMode="auto">
            <a:xfrm>
              <a:off x="3448" y="2331"/>
              <a:ext cx="1551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The next most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latin typeface="Times New Roman" charset="0"/>
                </a:rPr>
                <a:t>significant.</a:t>
              </a:r>
            </a:p>
          </p:txBody>
        </p:sp>
        <p:sp>
          <p:nvSpPr>
            <p:cNvPr id="1283083" name="Text Box 11"/>
            <p:cNvSpPr txBox="1">
              <a:spLocks noChangeArrowheads="1"/>
            </p:cNvSpPr>
            <p:nvPr/>
          </p:nvSpPr>
          <p:spPr bwMode="auto">
            <a:xfrm>
              <a:off x="5032" y="864"/>
              <a:ext cx="536" cy="2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125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224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225</a:t>
              </a:r>
              <a:r>
                <a:rPr lang="en-US" sz="3000" b="0">
                  <a:latin typeface="Times New Roman" charset="0"/>
                </a:rPr>
                <a:t>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325</a:t>
              </a:r>
              <a:r>
                <a:rPr lang="en-US" sz="3000" b="0">
                  <a:latin typeface="Times New Roman" charset="0"/>
                </a:rPr>
                <a:t>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134</a:t>
              </a:r>
              <a:r>
                <a:rPr lang="en-US" sz="3000" b="0">
                  <a:latin typeface="Times New Roman" charset="0"/>
                </a:rPr>
                <a:t>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333 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334</a:t>
              </a:r>
              <a:r>
                <a:rPr lang="en-US" sz="3000" b="0">
                  <a:latin typeface="Times New Roman" charset="0"/>
                </a:rPr>
                <a:t>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143</a:t>
              </a:r>
              <a:r>
                <a:rPr lang="en-US" sz="3000" b="0">
                  <a:latin typeface="Times New Roman" charset="0"/>
                </a:rPr>
                <a:t>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243</a:t>
              </a:r>
              <a:r>
                <a:rPr lang="en-US" sz="3000" b="0">
                  <a:latin typeface="Times New Roman" charset="0"/>
                </a:rPr>
                <a:t>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344</a:t>
              </a:r>
              <a:r>
                <a:rPr lang="en-US" sz="3000" b="0">
                  <a:latin typeface="Times New Roman" charset="0"/>
                </a:rPr>
                <a:t> </a:t>
              </a:r>
            </a:p>
          </p:txBody>
        </p:sp>
      </p:grpSp>
      <p:sp>
        <p:nvSpPr>
          <p:cNvPr id="1283084" name="Text Box 12"/>
          <p:cNvSpPr txBox="1">
            <a:spLocks noChangeArrowheads="1"/>
          </p:cNvSpPr>
          <p:nvPr/>
        </p:nvSpPr>
        <p:spPr bwMode="auto">
          <a:xfrm>
            <a:off x="4248150" y="5757863"/>
            <a:ext cx="45910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chemeClr val="hlink"/>
                </a:solidFill>
                <a:latin typeface="Times New Roman" charset="0"/>
              </a:rPr>
              <a:t>All meaning in first sort lost.</a:t>
            </a: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609600" y="1066800"/>
            <a:ext cx="3937000" cy="4648200"/>
            <a:chOff x="384" y="912"/>
            <a:chExt cx="2480" cy="2928"/>
          </a:xfrm>
        </p:grpSpPr>
        <p:sp>
          <p:nvSpPr>
            <p:cNvPr id="1283086" name="Rectangle 14"/>
            <p:cNvSpPr>
              <a:spLocks noChangeArrowheads="1"/>
            </p:cNvSpPr>
            <p:nvPr/>
          </p:nvSpPr>
          <p:spPr bwMode="auto">
            <a:xfrm>
              <a:off x="384" y="912"/>
              <a:ext cx="144" cy="2928"/>
            </a:xfrm>
            <a:prstGeom prst="rect">
              <a:avLst/>
            </a:prstGeom>
            <a:noFill/>
            <a:ln w="190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3087" name="Rectangle 15"/>
            <p:cNvSpPr>
              <a:spLocks noChangeArrowheads="1"/>
            </p:cNvSpPr>
            <p:nvPr/>
          </p:nvSpPr>
          <p:spPr bwMode="auto">
            <a:xfrm>
              <a:off x="2720" y="912"/>
              <a:ext cx="144" cy="2928"/>
            </a:xfrm>
            <a:prstGeom prst="rect">
              <a:avLst/>
            </a:prstGeom>
            <a:noFill/>
            <a:ln w="190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4521200" y="1066800"/>
            <a:ext cx="3937000" cy="4648200"/>
            <a:chOff x="384" y="912"/>
            <a:chExt cx="2480" cy="2928"/>
          </a:xfrm>
        </p:grpSpPr>
        <p:sp>
          <p:nvSpPr>
            <p:cNvPr id="1283089" name="Rectangle 17"/>
            <p:cNvSpPr>
              <a:spLocks noChangeArrowheads="1"/>
            </p:cNvSpPr>
            <p:nvPr/>
          </p:nvSpPr>
          <p:spPr bwMode="auto">
            <a:xfrm>
              <a:off x="384" y="912"/>
              <a:ext cx="144" cy="2928"/>
            </a:xfrm>
            <a:prstGeom prst="rect">
              <a:avLst/>
            </a:prstGeom>
            <a:noFill/>
            <a:ln w="190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3090" name="Rectangle 18"/>
            <p:cNvSpPr>
              <a:spLocks noChangeArrowheads="1"/>
            </p:cNvSpPr>
            <p:nvPr/>
          </p:nvSpPr>
          <p:spPr bwMode="auto">
            <a:xfrm>
              <a:off x="2720" y="912"/>
              <a:ext cx="144" cy="2928"/>
            </a:xfrm>
            <a:prstGeom prst="rect">
              <a:avLst/>
            </a:prstGeom>
            <a:noFill/>
            <a:ln w="190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83091" name="Rectangle 19"/>
          <p:cNvSpPr>
            <a:spLocks noChangeArrowheads="1"/>
          </p:cNvSpPr>
          <p:nvPr/>
        </p:nvSpPr>
        <p:spPr bwMode="auto">
          <a:xfrm>
            <a:off x="8077200" y="1066800"/>
            <a:ext cx="228600" cy="4648200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8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8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8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8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8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8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8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8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3076" grpId="0"/>
      <p:bldP spid="1283080" grpId="0"/>
      <p:bldP spid="1283084" grpId="0"/>
      <p:bldP spid="128309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Sorting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0074"/>
            <a:ext cx="8229600" cy="4957054"/>
          </a:xfrm>
        </p:spPr>
        <p:txBody>
          <a:bodyPr/>
          <a:lstStyle/>
          <a:p>
            <a:r>
              <a:rPr lang="en-US" dirty="0" smtClean="0"/>
              <a:t>Counting Sort</a:t>
            </a:r>
          </a:p>
          <a:p>
            <a:r>
              <a:rPr lang="en-US" dirty="0" smtClean="0"/>
              <a:t>Radix Sort</a:t>
            </a:r>
          </a:p>
          <a:p>
            <a:r>
              <a:rPr lang="en-US" dirty="0" smtClean="0"/>
              <a:t>Bucket Sort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6872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/>
              <a:t>RadixSort   </a:t>
            </a:r>
          </a:p>
        </p:txBody>
      </p:sp>
      <p:sp>
        <p:nvSpPr>
          <p:cNvPr id="1284099" name="Text Box 3"/>
          <p:cNvSpPr txBox="1">
            <a:spLocks noChangeArrowheads="1"/>
          </p:cNvSpPr>
          <p:nvPr/>
        </p:nvSpPr>
        <p:spPr bwMode="auto">
          <a:xfrm>
            <a:off x="533400" y="1371600"/>
            <a:ext cx="8509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344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125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333 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134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224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334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143 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225 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325 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243 </a:t>
            </a:r>
          </a:p>
        </p:txBody>
      </p:sp>
      <p:sp>
        <p:nvSpPr>
          <p:cNvPr id="1284100" name="Text Box 4"/>
          <p:cNvSpPr txBox="1">
            <a:spLocks noChangeArrowheads="1"/>
          </p:cNvSpPr>
          <p:nvPr/>
        </p:nvSpPr>
        <p:spPr bwMode="auto">
          <a:xfrm>
            <a:off x="1590675" y="2133600"/>
            <a:ext cx="25447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Sort wrt which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digit first?</a:t>
            </a:r>
          </a:p>
        </p:txBody>
      </p:sp>
      <p:sp>
        <p:nvSpPr>
          <p:cNvPr id="1284101" name="Text Box 5"/>
          <p:cNvSpPr txBox="1">
            <a:spLocks noChangeArrowheads="1"/>
          </p:cNvSpPr>
          <p:nvPr/>
        </p:nvSpPr>
        <p:spPr bwMode="auto">
          <a:xfrm>
            <a:off x="5464175" y="2133600"/>
            <a:ext cx="25447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Sort wrt which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digit Second?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536700" y="1371600"/>
            <a:ext cx="3581400" cy="4664075"/>
            <a:chOff x="1008" y="864"/>
            <a:chExt cx="2256" cy="2938"/>
          </a:xfrm>
        </p:grpSpPr>
        <p:sp>
          <p:nvSpPr>
            <p:cNvPr id="1284103" name="Text Box 7"/>
            <p:cNvSpPr txBox="1">
              <a:spLocks noChangeArrowheads="1"/>
            </p:cNvSpPr>
            <p:nvPr/>
          </p:nvSpPr>
          <p:spPr bwMode="auto">
            <a:xfrm>
              <a:off x="1008" y="2331"/>
              <a:ext cx="1191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The least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latin typeface="Times New Roman" charset="0"/>
                </a:rPr>
                <a:t>significant.</a:t>
              </a:r>
            </a:p>
          </p:txBody>
        </p:sp>
        <p:sp>
          <p:nvSpPr>
            <p:cNvPr id="1284104" name="Text Box 8"/>
            <p:cNvSpPr txBox="1">
              <a:spLocks noChangeArrowheads="1"/>
            </p:cNvSpPr>
            <p:nvPr/>
          </p:nvSpPr>
          <p:spPr bwMode="auto">
            <a:xfrm>
              <a:off x="2728" y="864"/>
              <a:ext cx="536" cy="2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333</a:t>
              </a:r>
              <a:r>
                <a:rPr lang="en-US" sz="3000" b="0">
                  <a:latin typeface="Times New Roman" charset="0"/>
                </a:rPr>
                <a:t>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143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243</a:t>
              </a:r>
              <a:r>
                <a:rPr lang="en-US" sz="3000" b="0">
                  <a:latin typeface="Times New Roman" charset="0"/>
                </a:rPr>
                <a:t>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344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134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224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334</a:t>
              </a:r>
              <a:r>
                <a:rPr lang="en-US" sz="3000" b="0">
                  <a:latin typeface="Times New Roman" charset="0"/>
                </a:rPr>
                <a:t>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125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225 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325 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5397500" y="1371600"/>
            <a:ext cx="3441700" cy="5578475"/>
            <a:chOff x="3448" y="864"/>
            <a:chExt cx="2168" cy="3514"/>
          </a:xfrm>
        </p:grpSpPr>
        <p:sp>
          <p:nvSpPr>
            <p:cNvPr id="1284106" name="Text Box 10"/>
            <p:cNvSpPr txBox="1">
              <a:spLocks noChangeArrowheads="1"/>
            </p:cNvSpPr>
            <p:nvPr/>
          </p:nvSpPr>
          <p:spPr bwMode="auto">
            <a:xfrm>
              <a:off x="3448" y="2331"/>
              <a:ext cx="1525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The next least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latin typeface="Times New Roman" charset="0"/>
                </a:rPr>
                <a:t>significant.</a:t>
              </a:r>
            </a:p>
          </p:txBody>
        </p:sp>
        <p:sp>
          <p:nvSpPr>
            <p:cNvPr id="1284107" name="Text Box 11"/>
            <p:cNvSpPr txBox="1">
              <a:spLocks noChangeArrowheads="1"/>
            </p:cNvSpPr>
            <p:nvPr/>
          </p:nvSpPr>
          <p:spPr bwMode="auto">
            <a:xfrm>
              <a:off x="5080" y="864"/>
              <a:ext cx="536" cy="35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224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125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225 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325</a:t>
              </a:r>
              <a:r>
                <a:rPr lang="en-US" sz="3000" b="0">
                  <a:latin typeface="Times New Roman" charset="0"/>
                </a:rPr>
                <a:t>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333</a:t>
              </a:r>
              <a:r>
                <a:rPr lang="en-US" sz="3000" b="0">
                  <a:latin typeface="Times New Roman" charset="0"/>
                </a:rPr>
                <a:t>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134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334</a:t>
              </a:r>
              <a:r>
                <a:rPr lang="en-US" sz="3000" b="0">
                  <a:latin typeface="Times New Roman" charset="0"/>
                </a:rPr>
                <a:t>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143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243</a:t>
              </a:r>
              <a:r>
                <a:rPr lang="en-US" sz="3000" b="0">
                  <a:latin typeface="Times New Roman" charset="0"/>
                </a:rPr>
                <a:t>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344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latin typeface="Times New Roman" charset="0"/>
                </a:rPr>
                <a:t/>
              </a:r>
              <a:br>
                <a:rPr lang="en-US" sz="3000" b="0">
                  <a:latin typeface="Times New Roman" charset="0"/>
                </a:rPr>
              </a:br>
              <a:endParaRPr lang="en-US" sz="3000" b="0">
                <a:latin typeface="Times New Roman" charset="0"/>
              </a:endParaRP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990600" y="1371600"/>
            <a:ext cx="3937000" cy="4648200"/>
            <a:chOff x="384" y="912"/>
            <a:chExt cx="2480" cy="2928"/>
          </a:xfrm>
        </p:grpSpPr>
        <p:sp>
          <p:nvSpPr>
            <p:cNvPr id="1284109" name="Rectangle 13"/>
            <p:cNvSpPr>
              <a:spLocks noChangeArrowheads="1"/>
            </p:cNvSpPr>
            <p:nvPr/>
          </p:nvSpPr>
          <p:spPr bwMode="auto">
            <a:xfrm>
              <a:off x="384" y="912"/>
              <a:ext cx="144" cy="2928"/>
            </a:xfrm>
            <a:prstGeom prst="rect">
              <a:avLst/>
            </a:prstGeom>
            <a:noFill/>
            <a:ln w="190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4110" name="Rectangle 14"/>
            <p:cNvSpPr>
              <a:spLocks noChangeArrowheads="1"/>
            </p:cNvSpPr>
            <p:nvPr/>
          </p:nvSpPr>
          <p:spPr bwMode="auto">
            <a:xfrm>
              <a:off x="2720" y="912"/>
              <a:ext cx="144" cy="2928"/>
            </a:xfrm>
            <a:prstGeom prst="rect">
              <a:avLst/>
            </a:prstGeom>
            <a:noFill/>
            <a:ln w="190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4521200" y="1371600"/>
            <a:ext cx="3937000" cy="4648200"/>
            <a:chOff x="384" y="912"/>
            <a:chExt cx="2480" cy="2928"/>
          </a:xfrm>
        </p:grpSpPr>
        <p:sp>
          <p:nvSpPr>
            <p:cNvPr id="1284112" name="Rectangle 16"/>
            <p:cNvSpPr>
              <a:spLocks noChangeArrowheads="1"/>
            </p:cNvSpPr>
            <p:nvPr/>
          </p:nvSpPr>
          <p:spPr bwMode="auto">
            <a:xfrm>
              <a:off x="384" y="912"/>
              <a:ext cx="144" cy="2928"/>
            </a:xfrm>
            <a:prstGeom prst="rect">
              <a:avLst/>
            </a:prstGeom>
            <a:noFill/>
            <a:ln w="190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4113" name="Rectangle 17"/>
            <p:cNvSpPr>
              <a:spLocks noChangeArrowheads="1"/>
            </p:cNvSpPr>
            <p:nvPr/>
          </p:nvSpPr>
          <p:spPr bwMode="auto">
            <a:xfrm>
              <a:off x="2720" y="912"/>
              <a:ext cx="144" cy="2928"/>
            </a:xfrm>
            <a:prstGeom prst="rect">
              <a:avLst/>
            </a:prstGeom>
            <a:noFill/>
            <a:ln w="190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6075363" y="5367338"/>
            <a:ext cx="1181100" cy="1066800"/>
            <a:chOff x="1224" y="2539"/>
            <a:chExt cx="2280" cy="1785"/>
          </a:xfrm>
        </p:grpSpPr>
        <p:sp>
          <p:nvSpPr>
            <p:cNvPr id="1284115" name="Freeform 19" descr="Green marble"/>
            <p:cNvSpPr>
              <a:spLocks/>
            </p:cNvSpPr>
            <p:nvPr/>
          </p:nvSpPr>
          <p:spPr bwMode="auto">
            <a:xfrm>
              <a:off x="1224" y="2539"/>
              <a:ext cx="2280" cy="1785"/>
            </a:xfrm>
            <a:custGeom>
              <a:avLst/>
              <a:gdLst/>
              <a:ahLst/>
              <a:cxnLst>
                <a:cxn ang="0">
                  <a:pos x="748" y="30"/>
                </a:cxn>
                <a:cxn ang="0">
                  <a:pos x="1224" y="305"/>
                </a:cxn>
                <a:cxn ang="0">
                  <a:pos x="2184" y="257"/>
                </a:cxn>
                <a:cxn ang="0">
                  <a:pos x="1800" y="1121"/>
                </a:cxn>
                <a:cxn ang="0">
                  <a:pos x="1743" y="1313"/>
                </a:cxn>
                <a:cxn ang="0">
                  <a:pos x="1717" y="1479"/>
                </a:cxn>
                <a:cxn ang="0">
                  <a:pos x="1560" y="1549"/>
                </a:cxn>
                <a:cxn ang="0">
                  <a:pos x="1272" y="1553"/>
                </a:cxn>
                <a:cxn ang="0">
                  <a:pos x="168" y="1649"/>
                </a:cxn>
                <a:cxn ang="0">
                  <a:pos x="264" y="737"/>
                </a:cxn>
                <a:cxn ang="0">
                  <a:pos x="425" y="126"/>
                </a:cxn>
                <a:cxn ang="0">
                  <a:pos x="748" y="30"/>
                </a:cxn>
              </a:cxnLst>
              <a:rect l="0" t="0" r="r" b="b"/>
              <a:pathLst>
                <a:path w="2280" h="1785">
                  <a:moveTo>
                    <a:pt x="748" y="30"/>
                  </a:moveTo>
                  <a:cubicBezTo>
                    <a:pt x="881" y="60"/>
                    <a:pt x="985" y="267"/>
                    <a:pt x="1224" y="305"/>
                  </a:cubicBezTo>
                  <a:cubicBezTo>
                    <a:pt x="1463" y="343"/>
                    <a:pt x="2088" y="121"/>
                    <a:pt x="2184" y="257"/>
                  </a:cubicBezTo>
                  <a:cubicBezTo>
                    <a:pt x="2280" y="393"/>
                    <a:pt x="1873" y="945"/>
                    <a:pt x="1800" y="1121"/>
                  </a:cubicBezTo>
                  <a:cubicBezTo>
                    <a:pt x="1727" y="1297"/>
                    <a:pt x="1757" y="1253"/>
                    <a:pt x="1743" y="1313"/>
                  </a:cubicBezTo>
                  <a:cubicBezTo>
                    <a:pt x="1729" y="1373"/>
                    <a:pt x="1747" y="1440"/>
                    <a:pt x="1717" y="1479"/>
                  </a:cubicBezTo>
                  <a:cubicBezTo>
                    <a:pt x="1687" y="1518"/>
                    <a:pt x="1634" y="1537"/>
                    <a:pt x="1560" y="1549"/>
                  </a:cubicBezTo>
                  <a:cubicBezTo>
                    <a:pt x="1486" y="1561"/>
                    <a:pt x="1504" y="1536"/>
                    <a:pt x="1272" y="1553"/>
                  </a:cubicBezTo>
                  <a:cubicBezTo>
                    <a:pt x="1040" y="1570"/>
                    <a:pt x="336" y="1785"/>
                    <a:pt x="168" y="1649"/>
                  </a:cubicBezTo>
                  <a:cubicBezTo>
                    <a:pt x="0" y="1513"/>
                    <a:pt x="221" y="991"/>
                    <a:pt x="264" y="737"/>
                  </a:cubicBezTo>
                  <a:cubicBezTo>
                    <a:pt x="307" y="483"/>
                    <a:pt x="344" y="244"/>
                    <a:pt x="425" y="126"/>
                  </a:cubicBezTo>
                  <a:cubicBezTo>
                    <a:pt x="506" y="8"/>
                    <a:pt x="615" y="0"/>
                    <a:pt x="748" y="30"/>
                  </a:cubicBezTo>
                  <a:close/>
                </a:path>
              </a:pathLst>
            </a:custGeom>
            <a:blipFill dpi="0" rotWithShape="0">
              <a:blip r:embed="rId2"/>
              <a:srcRect/>
              <a:tile tx="0" ty="0" sx="100000" sy="100000" flip="none" algn="tl"/>
            </a:blip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" name="Group 20"/>
            <p:cNvGrpSpPr>
              <a:grpSpLocks/>
            </p:cNvGrpSpPr>
            <p:nvPr/>
          </p:nvGrpSpPr>
          <p:grpSpPr bwMode="auto">
            <a:xfrm>
              <a:off x="1584" y="2688"/>
              <a:ext cx="1216" cy="1440"/>
              <a:chOff x="2641" y="1488"/>
              <a:chExt cx="2655" cy="2488"/>
            </a:xfrm>
          </p:grpSpPr>
          <p:grpSp>
            <p:nvGrpSpPr>
              <p:cNvPr id="8" name="Group 21"/>
              <p:cNvGrpSpPr>
                <a:grpSpLocks/>
              </p:cNvGrpSpPr>
              <p:nvPr/>
            </p:nvGrpSpPr>
            <p:grpSpPr bwMode="auto">
              <a:xfrm>
                <a:off x="2641" y="1488"/>
                <a:ext cx="2496" cy="2436"/>
                <a:chOff x="2641" y="1488"/>
                <a:chExt cx="2496" cy="2436"/>
              </a:xfrm>
            </p:grpSpPr>
            <p:sp>
              <p:nvSpPr>
                <p:cNvPr id="1284118" name="Freeform 22"/>
                <p:cNvSpPr>
                  <a:spLocks/>
                </p:cNvSpPr>
                <p:nvPr/>
              </p:nvSpPr>
              <p:spPr bwMode="auto">
                <a:xfrm>
                  <a:off x="3465" y="1900"/>
                  <a:ext cx="434" cy="514"/>
                </a:xfrm>
                <a:custGeom>
                  <a:avLst/>
                  <a:gdLst/>
                  <a:ahLst/>
                  <a:cxnLst>
                    <a:cxn ang="0">
                      <a:pos x="132" y="186"/>
                    </a:cxn>
                    <a:cxn ang="0">
                      <a:pos x="157" y="114"/>
                    </a:cxn>
                    <a:cxn ang="0">
                      <a:pos x="189" y="42"/>
                    </a:cxn>
                    <a:cxn ang="0">
                      <a:pos x="236" y="6"/>
                    </a:cxn>
                    <a:cxn ang="0">
                      <a:pos x="302" y="0"/>
                    </a:cxn>
                    <a:cxn ang="0">
                      <a:pos x="355" y="24"/>
                    </a:cxn>
                    <a:cxn ang="0">
                      <a:pos x="393" y="63"/>
                    </a:cxn>
                    <a:cxn ang="0">
                      <a:pos x="421" y="135"/>
                    </a:cxn>
                    <a:cxn ang="0">
                      <a:pos x="434" y="222"/>
                    </a:cxn>
                    <a:cxn ang="0">
                      <a:pos x="434" y="312"/>
                    </a:cxn>
                    <a:cxn ang="0">
                      <a:pos x="412" y="411"/>
                    </a:cxn>
                    <a:cxn ang="0">
                      <a:pos x="355" y="474"/>
                    </a:cxn>
                    <a:cxn ang="0">
                      <a:pos x="299" y="514"/>
                    </a:cxn>
                    <a:cxn ang="0">
                      <a:pos x="245" y="510"/>
                    </a:cxn>
                    <a:cxn ang="0">
                      <a:pos x="198" y="468"/>
                    </a:cxn>
                    <a:cxn ang="0">
                      <a:pos x="157" y="396"/>
                    </a:cxn>
                    <a:cxn ang="0">
                      <a:pos x="129" y="333"/>
                    </a:cxn>
                    <a:cxn ang="0">
                      <a:pos x="129" y="252"/>
                    </a:cxn>
                    <a:cxn ang="0">
                      <a:pos x="0" y="234"/>
                    </a:cxn>
                    <a:cxn ang="0">
                      <a:pos x="16" y="189"/>
                    </a:cxn>
                    <a:cxn ang="0">
                      <a:pos x="132" y="186"/>
                    </a:cxn>
                  </a:cxnLst>
                  <a:rect l="0" t="0" r="r" b="b"/>
                  <a:pathLst>
                    <a:path w="434" h="514">
                      <a:moveTo>
                        <a:pt x="132" y="186"/>
                      </a:moveTo>
                      <a:lnTo>
                        <a:pt x="157" y="114"/>
                      </a:lnTo>
                      <a:lnTo>
                        <a:pt x="189" y="42"/>
                      </a:lnTo>
                      <a:lnTo>
                        <a:pt x="236" y="6"/>
                      </a:lnTo>
                      <a:lnTo>
                        <a:pt x="302" y="0"/>
                      </a:lnTo>
                      <a:lnTo>
                        <a:pt x="355" y="24"/>
                      </a:lnTo>
                      <a:lnTo>
                        <a:pt x="393" y="63"/>
                      </a:lnTo>
                      <a:lnTo>
                        <a:pt x="421" y="135"/>
                      </a:lnTo>
                      <a:lnTo>
                        <a:pt x="434" y="222"/>
                      </a:lnTo>
                      <a:lnTo>
                        <a:pt x="434" y="312"/>
                      </a:lnTo>
                      <a:lnTo>
                        <a:pt x="412" y="411"/>
                      </a:lnTo>
                      <a:lnTo>
                        <a:pt x="355" y="474"/>
                      </a:lnTo>
                      <a:lnTo>
                        <a:pt x="299" y="514"/>
                      </a:lnTo>
                      <a:lnTo>
                        <a:pt x="245" y="510"/>
                      </a:lnTo>
                      <a:lnTo>
                        <a:pt x="198" y="468"/>
                      </a:lnTo>
                      <a:lnTo>
                        <a:pt x="157" y="396"/>
                      </a:lnTo>
                      <a:lnTo>
                        <a:pt x="129" y="333"/>
                      </a:lnTo>
                      <a:lnTo>
                        <a:pt x="129" y="252"/>
                      </a:lnTo>
                      <a:lnTo>
                        <a:pt x="0" y="234"/>
                      </a:lnTo>
                      <a:lnTo>
                        <a:pt x="16" y="189"/>
                      </a:lnTo>
                      <a:lnTo>
                        <a:pt x="132" y="186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84119" name="Freeform 23"/>
                <p:cNvSpPr>
                  <a:spLocks/>
                </p:cNvSpPr>
                <p:nvPr/>
              </p:nvSpPr>
              <p:spPr bwMode="auto">
                <a:xfrm>
                  <a:off x="3752" y="1488"/>
                  <a:ext cx="566" cy="1154"/>
                </a:xfrm>
                <a:custGeom>
                  <a:avLst/>
                  <a:gdLst/>
                  <a:ahLst/>
                  <a:cxnLst>
                    <a:cxn ang="0">
                      <a:pos x="13" y="1145"/>
                    </a:cxn>
                    <a:cxn ang="0">
                      <a:pos x="0" y="1088"/>
                    </a:cxn>
                    <a:cxn ang="0">
                      <a:pos x="31" y="1042"/>
                    </a:cxn>
                    <a:cxn ang="0">
                      <a:pos x="134" y="988"/>
                    </a:cxn>
                    <a:cxn ang="0">
                      <a:pos x="226" y="927"/>
                    </a:cxn>
                    <a:cxn ang="0">
                      <a:pos x="313" y="827"/>
                    </a:cxn>
                    <a:cxn ang="0">
                      <a:pos x="432" y="689"/>
                    </a:cxn>
                    <a:cxn ang="0">
                      <a:pos x="463" y="634"/>
                    </a:cxn>
                    <a:cxn ang="0">
                      <a:pos x="479" y="580"/>
                    </a:cxn>
                    <a:cxn ang="0">
                      <a:pos x="472" y="526"/>
                    </a:cxn>
                    <a:cxn ang="0">
                      <a:pos x="444" y="426"/>
                    </a:cxn>
                    <a:cxn ang="0">
                      <a:pos x="376" y="299"/>
                    </a:cxn>
                    <a:cxn ang="0">
                      <a:pos x="301" y="229"/>
                    </a:cxn>
                    <a:cxn ang="0">
                      <a:pos x="235" y="190"/>
                    </a:cxn>
                    <a:cxn ang="0">
                      <a:pos x="181" y="184"/>
                    </a:cxn>
                    <a:cxn ang="0">
                      <a:pos x="153" y="190"/>
                    </a:cxn>
                    <a:cxn ang="0">
                      <a:pos x="150" y="163"/>
                    </a:cxn>
                    <a:cxn ang="0">
                      <a:pos x="215" y="154"/>
                    </a:cxn>
                    <a:cxn ang="0">
                      <a:pos x="291" y="154"/>
                    </a:cxn>
                    <a:cxn ang="0">
                      <a:pos x="238" y="93"/>
                    </a:cxn>
                    <a:cxn ang="0">
                      <a:pos x="206" y="45"/>
                    </a:cxn>
                    <a:cxn ang="0">
                      <a:pos x="229" y="27"/>
                    </a:cxn>
                    <a:cxn ang="0">
                      <a:pos x="313" y="109"/>
                    </a:cxn>
                    <a:cxn ang="0">
                      <a:pos x="329" y="121"/>
                    </a:cxn>
                    <a:cxn ang="0">
                      <a:pos x="313" y="57"/>
                    </a:cxn>
                    <a:cxn ang="0">
                      <a:pos x="301" y="9"/>
                    </a:cxn>
                    <a:cxn ang="0">
                      <a:pos x="313" y="0"/>
                    </a:cxn>
                    <a:cxn ang="0">
                      <a:pos x="341" y="9"/>
                    </a:cxn>
                    <a:cxn ang="0">
                      <a:pos x="366" y="121"/>
                    </a:cxn>
                    <a:cxn ang="0">
                      <a:pos x="379" y="118"/>
                    </a:cxn>
                    <a:cxn ang="0">
                      <a:pos x="379" y="30"/>
                    </a:cxn>
                    <a:cxn ang="0">
                      <a:pos x="404" y="21"/>
                    </a:cxn>
                    <a:cxn ang="0">
                      <a:pos x="422" y="36"/>
                    </a:cxn>
                    <a:cxn ang="0">
                      <a:pos x="413" y="154"/>
                    </a:cxn>
                    <a:cxn ang="0">
                      <a:pos x="407" y="202"/>
                    </a:cxn>
                    <a:cxn ang="0">
                      <a:pos x="422" y="299"/>
                    </a:cxn>
                    <a:cxn ang="0">
                      <a:pos x="472" y="402"/>
                    </a:cxn>
                    <a:cxn ang="0">
                      <a:pos x="525" y="520"/>
                    </a:cxn>
                    <a:cxn ang="0">
                      <a:pos x="566" y="607"/>
                    </a:cxn>
                    <a:cxn ang="0">
                      <a:pos x="563" y="652"/>
                    </a:cxn>
                    <a:cxn ang="0">
                      <a:pos x="488" y="734"/>
                    </a:cxn>
                    <a:cxn ang="0">
                      <a:pos x="385" y="836"/>
                    </a:cxn>
                    <a:cxn ang="0">
                      <a:pos x="301" y="937"/>
                    </a:cxn>
                    <a:cxn ang="0">
                      <a:pos x="197" y="1070"/>
                    </a:cxn>
                    <a:cxn ang="0">
                      <a:pos x="112" y="1136"/>
                    </a:cxn>
                    <a:cxn ang="0">
                      <a:pos x="47" y="1154"/>
                    </a:cxn>
                    <a:cxn ang="0">
                      <a:pos x="13" y="1145"/>
                    </a:cxn>
                  </a:cxnLst>
                  <a:rect l="0" t="0" r="r" b="b"/>
                  <a:pathLst>
                    <a:path w="566" h="1154">
                      <a:moveTo>
                        <a:pt x="13" y="1145"/>
                      </a:moveTo>
                      <a:lnTo>
                        <a:pt x="0" y="1088"/>
                      </a:lnTo>
                      <a:lnTo>
                        <a:pt x="31" y="1042"/>
                      </a:lnTo>
                      <a:lnTo>
                        <a:pt x="134" y="988"/>
                      </a:lnTo>
                      <a:lnTo>
                        <a:pt x="226" y="927"/>
                      </a:lnTo>
                      <a:lnTo>
                        <a:pt x="313" y="827"/>
                      </a:lnTo>
                      <a:lnTo>
                        <a:pt x="432" y="689"/>
                      </a:lnTo>
                      <a:lnTo>
                        <a:pt x="463" y="634"/>
                      </a:lnTo>
                      <a:lnTo>
                        <a:pt x="479" y="580"/>
                      </a:lnTo>
                      <a:lnTo>
                        <a:pt x="472" y="526"/>
                      </a:lnTo>
                      <a:lnTo>
                        <a:pt x="444" y="426"/>
                      </a:lnTo>
                      <a:lnTo>
                        <a:pt x="376" y="299"/>
                      </a:lnTo>
                      <a:lnTo>
                        <a:pt x="301" y="229"/>
                      </a:lnTo>
                      <a:lnTo>
                        <a:pt x="235" y="190"/>
                      </a:lnTo>
                      <a:lnTo>
                        <a:pt x="181" y="184"/>
                      </a:lnTo>
                      <a:lnTo>
                        <a:pt x="153" y="190"/>
                      </a:lnTo>
                      <a:lnTo>
                        <a:pt x="150" y="163"/>
                      </a:lnTo>
                      <a:lnTo>
                        <a:pt x="215" y="154"/>
                      </a:lnTo>
                      <a:lnTo>
                        <a:pt x="291" y="154"/>
                      </a:lnTo>
                      <a:lnTo>
                        <a:pt x="238" y="93"/>
                      </a:lnTo>
                      <a:lnTo>
                        <a:pt x="206" y="45"/>
                      </a:lnTo>
                      <a:lnTo>
                        <a:pt x="229" y="27"/>
                      </a:lnTo>
                      <a:lnTo>
                        <a:pt x="313" y="109"/>
                      </a:lnTo>
                      <a:lnTo>
                        <a:pt x="329" y="121"/>
                      </a:lnTo>
                      <a:lnTo>
                        <a:pt x="313" y="57"/>
                      </a:lnTo>
                      <a:lnTo>
                        <a:pt x="301" y="9"/>
                      </a:lnTo>
                      <a:lnTo>
                        <a:pt x="313" y="0"/>
                      </a:lnTo>
                      <a:lnTo>
                        <a:pt x="341" y="9"/>
                      </a:lnTo>
                      <a:lnTo>
                        <a:pt x="366" y="121"/>
                      </a:lnTo>
                      <a:lnTo>
                        <a:pt x="379" y="118"/>
                      </a:lnTo>
                      <a:lnTo>
                        <a:pt x="379" y="30"/>
                      </a:lnTo>
                      <a:lnTo>
                        <a:pt x="404" y="21"/>
                      </a:lnTo>
                      <a:lnTo>
                        <a:pt x="422" y="36"/>
                      </a:lnTo>
                      <a:lnTo>
                        <a:pt x="413" y="154"/>
                      </a:lnTo>
                      <a:lnTo>
                        <a:pt x="407" y="202"/>
                      </a:lnTo>
                      <a:lnTo>
                        <a:pt x="422" y="299"/>
                      </a:lnTo>
                      <a:lnTo>
                        <a:pt x="472" y="402"/>
                      </a:lnTo>
                      <a:lnTo>
                        <a:pt x="525" y="520"/>
                      </a:lnTo>
                      <a:lnTo>
                        <a:pt x="566" y="607"/>
                      </a:lnTo>
                      <a:lnTo>
                        <a:pt x="563" y="652"/>
                      </a:lnTo>
                      <a:lnTo>
                        <a:pt x="488" y="734"/>
                      </a:lnTo>
                      <a:lnTo>
                        <a:pt x="385" y="836"/>
                      </a:lnTo>
                      <a:lnTo>
                        <a:pt x="301" y="937"/>
                      </a:lnTo>
                      <a:lnTo>
                        <a:pt x="197" y="1070"/>
                      </a:lnTo>
                      <a:lnTo>
                        <a:pt x="112" y="1136"/>
                      </a:lnTo>
                      <a:lnTo>
                        <a:pt x="47" y="1154"/>
                      </a:lnTo>
                      <a:lnTo>
                        <a:pt x="13" y="1145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84120" name="Freeform 24"/>
                <p:cNvSpPr>
                  <a:spLocks/>
                </p:cNvSpPr>
                <p:nvPr/>
              </p:nvSpPr>
              <p:spPr bwMode="auto">
                <a:xfrm>
                  <a:off x="2641" y="2564"/>
                  <a:ext cx="1037" cy="581"/>
                </a:xfrm>
                <a:custGeom>
                  <a:avLst/>
                  <a:gdLst/>
                  <a:ahLst/>
                  <a:cxnLst>
                    <a:cxn ang="0">
                      <a:pos x="210" y="468"/>
                    </a:cxn>
                    <a:cxn ang="0">
                      <a:pos x="361" y="462"/>
                    </a:cxn>
                    <a:cxn ang="0">
                      <a:pos x="498" y="444"/>
                    </a:cxn>
                    <a:cxn ang="0">
                      <a:pos x="583" y="423"/>
                    </a:cxn>
                    <a:cxn ang="0">
                      <a:pos x="705" y="354"/>
                    </a:cxn>
                    <a:cxn ang="0">
                      <a:pos x="792" y="288"/>
                    </a:cxn>
                    <a:cxn ang="0">
                      <a:pos x="906" y="207"/>
                    </a:cxn>
                    <a:cxn ang="0">
                      <a:pos x="959" y="156"/>
                    </a:cxn>
                    <a:cxn ang="0">
                      <a:pos x="1000" y="120"/>
                    </a:cxn>
                    <a:cxn ang="0">
                      <a:pos x="1037" y="81"/>
                    </a:cxn>
                    <a:cxn ang="0">
                      <a:pos x="1037" y="39"/>
                    </a:cxn>
                    <a:cxn ang="0">
                      <a:pos x="996" y="0"/>
                    </a:cxn>
                    <a:cxn ang="0">
                      <a:pos x="971" y="9"/>
                    </a:cxn>
                    <a:cxn ang="0">
                      <a:pos x="903" y="90"/>
                    </a:cxn>
                    <a:cxn ang="0">
                      <a:pos x="828" y="183"/>
                    </a:cxn>
                    <a:cxn ang="0">
                      <a:pos x="752" y="270"/>
                    </a:cxn>
                    <a:cxn ang="0">
                      <a:pos x="642" y="342"/>
                    </a:cxn>
                    <a:cxn ang="0">
                      <a:pos x="548" y="390"/>
                    </a:cxn>
                    <a:cxn ang="0">
                      <a:pos x="445" y="414"/>
                    </a:cxn>
                    <a:cxn ang="0">
                      <a:pos x="301" y="417"/>
                    </a:cxn>
                    <a:cxn ang="0">
                      <a:pos x="216" y="417"/>
                    </a:cxn>
                    <a:cxn ang="0">
                      <a:pos x="144" y="363"/>
                    </a:cxn>
                    <a:cxn ang="0">
                      <a:pos x="125" y="327"/>
                    </a:cxn>
                    <a:cxn ang="0">
                      <a:pos x="94" y="327"/>
                    </a:cxn>
                    <a:cxn ang="0">
                      <a:pos x="116" y="372"/>
                    </a:cxn>
                    <a:cxn ang="0">
                      <a:pos x="150" y="414"/>
                    </a:cxn>
                    <a:cxn ang="0">
                      <a:pos x="66" y="396"/>
                    </a:cxn>
                    <a:cxn ang="0">
                      <a:pos x="3" y="387"/>
                    </a:cxn>
                    <a:cxn ang="0">
                      <a:pos x="3" y="405"/>
                    </a:cxn>
                    <a:cxn ang="0">
                      <a:pos x="59" y="417"/>
                    </a:cxn>
                    <a:cxn ang="0">
                      <a:pos x="97" y="441"/>
                    </a:cxn>
                    <a:cxn ang="0">
                      <a:pos x="131" y="444"/>
                    </a:cxn>
                    <a:cxn ang="0">
                      <a:pos x="78" y="462"/>
                    </a:cxn>
                    <a:cxn ang="0">
                      <a:pos x="0" y="481"/>
                    </a:cxn>
                    <a:cxn ang="0">
                      <a:pos x="3" y="499"/>
                    </a:cxn>
                    <a:cxn ang="0">
                      <a:pos x="28" y="505"/>
                    </a:cxn>
                    <a:cxn ang="0">
                      <a:pos x="103" y="481"/>
                    </a:cxn>
                    <a:cxn ang="0">
                      <a:pos x="150" y="477"/>
                    </a:cxn>
                    <a:cxn ang="0">
                      <a:pos x="122" y="505"/>
                    </a:cxn>
                    <a:cxn ang="0">
                      <a:pos x="78" y="550"/>
                    </a:cxn>
                    <a:cxn ang="0">
                      <a:pos x="59" y="562"/>
                    </a:cxn>
                    <a:cxn ang="0">
                      <a:pos x="75" y="581"/>
                    </a:cxn>
                    <a:cxn ang="0">
                      <a:pos x="113" y="559"/>
                    </a:cxn>
                    <a:cxn ang="0">
                      <a:pos x="163" y="514"/>
                    </a:cxn>
                    <a:cxn ang="0">
                      <a:pos x="210" y="468"/>
                    </a:cxn>
                  </a:cxnLst>
                  <a:rect l="0" t="0" r="r" b="b"/>
                  <a:pathLst>
                    <a:path w="1037" h="581">
                      <a:moveTo>
                        <a:pt x="210" y="468"/>
                      </a:moveTo>
                      <a:lnTo>
                        <a:pt x="361" y="462"/>
                      </a:lnTo>
                      <a:lnTo>
                        <a:pt x="498" y="444"/>
                      </a:lnTo>
                      <a:lnTo>
                        <a:pt x="583" y="423"/>
                      </a:lnTo>
                      <a:lnTo>
                        <a:pt x="705" y="354"/>
                      </a:lnTo>
                      <a:lnTo>
                        <a:pt x="792" y="288"/>
                      </a:lnTo>
                      <a:lnTo>
                        <a:pt x="906" y="207"/>
                      </a:lnTo>
                      <a:lnTo>
                        <a:pt x="959" y="156"/>
                      </a:lnTo>
                      <a:lnTo>
                        <a:pt x="1000" y="120"/>
                      </a:lnTo>
                      <a:lnTo>
                        <a:pt x="1037" y="81"/>
                      </a:lnTo>
                      <a:lnTo>
                        <a:pt x="1037" y="39"/>
                      </a:lnTo>
                      <a:lnTo>
                        <a:pt x="996" y="0"/>
                      </a:lnTo>
                      <a:lnTo>
                        <a:pt x="971" y="9"/>
                      </a:lnTo>
                      <a:lnTo>
                        <a:pt x="903" y="90"/>
                      </a:lnTo>
                      <a:lnTo>
                        <a:pt x="828" y="183"/>
                      </a:lnTo>
                      <a:lnTo>
                        <a:pt x="752" y="270"/>
                      </a:lnTo>
                      <a:lnTo>
                        <a:pt x="642" y="342"/>
                      </a:lnTo>
                      <a:lnTo>
                        <a:pt x="548" y="390"/>
                      </a:lnTo>
                      <a:lnTo>
                        <a:pt x="445" y="414"/>
                      </a:lnTo>
                      <a:lnTo>
                        <a:pt x="301" y="417"/>
                      </a:lnTo>
                      <a:lnTo>
                        <a:pt x="216" y="417"/>
                      </a:lnTo>
                      <a:lnTo>
                        <a:pt x="144" y="363"/>
                      </a:lnTo>
                      <a:lnTo>
                        <a:pt x="125" y="327"/>
                      </a:lnTo>
                      <a:lnTo>
                        <a:pt x="94" y="327"/>
                      </a:lnTo>
                      <a:lnTo>
                        <a:pt x="116" y="372"/>
                      </a:lnTo>
                      <a:lnTo>
                        <a:pt x="150" y="414"/>
                      </a:lnTo>
                      <a:lnTo>
                        <a:pt x="66" y="396"/>
                      </a:lnTo>
                      <a:lnTo>
                        <a:pt x="3" y="387"/>
                      </a:lnTo>
                      <a:lnTo>
                        <a:pt x="3" y="405"/>
                      </a:lnTo>
                      <a:lnTo>
                        <a:pt x="59" y="417"/>
                      </a:lnTo>
                      <a:lnTo>
                        <a:pt x="97" y="441"/>
                      </a:lnTo>
                      <a:lnTo>
                        <a:pt x="131" y="444"/>
                      </a:lnTo>
                      <a:lnTo>
                        <a:pt x="78" y="462"/>
                      </a:lnTo>
                      <a:lnTo>
                        <a:pt x="0" y="481"/>
                      </a:lnTo>
                      <a:lnTo>
                        <a:pt x="3" y="499"/>
                      </a:lnTo>
                      <a:lnTo>
                        <a:pt x="28" y="505"/>
                      </a:lnTo>
                      <a:lnTo>
                        <a:pt x="103" y="481"/>
                      </a:lnTo>
                      <a:lnTo>
                        <a:pt x="150" y="477"/>
                      </a:lnTo>
                      <a:lnTo>
                        <a:pt x="122" y="505"/>
                      </a:lnTo>
                      <a:lnTo>
                        <a:pt x="78" y="550"/>
                      </a:lnTo>
                      <a:lnTo>
                        <a:pt x="59" y="562"/>
                      </a:lnTo>
                      <a:lnTo>
                        <a:pt x="75" y="581"/>
                      </a:lnTo>
                      <a:lnTo>
                        <a:pt x="113" y="559"/>
                      </a:lnTo>
                      <a:lnTo>
                        <a:pt x="163" y="514"/>
                      </a:lnTo>
                      <a:lnTo>
                        <a:pt x="210" y="468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84121" name="Freeform 25"/>
                <p:cNvSpPr>
                  <a:spLocks/>
                </p:cNvSpPr>
                <p:nvPr/>
              </p:nvSpPr>
              <p:spPr bwMode="auto">
                <a:xfrm>
                  <a:off x="3596" y="2504"/>
                  <a:ext cx="608" cy="800"/>
                </a:xfrm>
                <a:custGeom>
                  <a:avLst/>
                  <a:gdLst/>
                  <a:ahLst/>
                  <a:cxnLst>
                    <a:cxn ang="0">
                      <a:pos x="38" y="90"/>
                    </a:cxn>
                    <a:cxn ang="0">
                      <a:pos x="63" y="27"/>
                    </a:cxn>
                    <a:cxn ang="0">
                      <a:pos x="104" y="0"/>
                    </a:cxn>
                    <a:cxn ang="0">
                      <a:pos x="141" y="0"/>
                    </a:cxn>
                    <a:cxn ang="0">
                      <a:pos x="179" y="18"/>
                    </a:cxn>
                    <a:cxn ang="0">
                      <a:pos x="216" y="54"/>
                    </a:cxn>
                    <a:cxn ang="0">
                      <a:pos x="235" y="117"/>
                    </a:cxn>
                    <a:cxn ang="0">
                      <a:pos x="245" y="180"/>
                    </a:cxn>
                    <a:cxn ang="0">
                      <a:pos x="263" y="243"/>
                    </a:cxn>
                    <a:cxn ang="0">
                      <a:pos x="298" y="312"/>
                    </a:cxn>
                    <a:cxn ang="0">
                      <a:pos x="357" y="384"/>
                    </a:cxn>
                    <a:cxn ang="0">
                      <a:pos x="415" y="432"/>
                    </a:cxn>
                    <a:cxn ang="0">
                      <a:pos x="499" y="468"/>
                    </a:cxn>
                    <a:cxn ang="0">
                      <a:pos x="571" y="522"/>
                    </a:cxn>
                    <a:cxn ang="0">
                      <a:pos x="608" y="577"/>
                    </a:cxn>
                    <a:cxn ang="0">
                      <a:pos x="602" y="622"/>
                    </a:cxn>
                    <a:cxn ang="0">
                      <a:pos x="593" y="676"/>
                    </a:cxn>
                    <a:cxn ang="0">
                      <a:pos x="565" y="712"/>
                    </a:cxn>
                    <a:cxn ang="0">
                      <a:pos x="518" y="757"/>
                    </a:cxn>
                    <a:cxn ang="0">
                      <a:pos x="449" y="790"/>
                    </a:cxn>
                    <a:cxn ang="0">
                      <a:pos x="396" y="800"/>
                    </a:cxn>
                    <a:cxn ang="0">
                      <a:pos x="320" y="784"/>
                    </a:cxn>
                    <a:cxn ang="0">
                      <a:pos x="251" y="748"/>
                    </a:cxn>
                    <a:cxn ang="0">
                      <a:pos x="179" y="694"/>
                    </a:cxn>
                    <a:cxn ang="0">
                      <a:pos x="129" y="631"/>
                    </a:cxn>
                    <a:cxn ang="0">
                      <a:pos x="82" y="550"/>
                    </a:cxn>
                    <a:cxn ang="0">
                      <a:pos x="44" y="456"/>
                    </a:cxn>
                    <a:cxn ang="0">
                      <a:pos x="19" y="375"/>
                    </a:cxn>
                    <a:cxn ang="0">
                      <a:pos x="7" y="297"/>
                    </a:cxn>
                    <a:cxn ang="0">
                      <a:pos x="0" y="189"/>
                    </a:cxn>
                    <a:cxn ang="0">
                      <a:pos x="19" y="117"/>
                    </a:cxn>
                    <a:cxn ang="0">
                      <a:pos x="38" y="90"/>
                    </a:cxn>
                  </a:cxnLst>
                  <a:rect l="0" t="0" r="r" b="b"/>
                  <a:pathLst>
                    <a:path w="608" h="800">
                      <a:moveTo>
                        <a:pt x="38" y="90"/>
                      </a:moveTo>
                      <a:lnTo>
                        <a:pt x="63" y="27"/>
                      </a:lnTo>
                      <a:lnTo>
                        <a:pt x="104" y="0"/>
                      </a:lnTo>
                      <a:lnTo>
                        <a:pt x="141" y="0"/>
                      </a:lnTo>
                      <a:lnTo>
                        <a:pt x="179" y="18"/>
                      </a:lnTo>
                      <a:lnTo>
                        <a:pt x="216" y="54"/>
                      </a:lnTo>
                      <a:lnTo>
                        <a:pt x="235" y="117"/>
                      </a:lnTo>
                      <a:lnTo>
                        <a:pt x="245" y="180"/>
                      </a:lnTo>
                      <a:lnTo>
                        <a:pt x="263" y="243"/>
                      </a:lnTo>
                      <a:lnTo>
                        <a:pt x="298" y="312"/>
                      </a:lnTo>
                      <a:lnTo>
                        <a:pt x="357" y="384"/>
                      </a:lnTo>
                      <a:lnTo>
                        <a:pt x="415" y="432"/>
                      </a:lnTo>
                      <a:lnTo>
                        <a:pt x="499" y="468"/>
                      </a:lnTo>
                      <a:lnTo>
                        <a:pt x="571" y="522"/>
                      </a:lnTo>
                      <a:lnTo>
                        <a:pt x="608" y="577"/>
                      </a:lnTo>
                      <a:lnTo>
                        <a:pt x="602" y="622"/>
                      </a:lnTo>
                      <a:lnTo>
                        <a:pt x="593" y="676"/>
                      </a:lnTo>
                      <a:lnTo>
                        <a:pt x="565" y="712"/>
                      </a:lnTo>
                      <a:lnTo>
                        <a:pt x="518" y="757"/>
                      </a:lnTo>
                      <a:lnTo>
                        <a:pt x="449" y="790"/>
                      </a:lnTo>
                      <a:lnTo>
                        <a:pt x="396" y="800"/>
                      </a:lnTo>
                      <a:lnTo>
                        <a:pt x="320" y="784"/>
                      </a:lnTo>
                      <a:lnTo>
                        <a:pt x="251" y="748"/>
                      </a:lnTo>
                      <a:lnTo>
                        <a:pt x="179" y="694"/>
                      </a:lnTo>
                      <a:lnTo>
                        <a:pt x="129" y="631"/>
                      </a:lnTo>
                      <a:lnTo>
                        <a:pt x="82" y="550"/>
                      </a:lnTo>
                      <a:lnTo>
                        <a:pt x="44" y="456"/>
                      </a:lnTo>
                      <a:lnTo>
                        <a:pt x="19" y="375"/>
                      </a:lnTo>
                      <a:lnTo>
                        <a:pt x="7" y="297"/>
                      </a:lnTo>
                      <a:lnTo>
                        <a:pt x="0" y="189"/>
                      </a:lnTo>
                      <a:lnTo>
                        <a:pt x="19" y="117"/>
                      </a:lnTo>
                      <a:lnTo>
                        <a:pt x="38" y="90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84122" name="Freeform 26"/>
                <p:cNvSpPr>
                  <a:spLocks/>
                </p:cNvSpPr>
                <p:nvPr/>
              </p:nvSpPr>
              <p:spPr bwMode="auto">
                <a:xfrm>
                  <a:off x="4094" y="2846"/>
                  <a:ext cx="1043" cy="726"/>
                </a:xfrm>
                <a:custGeom>
                  <a:avLst/>
                  <a:gdLst/>
                  <a:ahLst/>
                  <a:cxnLst>
                    <a:cxn ang="0">
                      <a:pos x="116" y="230"/>
                    </a:cxn>
                    <a:cxn ang="0">
                      <a:pos x="216" y="147"/>
                    </a:cxn>
                    <a:cxn ang="0">
                      <a:pos x="338" y="72"/>
                    </a:cxn>
                    <a:cxn ang="0">
                      <a:pos x="417" y="27"/>
                    </a:cxn>
                    <a:cxn ang="0">
                      <a:pos x="479" y="12"/>
                    </a:cxn>
                    <a:cxn ang="0">
                      <a:pos x="529" y="0"/>
                    </a:cxn>
                    <a:cxn ang="0">
                      <a:pos x="573" y="18"/>
                    </a:cxn>
                    <a:cxn ang="0">
                      <a:pos x="601" y="75"/>
                    </a:cxn>
                    <a:cxn ang="0">
                      <a:pos x="620" y="230"/>
                    </a:cxn>
                    <a:cxn ang="0">
                      <a:pos x="620" y="416"/>
                    </a:cxn>
                    <a:cxn ang="0">
                      <a:pos x="620" y="536"/>
                    </a:cxn>
                    <a:cxn ang="0">
                      <a:pos x="642" y="609"/>
                    </a:cxn>
                    <a:cxn ang="0">
                      <a:pos x="686" y="597"/>
                    </a:cxn>
                    <a:cxn ang="0">
                      <a:pos x="717" y="552"/>
                    </a:cxn>
                    <a:cxn ang="0">
                      <a:pos x="779" y="500"/>
                    </a:cxn>
                    <a:cxn ang="0">
                      <a:pos x="876" y="470"/>
                    </a:cxn>
                    <a:cxn ang="0">
                      <a:pos x="943" y="470"/>
                    </a:cxn>
                    <a:cxn ang="0">
                      <a:pos x="1043" y="488"/>
                    </a:cxn>
                    <a:cxn ang="0">
                      <a:pos x="1037" y="524"/>
                    </a:cxn>
                    <a:cxn ang="0">
                      <a:pos x="1015" y="555"/>
                    </a:cxn>
                    <a:cxn ang="0">
                      <a:pos x="981" y="561"/>
                    </a:cxn>
                    <a:cxn ang="0">
                      <a:pos x="943" y="542"/>
                    </a:cxn>
                    <a:cxn ang="0">
                      <a:pos x="886" y="518"/>
                    </a:cxn>
                    <a:cxn ang="0">
                      <a:pos x="829" y="518"/>
                    </a:cxn>
                    <a:cxn ang="0">
                      <a:pos x="754" y="564"/>
                    </a:cxn>
                    <a:cxn ang="0">
                      <a:pos x="708" y="633"/>
                    </a:cxn>
                    <a:cxn ang="0">
                      <a:pos x="698" y="690"/>
                    </a:cxn>
                    <a:cxn ang="0">
                      <a:pos x="679" y="726"/>
                    </a:cxn>
                    <a:cxn ang="0">
                      <a:pos x="604" y="723"/>
                    </a:cxn>
                    <a:cxn ang="0">
                      <a:pos x="601" y="669"/>
                    </a:cxn>
                    <a:cxn ang="0">
                      <a:pos x="576" y="591"/>
                    </a:cxn>
                    <a:cxn ang="0">
                      <a:pos x="567" y="509"/>
                    </a:cxn>
                    <a:cxn ang="0">
                      <a:pos x="573" y="401"/>
                    </a:cxn>
                    <a:cxn ang="0">
                      <a:pos x="564" y="248"/>
                    </a:cxn>
                    <a:cxn ang="0">
                      <a:pos x="558" y="147"/>
                    </a:cxn>
                    <a:cxn ang="0">
                      <a:pos x="539" y="111"/>
                    </a:cxn>
                    <a:cxn ang="0">
                      <a:pos x="501" y="75"/>
                    </a:cxn>
                    <a:cxn ang="0">
                      <a:pos x="461" y="75"/>
                    </a:cxn>
                    <a:cxn ang="0">
                      <a:pos x="403" y="111"/>
                    </a:cxn>
                    <a:cxn ang="0">
                      <a:pos x="328" y="181"/>
                    </a:cxn>
                    <a:cxn ang="0">
                      <a:pos x="235" y="272"/>
                    </a:cxn>
                    <a:cxn ang="0">
                      <a:pos x="141" y="356"/>
                    </a:cxn>
                    <a:cxn ang="0">
                      <a:pos x="94" y="383"/>
                    </a:cxn>
                    <a:cxn ang="0">
                      <a:pos x="38" y="383"/>
                    </a:cxn>
                    <a:cxn ang="0">
                      <a:pos x="0" y="344"/>
                    </a:cxn>
                    <a:cxn ang="0">
                      <a:pos x="3" y="281"/>
                    </a:cxn>
                    <a:cxn ang="0">
                      <a:pos x="41" y="248"/>
                    </a:cxn>
                    <a:cxn ang="0">
                      <a:pos x="84" y="239"/>
                    </a:cxn>
                    <a:cxn ang="0">
                      <a:pos x="116" y="230"/>
                    </a:cxn>
                  </a:cxnLst>
                  <a:rect l="0" t="0" r="r" b="b"/>
                  <a:pathLst>
                    <a:path w="1043" h="726">
                      <a:moveTo>
                        <a:pt x="116" y="230"/>
                      </a:moveTo>
                      <a:lnTo>
                        <a:pt x="216" y="147"/>
                      </a:lnTo>
                      <a:lnTo>
                        <a:pt x="338" y="72"/>
                      </a:lnTo>
                      <a:lnTo>
                        <a:pt x="417" y="27"/>
                      </a:lnTo>
                      <a:lnTo>
                        <a:pt x="479" y="12"/>
                      </a:lnTo>
                      <a:lnTo>
                        <a:pt x="529" y="0"/>
                      </a:lnTo>
                      <a:lnTo>
                        <a:pt x="573" y="18"/>
                      </a:lnTo>
                      <a:lnTo>
                        <a:pt x="601" y="75"/>
                      </a:lnTo>
                      <a:lnTo>
                        <a:pt x="620" y="230"/>
                      </a:lnTo>
                      <a:lnTo>
                        <a:pt x="620" y="416"/>
                      </a:lnTo>
                      <a:lnTo>
                        <a:pt x="620" y="536"/>
                      </a:lnTo>
                      <a:lnTo>
                        <a:pt x="642" y="609"/>
                      </a:lnTo>
                      <a:lnTo>
                        <a:pt x="686" y="597"/>
                      </a:lnTo>
                      <a:lnTo>
                        <a:pt x="717" y="552"/>
                      </a:lnTo>
                      <a:lnTo>
                        <a:pt x="779" y="500"/>
                      </a:lnTo>
                      <a:lnTo>
                        <a:pt x="876" y="470"/>
                      </a:lnTo>
                      <a:lnTo>
                        <a:pt x="943" y="470"/>
                      </a:lnTo>
                      <a:lnTo>
                        <a:pt x="1043" y="488"/>
                      </a:lnTo>
                      <a:lnTo>
                        <a:pt x="1037" y="524"/>
                      </a:lnTo>
                      <a:lnTo>
                        <a:pt x="1015" y="555"/>
                      </a:lnTo>
                      <a:lnTo>
                        <a:pt x="981" y="561"/>
                      </a:lnTo>
                      <a:lnTo>
                        <a:pt x="943" y="542"/>
                      </a:lnTo>
                      <a:lnTo>
                        <a:pt x="886" y="518"/>
                      </a:lnTo>
                      <a:lnTo>
                        <a:pt x="829" y="518"/>
                      </a:lnTo>
                      <a:lnTo>
                        <a:pt x="754" y="564"/>
                      </a:lnTo>
                      <a:lnTo>
                        <a:pt x="708" y="633"/>
                      </a:lnTo>
                      <a:lnTo>
                        <a:pt x="698" y="690"/>
                      </a:lnTo>
                      <a:lnTo>
                        <a:pt x="679" y="726"/>
                      </a:lnTo>
                      <a:lnTo>
                        <a:pt x="604" y="723"/>
                      </a:lnTo>
                      <a:lnTo>
                        <a:pt x="601" y="669"/>
                      </a:lnTo>
                      <a:lnTo>
                        <a:pt x="576" y="591"/>
                      </a:lnTo>
                      <a:lnTo>
                        <a:pt x="567" y="509"/>
                      </a:lnTo>
                      <a:lnTo>
                        <a:pt x="573" y="401"/>
                      </a:lnTo>
                      <a:lnTo>
                        <a:pt x="564" y="248"/>
                      </a:lnTo>
                      <a:lnTo>
                        <a:pt x="558" y="147"/>
                      </a:lnTo>
                      <a:lnTo>
                        <a:pt x="539" y="111"/>
                      </a:lnTo>
                      <a:lnTo>
                        <a:pt x="501" y="75"/>
                      </a:lnTo>
                      <a:lnTo>
                        <a:pt x="461" y="75"/>
                      </a:lnTo>
                      <a:lnTo>
                        <a:pt x="403" y="111"/>
                      </a:lnTo>
                      <a:lnTo>
                        <a:pt x="328" y="181"/>
                      </a:lnTo>
                      <a:lnTo>
                        <a:pt x="235" y="272"/>
                      </a:lnTo>
                      <a:lnTo>
                        <a:pt x="141" y="356"/>
                      </a:lnTo>
                      <a:lnTo>
                        <a:pt x="94" y="383"/>
                      </a:lnTo>
                      <a:lnTo>
                        <a:pt x="38" y="383"/>
                      </a:lnTo>
                      <a:lnTo>
                        <a:pt x="0" y="344"/>
                      </a:lnTo>
                      <a:lnTo>
                        <a:pt x="3" y="281"/>
                      </a:lnTo>
                      <a:lnTo>
                        <a:pt x="41" y="248"/>
                      </a:lnTo>
                      <a:lnTo>
                        <a:pt x="84" y="239"/>
                      </a:lnTo>
                      <a:lnTo>
                        <a:pt x="116" y="230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84123" name="Freeform 27"/>
                <p:cNvSpPr>
                  <a:spLocks/>
                </p:cNvSpPr>
                <p:nvPr/>
              </p:nvSpPr>
              <p:spPr bwMode="auto">
                <a:xfrm>
                  <a:off x="4038" y="3162"/>
                  <a:ext cx="713" cy="762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2" y="16"/>
                    </a:cxn>
                    <a:cxn ang="0">
                      <a:pos x="69" y="0"/>
                    </a:cxn>
                    <a:cxn ang="0">
                      <a:pos x="134" y="7"/>
                    </a:cxn>
                    <a:cxn ang="0">
                      <a:pos x="150" y="52"/>
                    </a:cxn>
                    <a:cxn ang="0">
                      <a:pos x="125" y="227"/>
                    </a:cxn>
                    <a:cxn ang="0">
                      <a:pos x="122" y="360"/>
                    </a:cxn>
                    <a:cxn ang="0">
                      <a:pos x="116" y="435"/>
                    </a:cxn>
                    <a:cxn ang="0">
                      <a:pos x="116" y="450"/>
                    </a:cxn>
                    <a:cxn ang="0">
                      <a:pos x="131" y="524"/>
                    </a:cxn>
                    <a:cxn ang="0">
                      <a:pos x="172" y="536"/>
                    </a:cxn>
                    <a:cxn ang="0">
                      <a:pos x="225" y="524"/>
                    </a:cxn>
                    <a:cxn ang="0">
                      <a:pos x="303" y="481"/>
                    </a:cxn>
                    <a:cxn ang="0">
                      <a:pos x="387" y="460"/>
                    </a:cxn>
                    <a:cxn ang="0">
                      <a:pos x="482" y="444"/>
                    </a:cxn>
                    <a:cxn ang="0">
                      <a:pos x="585" y="432"/>
                    </a:cxn>
                    <a:cxn ang="0">
                      <a:pos x="660" y="432"/>
                    </a:cxn>
                    <a:cxn ang="0">
                      <a:pos x="694" y="441"/>
                    </a:cxn>
                    <a:cxn ang="0">
                      <a:pos x="713" y="463"/>
                    </a:cxn>
                    <a:cxn ang="0">
                      <a:pos x="704" y="496"/>
                    </a:cxn>
                    <a:cxn ang="0">
                      <a:pos x="657" y="524"/>
                    </a:cxn>
                    <a:cxn ang="0">
                      <a:pos x="613" y="563"/>
                    </a:cxn>
                    <a:cxn ang="0">
                      <a:pos x="572" y="618"/>
                    </a:cxn>
                    <a:cxn ang="0">
                      <a:pos x="547" y="663"/>
                    </a:cxn>
                    <a:cxn ang="0">
                      <a:pos x="526" y="708"/>
                    </a:cxn>
                    <a:cxn ang="0">
                      <a:pos x="510" y="762"/>
                    </a:cxn>
                    <a:cxn ang="0">
                      <a:pos x="488" y="762"/>
                    </a:cxn>
                    <a:cxn ang="0">
                      <a:pos x="469" y="741"/>
                    </a:cxn>
                    <a:cxn ang="0">
                      <a:pos x="462" y="681"/>
                    </a:cxn>
                    <a:cxn ang="0">
                      <a:pos x="507" y="627"/>
                    </a:cxn>
                    <a:cxn ang="0">
                      <a:pos x="566" y="563"/>
                    </a:cxn>
                    <a:cxn ang="0">
                      <a:pos x="622" y="515"/>
                    </a:cxn>
                    <a:cxn ang="0">
                      <a:pos x="647" y="499"/>
                    </a:cxn>
                    <a:cxn ang="0">
                      <a:pos x="657" y="478"/>
                    </a:cxn>
                    <a:cxn ang="0">
                      <a:pos x="632" y="463"/>
                    </a:cxn>
                    <a:cxn ang="0">
                      <a:pos x="547" y="463"/>
                    </a:cxn>
                    <a:cxn ang="0">
                      <a:pos x="440" y="481"/>
                    </a:cxn>
                    <a:cxn ang="0">
                      <a:pos x="356" y="509"/>
                    </a:cxn>
                    <a:cxn ang="0">
                      <a:pos x="265" y="560"/>
                    </a:cxn>
                    <a:cxn ang="0">
                      <a:pos x="187" y="596"/>
                    </a:cxn>
                    <a:cxn ang="0">
                      <a:pos x="103" y="599"/>
                    </a:cxn>
                    <a:cxn ang="0">
                      <a:pos x="69" y="587"/>
                    </a:cxn>
                    <a:cxn ang="0">
                      <a:pos x="50" y="542"/>
                    </a:cxn>
                    <a:cxn ang="0">
                      <a:pos x="37" y="478"/>
                    </a:cxn>
                    <a:cxn ang="0">
                      <a:pos x="31" y="360"/>
                    </a:cxn>
                    <a:cxn ang="0">
                      <a:pos x="19" y="151"/>
                    </a:cxn>
                    <a:cxn ang="0">
                      <a:pos x="0" y="64"/>
                    </a:cxn>
                  </a:cxnLst>
                  <a:rect l="0" t="0" r="r" b="b"/>
                  <a:pathLst>
                    <a:path w="713" h="762">
                      <a:moveTo>
                        <a:pt x="0" y="64"/>
                      </a:moveTo>
                      <a:lnTo>
                        <a:pt x="22" y="16"/>
                      </a:lnTo>
                      <a:lnTo>
                        <a:pt x="69" y="0"/>
                      </a:lnTo>
                      <a:lnTo>
                        <a:pt x="134" y="7"/>
                      </a:lnTo>
                      <a:lnTo>
                        <a:pt x="150" y="52"/>
                      </a:lnTo>
                      <a:lnTo>
                        <a:pt x="125" y="227"/>
                      </a:lnTo>
                      <a:lnTo>
                        <a:pt x="122" y="360"/>
                      </a:lnTo>
                      <a:lnTo>
                        <a:pt x="116" y="435"/>
                      </a:lnTo>
                      <a:lnTo>
                        <a:pt x="116" y="450"/>
                      </a:lnTo>
                      <a:lnTo>
                        <a:pt x="131" y="524"/>
                      </a:lnTo>
                      <a:lnTo>
                        <a:pt x="172" y="536"/>
                      </a:lnTo>
                      <a:lnTo>
                        <a:pt x="225" y="524"/>
                      </a:lnTo>
                      <a:lnTo>
                        <a:pt x="303" y="481"/>
                      </a:lnTo>
                      <a:lnTo>
                        <a:pt x="387" y="460"/>
                      </a:lnTo>
                      <a:lnTo>
                        <a:pt x="482" y="444"/>
                      </a:lnTo>
                      <a:lnTo>
                        <a:pt x="585" y="432"/>
                      </a:lnTo>
                      <a:lnTo>
                        <a:pt x="660" y="432"/>
                      </a:lnTo>
                      <a:lnTo>
                        <a:pt x="694" y="441"/>
                      </a:lnTo>
                      <a:lnTo>
                        <a:pt x="713" y="463"/>
                      </a:lnTo>
                      <a:lnTo>
                        <a:pt x="704" y="496"/>
                      </a:lnTo>
                      <a:lnTo>
                        <a:pt x="657" y="524"/>
                      </a:lnTo>
                      <a:lnTo>
                        <a:pt x="613" y="563"/>
                      </a:lnTo>
                      <a:lnTo>
                        <a:pt x="572" y="618"/>
                      </a:lnTo>
                      <a:lnTo>
                        <a:pt x="547" y="663"/>
                      </a:lnTo>
                      <a:lnTo>
                        <a:pt x="526" y="708"/>
                      </a:lnTo>
                      <a:lnTo>
                        <a:pt x="510" y="762"/>
                      </a:lnTo>
                      <a:lnTo>
                        <a:pt x="488" y="762"/>
                      </a:lnTo>
                      <a:lnTo>
                        <a:pt x="469" y="741"/>
                      </a:lnTo>
                      <a:lnTo>
                        <a:pt x="462" y="681"/>
                      </a:lnTo>
                      <a:lnTo>
                        <a:pt x="507" y="627"/>
                      </a:lnTo>
                      <a:lnTo>
                        <a:pt x="566" y="563"/>
                      </a:lnTo>
                      <a:lnTo>
                        <a:pt x="622" y="515"/>
                      </a:lnTo>
                      <a:lnTo>
                        <a:pt x="647" y="499"/>
                      </a:lnTo>
                      <a:lnTo>
                        <a:pt x="657" y="478"/>
                      </a:lnTo>
                      <a:lnTo>
                        <a:pt x="632" y="463"/>
                      </a:lnTo>
                      <a:lnTo>
                        <a:pt x="547" y="463"/>
                      </a:lnTo>
                      <a:lnTo>
                        <a:pt x="440" y="481"/>
                      </a:lnTo>
                      <a:lnTo>
                        <a:pt x="356" y="509"/>
                      </a:lnTo>
                      <a:lnTo>
                        <a:pt x="265" y="560"/>
                      </a:lnTo>
                      <a:lnTo>
                        <a:pt x="187" y="596"/>
                      </a:lnTo>
                      <a:lnTo>
                        <a:pt x="103" y="599"/>
                      </a:lnTo>
                      <a:lnTo>
                        <a:pt x="69" y="587"/>
                      </a:lnTo>
                      <a:lnTo>
                        <a:pt x="50" y="542"/>
                      </a:lnTo>
                      <a:lnTo>
                        <a:pt x="37" y="478"/>
                      </a:lnTo>
                      <a:lnTo>
                        <a:pt x="31" y="360"/>
                      </a:lnTo>
                      <a:lnTo>
                        <a:pt x="19" y="151"/>
                      </a:lnTo>
                      <a:lnTo>
                        <a:pt x="0" y="64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9" name="Group 28"/>
              <p:cNvGrpSpPr>
                <a:grpSpLocks/>
              </p:cNvGrpSpPr>
              <p:nvPr/>
            </p:nvGrpSpPr>
            <p:grpSpPr bwMode="auto">
              <a:xfrm>
                <a:off x="4864" y="3099"/>
                <a:ext cx="432" cy="877"/>
                <a:chOff x="4864" y="3099"/>
                <a:chExt cx="432" cy="877"/>
              </a:xfrm>
            </p:grpSpPr>
            <p:sp>
              <p:nvSpPr>
                <p:cNvPr id="1284125" name="Freeform 29"/>
                <p:cNvSpPr>
                  <a:spLocks/>
                </p:cNvSpPr>
                <p:nvPr/>
              </p:nvSpPr>
              <p:spPr bwMode="auto">
                <a:xfrm>
                  <a:off x="4956" y="3588"/>
                  <a:ext cx="340" cy="109"/>
                </a:xfrm>
                <a:custGeom>
                  <a:avLst/>
                  <a:gdLst/>
                  <a:ahLst/>
                  <a:cxnLst>
                    <a:cxn ang="0">
                      <a:pos x="340" y="109"/>
                    </a:cxn>
                    <a:cxn ang="0">
                      <a:pos x="165" y="30"/>
                    </a:cxn>
                    <a:cxn ang="0">
                      <a:pos x="48" y="0"/>
                    </a:cxn>
                    <a:cxn ang="0">
                      <a:pos x="10" y="0"/>
                    </a:cxn>
                    <a:cxn ang="0">
                      <a:pos x="0" y="27"/>
                    </a:cxn>
                    <a:cxn ang="0">
                      <a:pos x="22" y="48"/>
                    </a:cxn>
                    <a:cxn ang="0">
                      <a:pos x="70" y="54"/>
                    </a:cxn>
                    <a:cxn ang="0">
                      <a:pos x="184" y="75"/>
                    </a:cxn>
                    <a:cxn ang="0">
                      <a:pos x="340" y="109"/>
                    </a:cxn>
                  </a:cxnLst>
                  <a:rect l="0" t="0" r="r" b="b"/>
                  <a:pathLst>
                    <a:path w="340" h="109">
                      <a:moveTo>
                        <a:pt x="340" y="109"/>
                      </a:moveTo>
                      <a:lnTo>
                        <a:pt x="165" y="30"/>
                      </a:lnTo>
                      <a:lnTo>
                        <a:pt x="48" y="0"/>
                      </a:lnTo>
                      <a:lnTo>
                        <a:pt x="10" y="0"/>
                      </a:lnTo>
                      <a:lnTo>
                        <a:pt x="0" y="27"/>
                      </a:lnTo>
                      <a:lnTo>
                        <a:pt x="22" y="48"/>
                      </a:lnTo>
                      <a:lnTo>
                        <a:pt x="70" y="54"/>
                      </a:lnTo>
                      <a:lnTo>
                        <a:pt x="184" y="75"/>
                      </a:lnTo>
                      <a:lnTo>
                        <a:pt x="340" y="109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84126" name="Freeform 30"/>
                <p:cNvSpPr>
                  <a:spLocks/>
                </p:cNvSpPr>
                <p:nvPr/>
              </p:nvSpPr>
              <p:spPr bwMode="auto">
                <a:xfrm>
                  <a:off x="4864" y="3685"/>
                  <a:ext cx="97" cy="291"/>
                </a:xfrm>
                <a:custGeom>
                  <a:avLst/>
                  <a:gdLst/>
                  <a:ahLst/>
                  <a:cxnLst>
                    <a:cxn ang="0">
                      <a:pos x="97" y="291"/>
                    </a:cxn>
                    <a:cxn ang="0">
                      <a:pos x="94" y="148"/>
                    </a:cxn>
                    <a:cxn ang="0">
                      <a:pos x="69" y="39"/>
                    </a:cxn>
                    <a:cxn ang="0">
                      <a:pos x="41" y="0"/>
                    </a:cxn>
                    <a:cxn ang="0">
                      <a:pos x="19" y="0"/>
                    </a:cxn>
                    <a:cxn ang="0">
                      <a:pos x="0" y="12"/>
                    </a:cxn>
                    <a:cxn ang="0">
                      <a:pos x="0" y="54"/>
                    </a:cxn>
                    <a:cxn ang="0">
                      <a:pos x="47" y="184"/>
                    </a:cxn>
                    <a:cxn ang="0">
                      <a:pos x="97" y="291"/>
                    </a:cxn>
                  </a:cxnLst>
                  <a:rect l="0" t="0" r="r" b="b"/>
                  <a:pathLst>
                    <a:path w="97" h="291">
                      <a:moveTo>
                        <a:pt x="97" y="291"/>
                      </a:moveTo>
                      <a:lnTo>
                        <a:pt x="94" y="148"/>
                      </a:lnTo>
                      <a:lnTo>
                        <a:pt x="69" y="39"/>
                      </a:lnTo>
                      <a:lnTo>
                        <a:pt x="41" y="0"/>
                      </a:lnTo>
                      <a:lnTo>
                        <a:pt x="19" y="0"/>
                      </a:lnTo>
                      <a:lnTo>
                        <a:pt x="0" y="12"/>
                      </a:lnTo>
                      <a:lnTo>
                        <a:pt x="0" y="54"/>
                      </a:lnTo>
                      <a:lnTo>
                        <a:pt x="47" y="184"/>
                      </a:lnTo>
                      <a:lnTo>
                        <a:pt x="97" y="291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84127" name="Freeform 31"/>
                <p:cNvSpPr>
                  <a:spLocks/>
                </p:cNvSpPr>
                <p:nvPr/>
              </p:nvSpPr>
              <p:spPr bwMode="auto">
                <a:xfrm>
                  <a:off x="5004" y="3099"/>
                  <a:ext cx="214" cy="111"/>
                </a:xfrm>
                <a:custGeom>
                  <a:avLst/>
                  <a:gdLst/>
                  <a:ahLst/>
                  <a:cxnLst>
                    <a:cxn ang="0">
                      <a:pos x="0" y="72"/>
                    </a:cxn>
                    <a:cxn ang="0">
                      <a:pos x="42" y="30"/>
                    </a:cxn>
                    <a:cxn ang="0">
                      <a:pos x="100" y="3"/>
                    </a:cxn>
                    <a:cxn ang="0">
                      <a:pos x="166" y="0"/>
                    </a:cxn>
                    <a:cxn ang="0">
                      <a:pos x="214" y="9"/>
                    </a:cxn>
                    <a:cxn ang="0">
                      <a:pos x="138" y="18"/>
                    </a:cxn>
                    <a:cxn ang="0">
                      <a:pos x="109" y="36"/>
                    </a:cxn>
                    <a:cxn ang="0">
                      <a:pos x="81" y="63"/>
                    </a:cxn>
                    <a:cxn ang="0">
                      <a:pos x="68" y="93"/>
                    </a:cxn>
                    <a:cxn ang="0">
                      <a:pos x="42" y="111"/>
                    </a:cxn>
                    <a:cxn ang="0">
                      <a:pos x="10" y="108"/>
                    </a:cxn>
                    <a:cxn ang="0">
                      <a:pos x="0" y="72"/>
                    </a:cxn>
                  </a:cxnLst>
                  <a:rect l="0" t="0" r="r" b="b"/>
                  <a:pathLst>
                    <a:path w="214" h="111">
                      <a:moveTo>
                        <a:pt x="0" y="72"/>
                      </a:moveTo>
                      <a:lnTo>
                        <a:pt x="42" y="30"/>
                      </a:lnTo>
                      <a:lnTo>
                        <a:pt x="100" y="3"/>
                      </a:lnTo>
                      <a:lnTo>
                        <a:pt x="166" y="0"/>
                      </a:lnTo>
                      <a:lnTo>
                        <a:pt x="214" y="9"/>
                      </a:lnTo>
                      <a:lnTo>
                        <a:pt x="138" y="18"/>
                      </a:lnTo>
                      <a:lnTo>
                        <a:pt x="109" y="36"/>
                      </a:lnTo>
                      <a:lnTo>
                        <a:pt x="81" y="63"/>
                      </a:lnTo>
                      <a:lnTo>
                        <a:pt x="68" y="93"/>
                      </a:lnTo>
                      <a:lnTo>
                        <a:pt x="42" y="111"/>
                      </a:lnTo>
                      <a:lnTo>
                        <a:pt x="10" y="108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8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8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410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04800"/>
            <a:ext cx="7772400" cy="1143000"/>
          </a:xfrm>
        </p:spPr>
        <p:txBody>
          <a:bodyPr/>
          <a:lstStyle/>
          <a:p>
            <a:r>
              <a:rPr lang="en-US"/>
              <a:t>RadixSort   </a:t>
            </a:r>
          </a:p>
        </p:txBody>
      </p:sp>
      <p:sp>
        <p:nvSpPr>
          <p:cNvPr id="1285123" name="Text Box 3"/>
          <p:cNvSpPr txBox="1">
            <a:spLocks noChangeArrowheads="1"/>
          </p:cNvSpPr>
          <p:nvPr/>
        </p:nvSpPr>
        <p:spPr bwMode="auto">
          <a:xfrm>
            <a:off x="533400" y="990600"/>
            <a:ext cx="8509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344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125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333 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134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224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334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143 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225 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325 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243 </a:t>
            </a:r>
          </a:p>
        </p:txBody>
      </p:sp>
      <p:sp>
        <p:nvSpPr>
          <p:cNvPr id="1285124" name="Text Box 4"/>
          <p:cNvSpPr txBox="1">
            <a:spLocks noChangeArrowheads="1"/>
          </p:cNvSpPr>
          <p:nvPr/>
        </p:nvSpPr>
        <p:spPr bwMode="auto">
          <a:xfrm>
            <a:off x="1590675" y="1752600"/>
            <a:ext cx="25447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Sort wrt which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digit first?</a:t>
            </a:r>
          </a:p>
        </p:txBody>
      </p:sp>
      <p:sp>
        <p:nvSpPr>
          <p:cNvPr id="1285125" name="Text Box 5"/>
          <p:cNvSpPr txBox="1">
            <a:spLocks noChangeArrowheads="1"/>
          </p:cNvSpPr>
          <p:nvPr/>
        </p:nvSpPr>
        <p:spPr bwMode="auto">
          <a:xfrm>
            <a:off x="5464175" y="1752600"/>
            <a:ext cx="25447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Sort wrt which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digit Second?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524000" y="990600"/>
            <a:ext cx="3581400" cy="4664075"/>
            <a:chOff x="1008" y="864"/>
            <a:chExt cx="2256" cy="2938"/>
          </a:xfrm>
        </p:grpSpPr>
        <p:sp>
          <p:nvSpPr>
            <p:cNvPr id="1285127" name="Text Box 7"/>
            <p:cNvSpPr txBox="1">
              <a:spLocks noChangeArrowheads="1"/>
            </p:cNvSpPr>
            <p:nvPr/>
          </p:nvSpPr>
          <p:spPr bwMode="auto">
            <a:xfrm>
              <a:off x="1008" y="2331"/>
              <a:ext cx="1191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The least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latin typeface="Times New Roman" charset="0"/>
                </a:rPr>
                <a:t>significant.</a:t>
              </a:r>
            </a:p>
          </p:txBody>
        </p:sp>
        <p:sp>
          <p:nvSpPr>
            <p:cNvPr id="1285128" name="Text Box 8"/>
            <p:cNvSpPr txBox="1">
              <a:spLocks noChangeArrowheads="1"/>
            </p:cNvSpPr>
            <p:nvPr/>
          </p:nvSpPr>
          <p:spPr bwMode="auto">
            <a:xfrm>
              <a:off x="2728" y="864"/>
              <a:ext cx="536" cy="2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333</a:t>
              </a:r>
              <a:r>
                <a:rPr lang="en-US" sz="3000" b="0">
                  <a:latin typeface="Times New Roman" charset="0"/>
                </a:rPr>
                <a:t>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143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243</a:t>
              </a:r>
              <a:r>
                <a:rPr lang="en-US" sz="3000" b="0">
                  <a:latin typeface="Times New Roman" charset="0"/>
                </a:rPr>
                <a:t>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344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134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224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334</a:t>
              </a:r>
              <a:r>
                <a:rPr lang="en-US" sz="3000" b="0">
                  <a:latin typeface="Times New Roman" charset="0"/>
                </a:rPr>
                <a:t>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125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225 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325 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5410200" y="990600"/>
            <a:ext cx="3536950" cy="5578475"/>
            <a:chOff x="3448" y="864"/>
            <a:chExt cx="2228" cy="3514"/>
          </a:xfrm>
        </p:grpSpPr>
        <p:sp>
          <p:nvSpPr>
            <p:cNvPr id="1285130" name="Text Box 10"/>
            <p:cNvSpPr txBox="1">
              <a:spLocks noChangeArrowheads="1"/>
            </p:cNvSpPr>
            <p:nvPr/>
          </p:nvSpPr>
          <p:spPr bwMode="auto">
            <a:xfrm>
              <a:off x="3448" y="2331"/>
              <a:ext cx="1525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The next least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latin typeface="Times New Roman" charset="0"/>
                </a:rPr>
                <a:t>significant.</a:t>
              </a:r>
            </a:p>
          </p:txBody>
        </p:sp>
        <p:sp>
          <p:nvSpPr>
            <p:cNvPr id="1285131" name="Text Box 11"/>
            <p:cNvSpPr txBox="1">
              <a:spLocks noChangeArrowheads="1"/>
            </p:cNvSpPr>
            <p:nvPr/>
          </p:nvSpPr>
          <p:spPr bwMode="auto">
            <a:xfrm>
              <a:off x="5080" y="864"/>
              <a:ext cx="596" cy="35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2 24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1 25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2 25 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3 25</a:t>
              </a:r>
              <a:r>
                <a:rPr lang="en-US" sz="3000" b="0">
                  <a:latin typeface="Times New Roman" charset="0"/>
                </a:rPr>
                <a:t>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3 33</a:t>
              </a:r>
              <a:r>
                <a:rPr lang="en-US" sz="3000" b="0">
                  <a:latin typeface="Times New Roman" charset="0"/>
                </a:rPr>
                <a:t>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1 34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3 34</a:t>
              </a:r>
              <a:r>
                <a:rPr lang="en-US" sz="3000" b="0">
                  <a:latin typeface="Times New Roman" charset="0"/>
                </a:rPr>
                <a:t>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1 43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2 43</a:t>
              </a:r>
              <a:r>
                <a:rPr lang="en-US" sz="3000" b="0">
                  <a:latin typeface="Times New Roman" charset="0"/>
                </a:rPr>
                <a:t>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solidFill>
                    <a:schemeClr val="accent2"/>
                  </a:solidFill>
                  <a:latin typeface="Times New Roman" charset="0"/>
                </a:rPr>
                <a:t>3 44</a:t>
              </a:r>
              <a:br>
                <a:rPr lang="en-US" sz="3000" b="0">
                  <a:solidFill>
                    <a:schemeClr val="accent2"/>
                  </a:solidFill>
                  <a:latin typeface="Times New Roman" charset="0"/>
                </a:rPr>
              </a:br>
              <a:r>
                <a:rPr lang="en-US" sz="3000" b="0">
                  <a:latin typeface="Times New Roman" charset="0"/>
                </a:rPr>
                <a:t/>
              </a:r>
              <a:br>
                <a:rPr lang="en-US" sz="3000" b="0">
                  <a:latin typeface="Times New Roman" charset="0"/>
                </a:rPr>
              </a:br>
              <a:endParaRPr lang="en-US" sz="3000" b="0">
                <a:latin typeface="Times New Roman" charset="0"/>
              </a:endParaRP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3733800" y="5527675"/>
            <a:ext cx="5467350" cy="1066800"/>
            <a:chOff x="2352" y="3648"/>
            <a:chExt cx="3444" cy="672"/>
          </a:xfrm>
        </p:grpSpPr>
        <p:grpSp>
          <p:nvGrpSpPr>
            <p:cNvPr id="5" name="Group 13"/>
            <p:cNvGrpSpPr>
              <a:grpSpLocks/>
            </p:cNvGrpSpPr>
            <p:nvPr/>
          </p:nvGrpSpPr>
          <p:grpSpPr bwMode="auto">
            <a:xfrm>
              <a:off x="2352" y="3648"/>
              <a:ext cx="3444" cy="672"/>
              <a:chOff x="2352" y="3648"/>
              <a:chExt cx="3444" cy="672"/>
            </a:xfrm>
          </p:grpSpPr>
          <p:grpSp>
            <p:nvGrpSpPr>
              <p:cNvPr id="6" name="Group 14"/>
              <p:cNvGrpSpPr>
                <a:grpSpLocks/>
              </p:cNvGrpSpPr>
              <p:nvPr/>
            </p:nvGrpSpPr>
            <p:grpSpPr bwMode="auto">
              <a:xfrm>
                <a:off x="2352" y="3648"/>
                <a:ext cx="744" cy="672"/>
                <a:chOff x="1224" y="2539"/>
                <a:chExt cx="2280" cy="1785"/>
              </a:xfrm>
            </p:grpSpPr>
            <p:sp>
              <p:nvSpPr>
                <p:cNvPr id="1285135" name="Freeform 15" descr="Green marble"/>
                <p:cNvSpPr>
                  <a:spLocks/>
                </p:cNvSpPr>
                <p:nvPr/>
              </p:nvSpPr>
              <p:spPr bwMode="auto">
                <a:xfrm>
                  <a:off x="1224" y="2539"/>
                  <a:ext cx="2280" cy="1785"/>
                </a:xfrm>
                <a:custGeom>
                  <a:avLst/>
                  <a:gdLst/>
                  <a:ahLst/>
                  <a:cxnLst>
                    <a:cxn ang="0">
                      <a:pos x="748" y="30"/>
                    </a:cxn>
                    <a:cxn ang="0">
                      <a:pos x="1224" y="305"/>
                    </a:cxn>
                    <a:cxn ang="0">
                      <a:pos x="2184" y="257"/>
                    </a:cxn>
                    <a:cxn ang="0">
                      <a:pos x="1800" y="1121"/>
                    </a:cxn>
                    <a:cxn ang="0">
                      <a:pos x="1743" y="1313"/>
                    </a:cxn>
                    <a:cxn ang="0">
                      <a:pos x="1717" y="1479"/>
                    </a:cxn>
                    <a:cxn ang="0">
                      <a:pos x="1560" y="1549"/>
                    </a:cxn>
                    <a:cxn ang="0">
                      <a:pos x="1272" y="1553"/>
                    </a:cxn>
                    <a:cxn ang="0">
                      <a:pos x="168" y="1649"/>
                    </a:cxn>
                    <a:cxn ang="0">
                      <a:pos x="264" y="737"/>
                    </a:cxn>
                    <a:cxn ang="0">
                      <a:pos x="425" y="126"/>
                    </a:cxn>
                    <a:cxn ang="0">
                      <a:pos x="748" y="30"/>
                    </a:cxn>
                  </a:cxnLst>
                  <a:rect l="0" t="0" r="r" b="b"/>
                  <a:pathLst>
                    <a:path w="2280" h="1785">
                      <a:moveTo>
                        <a:pt x="748" y="30"/>
                      </a:moveTo>
                      <a:cubicBezTo>
                        <a:pt x="881" y="60"/>
                        <a:pt x="985" y="267"/>
                        <a:pt x="1224" y="305"/>
                      </a:cubicBezTo>
                      <a:cubicBezTo>
                        <a:pt x="1463" y="343"/>
                        <a:pt x="2088" y="121"/>
                        <a:pt x="2184" y="257"/>
                      </a:cubicBezTo>
                      <a:cubicBezTo>
                        <a:pt x="2280" y="393"/>
                        <a:pt x="1873" y="945"/>
                        <a:pt x="1800" y="1121"/>
                      </a:cubicBezTo>
                      <a:cubicBezTo>
                        <a:pt x="1727" y="1297"/>
                        <a:pt x="1757" y="1253"/>
                        <a:pt x="1743" y="1313"/>
                      </a:cubicBezTo>
                      <a:cubicBezTo>
                        <a:pt x="1729" y="1373"/>
                        <a:pt x="1747" y="1440"/>
                        <a:pt x="1717" y="1479"/>
                      </a:cubicBezTo>
                      <a:cubicBezTo>
                        <a:pt x="1687" y="1518"/>
                        <a:pt x="1634" y="1537"/>
                        <a:pt x="1560" y="1549"/>
                      </a:cubicBezTo>
                      <a:cubicBezTo>
                        <a:pt x="1486" y="1561"/>
                        <a:pt x="1504" y="1536"/>
                        <a:pt x="1272" y="1553"/>
                      </a:cubicBezTo>
                      <a:cubicBezTo>
                        <a:pt x="1040" y="1570"/>
                        <a:pt x="336" y="1785"/>
                        <a:pt x="168" y="1649"/>
                      </a:cubicBezTo>
                      <a:cubicBezTo>
                        <a:pt x="0" y="1513"/>
                        <a:pt x="221" y="991"/>
                        <a:pt x="264" y="737"/>
                      </a:cubicBezTo>
                      <a:cubicBezTo>
                        <a:pt x="307" y="483"/>
                        <a:pt x="344" y="244"/>
                        <a:pt x="425" y="126"/>
                      </a:cubicBezTo>
                      <a:cubicBezTo>
                        <a:pt x="506" y="8"/>
                        <a:pt x="615" y="0"/>
                        <a:pt x="748" y="30"/>
                      </a:cubicBezTo>
                      <a:close/>
                    </a:path>
                  </a:pathLst>
                </a:custGeom>
                <a:blipFill dpi="0" rotWithShape="0">
                  <a:blip r:embed="rId2"/>
                  <a:srcRect/>
                  <a:tile tx="0" ty="0" sx="100000" sy="100000" flip="none" algn="tl"/>
                </a:blip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7" name="Group 16"/>
                <p:cNvGrpSpPr>
                  <a:grpSpLocks/>
                </p:cNvGrpSpPr>
                <p:nvPr/>
              </p:nvGrpSpPr>
              <p:grpSpPr bwMode="auto">
                <a:xfrm>
                  <a:off x="1584" y="2688"/>
                  <a:ext cx="1216" cy="1440"/>
                  <a:chOff x="2641" y="1488"/>
                  <a:chExt cx="2655" cy="2488"/>
                </a:xfrm>
              </p:grpSpPr>
              <p:grpSp>
                <p:nvGrpSpPr>
                  <p:cNvPr id="8" name="Group 17"/>
                  <p:cNvGrpSpPr>
                    <a:grpSpLocks/>
                  </p:cNvGrpSpPr>
                  <p:nvPr/>
                </p:nvGrpSpPr>
                <p:grpSpPr bwMode="auto">
                  <a:xfrm>
                    <a:off x="2641" y="1488"/>
                    <a:ext cx="2496" cy="2436"/>
                    <a:chOff x="2641" y="1488"/>
                    <a:chExt cx="2496" cy="2436"/>
                  </a:xfrm>
                </p:grpSpPr>
                <p:sp>
                  <p:nvSpPr>
                    <p:cNvPr id="1285138" name="Freeform 18"/>
                    <p:cNvSpPr>
                      <a:spLocks/>
                    </p:cNvSpPr>
                    <p:nvPr/>
                  </p:nvSpPr>
                  <p:spPr bwMode="auto">
                    <a:xfrm>
                      <a:off x="3465" y="1900"/>
                      <a:ext cx="434" cy="514"/>
                    </a:xfrm>
                    <a:custGeom>
                      <a:avLst/>
                      <a:gdLst/>
                      <a:ahLst/>
                      <a:cxnLst>
                        <a:cxn ang="0">
                          <a:pos x="132" y="186"/>
                        </a:cxn>
                        <a:cxn ang="0">
                          <a:pos x="157" y="114"/>
                        </a:cxn>
                        <a:cxn ang="0">
                          <a:pos x="189" y="42"/>
                        </a:cxn>
                        <a:cxn ang="0">
                          <a:pos x="236" y="6"/>
                        </a:cxn>
                        <a:cxn ang="0">
                          <a:pos x="302" y="0"/>
                        </a:cxn>
                        <a:cxn ang="0">
                          <a:pos x="355" y="24"/>
                        </a:cxn>
                        <a:cxn ang="0">
                          <a:pos x="393" y="63"/>
                        </a:cxn>
                        <a:cxn ang="0">
                          <a:pos x="421" y="135"/>
                        </a:cxn>
                        <a:cxn ang="0">
                          <a:pos x="434" y="222"/>
                        </a:cxn>
                        <a:cxn ang="0">
                          <a:pos x="434" y="312"/>
                        </a:cxn>
                        <a:cxn ang="0">
                          <a:pos x="412" y="411"/>
                        </a:cxn>
                        <a:cxn ang="0">
                          <a:pos x="355" y="474"/>
                        </a:cxn>
                        <a:cxn ang="0">
                          <a:pos x="299" y="514"/>
                        </a:cxn>
                        <a:cxn ang="0">
                          <a:pos x="245" y="510"/>
                        </a:cxn>
                        <a:cxn ang="0">
                          <a:pos x="198" y="468"/>
                        </a:cxn>
                        <a:cxn ang="0">
                          <a:pos x="157" y="396"/>
                        </a:cxn>
                        <a:cxn ang="0">
                          <a:pos x="129" y="333"/>
                        </a:cxn>
                        <a:cxn ang="0">
                          <a:pos x="129" y="252"/>
                        </a:cxn>
                        <a:cxn ang="0">
                          <a:pos x="0" y="234"/>
                        </a:cxn>
                        <a:cxn ang="0">
                          <a:pos x="16" y="189"/>
                        </a:cxn>
                        <a:cxn ang="0">
                          <a:pos x="132" y="186"/>
                        </a:cxn>
                      </a:cxnLst>
                      <a:rect l="0" t="0" r="r" b="b"/>
                      <a:pathLst>
                        <a:path w="434" h="514">
                          <a:moveTo>
                            <a:pt x="132" y="186"/>
                          </a:moveTo>
                          <a:lnTo>
                            <a:pt x="157" y="114"/>
                          </a:lnTo>
                          <a:lnTo>
                            <a:pt x="189" y="42"/>
                          </a:lnTo>
                          <a:lnTo>
                            <a:pt x="236" y="6"/>
                          </a:lnTo>
                          <a:lnTo>
                            <a:pt x="302" y="0"/>
                          </a:lnTo>
                          <a:lnTo>
                            <a:pt x="355" y="24"/>
                          </a:lnTo>
                          <a:lnTo>
                            <a:pt x="393" y="63"/>
                          </a:lnTo>
                          <a:lnTo>
                            <a:pt x="421" y="135"/>
                          </a:lnTo>
                          <a:lnTo>
                            <a:pt x="434" y="222"/>
                          </a:lnTo>
                          <a:lnTo>
                            <a:pt x="434" y="312"/>
                          </a:lnTo>
                          <a:lnTo>
                            <a:pt x="412" y="411"/>
                          </a:lnTo>
                          <a:lnTo>
                            <a:pt x="355" y="474"/>
                          </a:lnTo>
                          <a:lnTo>
                            <a:pt x="299" y="514"/>
                          </a:lnTo>
                          <a:lnTo>
                            <a:pt x="245" y="510"/>
                          </a:lnTo>
                          <a:lnTo>
                            <a:pt x="198" y="468"/>
                          </a:lnTo>
                          <a:lnTo>
                            <a:pt x="157" y="396"/>
                          </a:lnTo>
                          <a:lnTo>
                            <a:pt x="129" y="333"/>
                          </a:lnTo>
                          <a:lnTo>
                            <a:pt x="129" y="252"/>
                          </a:lnTo>
                          <a:lnTo>
                            <a:pt x="0" y="234"/>
                          </a:lnTo>
                          <a:lnTo>
                            <a:pt x="16" y="189"/>
                          </a:lnTo>
                          <a:lnTo>
                            <a:pt x="132" y="186"/>
                          </a:lnTo>
                          <a:close/>
                        </a:path>
                      </a:pathLst>
                    </a:custGeom>
                    <a:solidFill>
                      <a:schemeClr val="tx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85139" name="Freeform 19"/>
                    <p:cNvSpPr>
                      <a:spLocks/>
                    </p:cNvSpPr>
                    <p:nvPr/>
                  </p:nvSpPr>
                  <p:spPr bwMode="auto">
                    <a:xfrm>
                      <a:off x="3752" y="1488"/>
                      <a:ext cx="566" cy="1154"/>
                    </a:xfrm>
                    <a:custGeom>
                      <a:avLst/>
                      <a:gdLst/>
                      <a:ahLst/>
                      <a:cxnLst>
                        <a:cxn ang="0">
                          <a:pos x="13" y="1145"/>
                        </a:cxn>
                        <a:cxn ang="0">
                          <a:pos x="0" y="1088"/>
                        </a:cxn>
                        <a:cxn ang="0">
                          <a:pos x="31" y="1042"/>
                        </a:cxn>
                        <a:cxn ang="0">
                          <a:pos x="134" y="988"/>
                        </a:cxn>
                        <a:cxn ang="0">
                          <a:pos x="226" y="927"/>
                        </a:cxn>
                        <a:cxn ang="0">
                          <a:pos x="313" y="827"/>
                        </a:cxn>
                        <a:cxn ang="0">
                          <a:pos x="432" y="689"/>
                        </a:cxn>
                        <a:cxn ang="0">
                          <a:pos x="463" y="634"/>
                        </a:cxn>
                        <a:cxn ang="0">
                          <a:pos x="479" y="580"/>
                        </a:cxn>
                        <a:cxn ang="0">
                          <a:pos x="472" y="526"/>
                        </a:cxn>
                        <a:cxn ang="0">
                          <a:pos x="444" y="426"/>
                        </a:cxn>
                        <a:cxn ang="0">
                          <a:pos x="376" y="299"/>
                        </a:cxn>
                        <a:cxn ang="0">
                          <a:pos x="301" y="229"/>
                        </a:cxn>
                        <a:cxn ang="0">
                          <a:pos x="235" y="190"/>
                        </a:cxn>
                        <a:cxn ang="0">
                          <a:pos x="181" y="184"/>
                        </a:cxn>
                        <a:cxn ang="0">
                          <a:pos x="153" y="190"/>
                        </a:cxn>
                        <a:cxn ang="0">
                          <a:pos x="150" y="163"/>
                        </a:cxn>
                        <a:cxn ang="0">
                          <a:pos x="215" y="154"/>
                        </a:cxn>
                        <a:cxn ang="0">
                          <a:pos x="291" y="154"/>
                        </a:cxn>
                        <a:cxn ang="0">
                          <a:pos x="238" y="93"/>
                        </a:cxn>
                        <a:cxn ang="0">
                          <a:pos x="206" y="45"/>
                        </a:cxn>
                        <a:cxn ang="0">
                          <a:pos x="229" y="27"/>
                        </a:cxn>
                        <a:cxn ang="0">
                          <a:pos x="313" y="109"/>
                        </a:cxn>
                        <a:cxn ang="0">
                          <a:pos x="329" y="121"/>
                        </a:cxn>
                        <a:cxn ang="0">
                          <a:pos x="313" y="57"/>
                        </a:cxn>
                        <a:cxn ang="0">
                          <a:pos x="301" y="9"/>
                        </a:cxn>
                        <a:cxn ang="0">
                          <a:pos x="313" y="0"/>
                        </a:cxn>
                        <a:cxn ang="0">
                          <a:pos x="341" y="9"/>
                        </a:cxn>
                        <a:cxn ang="0">
                          <a:pos x="366" y="121"/>
                        </a:cxn>
                        <a:cxn ang="0">
                          <a:pos x="379" y="118"/>
                        </a:cxn>
                        <a:cxn ang="0">
                          <a:pos x="379" y="30"/>
                        </a:cxn>
                        <a:cxn ang="0">
                          <a:pos x="404" y="21"/>
                        </a:cxn>
                        <a:cxn ang="0">
                          <a:pos x="422" y="36"/>
                        </a:cxn>
                        <a:cxn ang="0">
                          <a:pos x="413" y="154"/>
                        </a:cxn>
                        <a:cxn ang="0">
                          <a:pos x="407" y="202"/>
                        </a:cxn>
                        <a:cxn ang="0">
                          <a:pos x="422" y="299"/>
                        </a:cxn>
                        <a:cxn ang="0">
                          <a:pos x="472" y="402"/>
                        </a:cxn>
                        <a:cxn ang="0">
                          <a:pos x="525" y="520"/>
                        </a:cxn>
                        <a:cxn ang="0">
                          <a:pos x="566" y="607"/>
                        </a:cxn>
                        <a:cxn ang="0">
                          <a:pos x="563" y="652"/>
                        </a:cxn>
                        <a:cxn ang="0">
                          <a:pos x="488" y="734"/>
                        </a:cxn>
                        <a:cxn ang="0">
                          <a:pos x="385" y="836"/>
                        </a:cxn>
                        <a:cxn ang="0">
                          <a:pos x="301" y="937"/>
                        </a:cxn>
                        <a:cxn ang="0">
                          <a:pos x="197" y="1070"/>
                        </a:cxn>
                        <a:cxn ang="0">
                          <a:pos x="112" y="1136"/>
                        </a:cxn>
                        <a:cxn ang="0">
                          <a:pos x="47" y="1154"/>
                        </a:cxn>
                        <a:cxn ang="0">
                          <a:pos x="13" y="1145"/>
                        </a:cxn>
                      </a:cxnLst>
                      <a:rect l="0" t="0" r="r" b="b"/>
                      <a:pathLst>
                        <a:path w="566" h="1154">
                          <a:moveTo>
                            <a:pt x="13" y="1145"/>
                          </a:moveTo>
                          <a:lnTo>
                            <a:pt x="0" y="1088"/>
                          </a:lnTo>
                          <a:lnTo>
                            <a:pt x="31" y="1042"/>
                          </a:lnTo>
                          <a:lnTo>
                            <a:pt x="134" y="988"/>
                          </a:lnTo>
                          <a:lnTo>
                            <a:pt x="226" y="927"/>
                          </a:lnTo>
                          <a:lnTo>
                            <a:pt x="313" y="827"/>
                          </a:lnTo>
                          <a:lnTo>
                            <a:pt x="432" y="689"/>
                          </a:lnTo>
                          <a:lnTo>
                            <a:pt x="463" y="634"/>
                          </a:lnTo>
                          <a:lnTo>
                            <a:pt x="479" y="580"/>
                          </a:lnTo>
                          <a:lnTo>
                            <a:pt x="472" y="526"/>
                          </a:lnTo>
                          <a:lnTo>
                            <a:pt x="444" y="426"/>
                          </a:lnTo>
                          <a:lnTo>
                            <a:pt x="376" y="299"/>
                          </a:lnTo>
                          <a:lnTo>
                            <a:pt x="301" y="229"/>
                          </a:lnTo>
                          <a:lnTo>
                            <a:pt x="235" y="190"/>
                          </a:lnTo>
                          <a:lnTo>
                            <a:pt x="181" y="184"/>
                          </a:lnTo>
                          <a:lnTo>
                            <a:pt x="153" y="190"/>
                          </a:lnTo>
                          <a:lnTo>
                            <a:pt x="150" y="163"/>
                          </a:lnTo>
                          <a:lnTo>
                            <a:pt x="215" y="154"/>
                          </a:lnTo>
                          <a:lnTo>
                            <a:pt x="291" y="154"/>
                          </a:lnTo>
                          <a:lnTo>
                            <a:pt x="238" y="93"/>
                          </a:lnTo>
                          <a:lnTo>
                            <a:pt x="206" y="45"/>
                          </a:lnTo>
                          <a:lnTo>
                            <a:pt x="229" y="27"/>
                          </a:lnTo>
                          <a:lnTo>
                            <a:pt x="313" y="109"/>
                          </a:lnTo>
                          <a:lnTo>
                            <a:pt x="329" y="121"/>
                          </a:lnTo>
                          <a:lnTo>
                            <a:pt x="313" y="57"/>
                          </a:lnTo>
                          <a:lnTo>
                            <a:pt x="301" y="9"/>
                          </a:lnTo>
                          <a:lnTo>
                            <a:pt x="313" y="0"/>
                          </a:lnTo>
                          <a:lnTo>
                            <a:pt x="341" y="9"/>
                          </a:lnTo>
                          <a:lnTo>
                            <a:pt x="366" y="121"/>
                          </a:lnTo>
                          <a:lnTo>
                            <a:pt x="379" y="118"/>
                          </a:lnTo>
                          <a:lnTo>
                            <a:pt x="379" y="30"/>
                          </a:lnTo>
                          <a:lnTo>
                            <a:pt x="404" y="21"/>
                          </a:lnTo>
                          <a:lnTo>
                            <a:pt x="422" y="36"/>
                          </a:lnTo>
                          <a:lnTo>
                            <a:pt x="413" y="154"/>
                          </a:lnTo>
                          <a:lnTo>
                            <a:pt x="407" y="202"/>
                          </a:lnTo>
                          <a:lnTo>
                            <a:pt x="422" y="299"/>
                          </a:lnTo>
                          <a:lnTo>
                            <a:pt x="472" y="402"/>
                          </a:lnTo>
                          <a:lnTo>
                            <a:pt x="525" y="520"/>
                          </a:lnTo>
                          <a:lnTo>
                            <a:pt x="566" y="607"/>
                          </a:lnTo>
                          <a:lnTo>
                            <a:pt x="563" y="652"/>
                          </a:lnTo>
                          <a:lnTo>
                            <a:pt x="488" y="734"/>
                          </a:lnTo>
                          <a:lnTo>
                            <a:pt x="385" y="836"/>
                          </a:lnTo>
                          <a:lnTo>
                            <a:pt x="301" y="937"/>
                          </a:lnTo>
                          <a:lnTo>
                            <a:pt x="197" y="1070"/>
                          </a:lnTo>
                          <a:lnTo>
                            <a:pt x="112" y="1136"/>
                          </a:lnTo>
                          <a:lnTo>
                            <a:pt x="47" y="1154"/>
                          </a:lnTo>
                          <a:lnTo>
                            <a:pt x="13" y="1145"/>
                          </a:lnTo>
                          <a:close/>
                        </a:path>
                      </a:pathLst>
                    </a:custGeom>
                    <a:solidFill>
                      <a:schemeClr val="tx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85140" name="Freeform 20"/>
                    <p:cNvSpPr>
                      <a:spLocks/>
                    </p:cNvSpPr>
                    <p:nvPr/>
                  </p:nvSpPr>
                  <p:spPr bwMode="auto">
                    <a:xfrm>
                      <a:off x="2641" y="2564"/>
                      <a:ext cx="1037" cy="581"/>
                    </a:xfrm>
                    <a:custGeom>
                      <a:avLst/>
                      <a:gdLst/>
                      <a:ahLst/>
                      <a:cxnLst>
                        <a:cxn ang="0">
                          <a:pos x="210" y="468"/>
                        </a:cxn>
                        <a:cxn ang="0">
                          <a:pos x="361" y="462"/>
                        </a:cxn>
                        <a:cxn ang="0">
                          <a:pos x="498" y="444"/>
                        </a:cxn>
                        <a:cxn ang="0">
                          <a:pos x="583" y="423"/>
                        </a:cxn>
                        <a:cxn ang="0">
                          <a:pos x="705" y="354"/>
                        </a:cxn>
                        <a:cxn ang="0">
                          <a:pos x="792" y="288"/>
                        </a:cxn>
                        <a:cxn ang="0">
                          <a:pos x="906" y="207"/>
                        </a:cxn>
                        <a:cxn ang="0">
                          <a:pos x="959" y="156"/>
                        </a:cxn>
                        <a:cxn ang="0">
                          <a:pos x="1000" y="120"/>
                        </a:cxn>
                        <a:cxn ang="0">
                          <a:pos x="1037" y="81"/>
                        </a:cxn>
                        <a:cxn ang="0">
                          <a:pos x="1037" y="39"/>
                        </a:cxn>
                        <a:cxn ang="0">
                          <a:pos x="996" y="0"/>
                        </a:cxn>
                        <a:cxn ang="0">
                          <a:pos x="971" y="9"/>
                        </a:cxn>
                        <a:cxn ang="0">
                          <a:pos x="903" y="90"/>
                        </a:cxn>
                        <a:cxn ang="0">
                          <a:pos x="828" y="183"/>
                        </a:cxn>
                        <a:cxn ang="0">
                          <a:pos x="752" y="270"/>
                        </a:cxn>
                        <a:cxn ang="0">
                          <a:pos x="642" y="342"/>
                        </a:cxn>
                        <a:cxn ang="0">
                          <a:pos x="548" y="390"/>
                        </a:cxn>
                        <a:cxn ang="0">
                          <a:pos x="445" y="414"/>
                        </a:cxn>
                        <a:cxn ang="0">
                          <a:pos x="301" y="417"/>
                        </a:cxn>
                        <a:cxn ang="0">
                          <a:pos x="216" y="417"/>
                        </a:cxn>
                        <a:cxn ang="0">
                          <a:pos x="144" y="363"/>
                        </a:cxn>
                        <a:cxn ang="0">
                          <a:pos x="125" y="327"/>
                        </a:cxn>
                        <a:cxn ang="0">
                          <a:pos x="94" y="327"/>
                        </a:cxn>
                        <a:cxn ang="0">
                          <a:pos x="116" y="372"/>
                        </a:cxn>
                        <a:cxn ang="0">
                          <a:pos x="150" y="414"/>
                        </a:cxn>
                        <a:cxn ang="0">
                          <a:pos x="66" y="396"/>
                        </a:cxn>
                        <a:cxn ang="0">
                          <a:pos x="3" y="387"/>
                        </a:cxn>
                        <a:cxn ang="0">
                          <a:pos x="3" y="405"/>
                        </a:cxn>
                        <a:cxn ang="0">
                          <a:pos x="59" y="417"/>
                        </a:cxn>
                        <a:cxn ang="0">
                          <a:pos x="97" y="441"/>
                        </a:cxn>
                        <a:cxn ang="0">
                          <a:pos x="131" y="444"/>
                        </a:cxn>
                        <a:cxn ang="0">
                          <a:pos x="78" y="462"/>
                        </a:cxn>
                        <a:cxn ang="0">
                          <a:pos x="0" y="481"/>
                        </a:cxn>
                        <a:cxn ang="0">
                          <a:pos x="3" y="499"/>
                        </a:cxn>
                        <a:cxn ang="0">
                          <a:pos x="28" y="505"/>
                        </a:cxn>
                        <a:cxn ang="0">
                          <a:pos x="103" y="481"/>
                        </a:cxn>
                        <a:cxn ang="0">
                          <a:pos x="150" y="477"/>
                        </a:cxn>
                        <a:cxn ang="0">
                          <a:pos x="122" y="505"/>
                        </a:cxn>
                        <a:cxn ang="0">
                          <a:pos x="78" y="550"/>
                        </a:cxn>
                        <a:cxn ang="0">
                          <a:pos x="59" y="562"/>
                        </a:cxn>
                        <a:cxn ang="0">
                          <a:pos x="75" y="581"/>
                        </a:cxn>
                        <a:cxn ang="0">
                          <a:pos x="113" y="559"/>
                        </a:cxn>
                        <a:cxn ang="0">
                          <a:pos x="163" y="514"/>
                        </a:cxn>
                        <a:cxn ang="0">
                          <a:pos x="210" y="468"/>
                        </a:cxn>
                      </a:cxnLst>
                      <a:rect l="0" t="0" r="r" b="b"/>
                      <a:pathLst>
                        <a:path w="1037" h="581">
                          <a:moveTo>
                            <a:pt x="210" y="468"/>
                          </a:moveTo>
                          <a:lnTo>
                            <a:pt x="361" y="462"/>
                          </a:lnTo>
                          <a:lnTo>
                            <a:pt x="498" y="444"/>
                          </a:lnTo>
                          <a:lnTo>
                            <a:pt x="583" y="423"/>
                          </a:lnTo>
                          <a:lnTo>
                            <a:pt x="705" y="354"/>
                          </a:lnTo>
                          <a:lnTo>
                            <a:pt x="792" y="288"/>
                          </a:lnTo>
                          <a:lnTo>
                            <a:pt x="906" y="207"/>
                          </a:lnTo>
                          <a:lnTo>
                            <a:pt x="959" y="156"/>
                          </a:lnTo>
                          <a:lnTo>
                            <a:pt x="1000" y="120"/>
                          </a:lnTo>
                          <a:lnTo>
                            <a:pt x="1037" y="81"/>
                          </a:lnTo>
                          <a:lnTo>
                            <a:pt x="1037" y="39"/>
                          </a:lnTo>
                          <a:lnTo>
                            <a:pt x="996" y="0"/>
                          </a:lnTo>
                          <a:lnTo>
                            <a:pt x="971" y="9"/>
                          </a:lnTo>
                          <a:lnTo>
                            <a:pt x="903" y="90"/>
                          </a:lnTo>
                          <a:lnTo>
                            <a:pt x="828" y="183"/>
                          </a:lnTo>
                          <a:lnTo>
                            <a:pt x="752" y="270"/>
                          </a:lnTo>
                          <a:lnTo>
                            <a:pt x="642" y="342"/>
                          </a:lnTo>
                          <a:lnTo>
                            <a:pt x="548" y="390"/>
                          </a:lnTo>
                          <a:lnTo>
                            <a:pt x="445" y="414"/>
                          </a:lnTo>
                          <a:lnTo>
                            <a:pt x="301" y="417"/>
                          </a:lnTo>
                          <a:lnTo>
                            <a:pt x="216" y="417"/>
                          </a:lnTo>
                          <a:lnTo>
                            <a:pt x="144" y="363"/>
                          </a:lnTo>
                          <a:lnTo>
                            <a:pt x="125" y="327"/>
                          </a:lnTo>
                          <a:lnTo>
                            <a:pt x="94" y="327"/>
                          </a:lnTo>
                          <a:lnTo>
                            <a:pt x="116" y="372"/>
                          </a:lnTo>
                          <a:lnTo>
                            <a:pt x="150" y="414"/>
                          </a:lnTo>
                          <a:lnTo>
                            <a:pt x="66" y="396"/>
                          </a:lnTo>
                          <a:lnTo>
                            <a:pt x="3" y="387"/>
                          </a:lnTo>
                          <a:lnTo>
                            <a:pt x="3" y="405"/>
                          </a:lnTo>
                          <a:lnTo>
                            <a:pt x="59" y="417"/>
                          </a:lnTo>
                          <a:lnTo>
                            <a:pt x="97" y="441"/>
                          </a:lnTo>
                          <a:lnTo>
                            <a:pt x="131" y="444"/>
                          </a:lnTo>
                          <a:lnTo>
                            <a:pt x="78" y="462"/>
                          </a:lnTo>
                          <a:lnTo>
                            <a:pt x="0" y="481"/>
                          </a:lnTo>
                          <a:lnTo>
                            <a:pt x="3" y="499"/>
                          </a:lnTo>
                          <a:lnTo>
                            <a:pt x="28" y="505"/>
                          </a:lnTo>
                          <a:lnTo>
                            <a:pt x="103" y="481"/>
                          </a:lnTo>
                          <a:lnTo>
                            <a:pt x="150" y="477"/>
                          </a:lnTo>
                          <a:lnTo>
                            <a:pt x="122" y="505"/>
                          </a:lnTo>
                          <a:lnTo>
                            <a:pt x="78" y="550"/>
                          </a:lnTo>
                          <a:lnTo>
                            <a:pt x="59" y="562"/>
                          </a:lnTo>
                          <a:lnTo>
                            <a:pt x="75" y="581"/>
                          </a:lnTo>
                          <a:lnTo>
                            <a:pt x="113" y="559"/>
                          </a:lnTo>
                          <a:lnTo>
                            <a:pt x="163" y="514"/>
                          </a:lnTo>
                          <a:lnTo>
                            <a:pt x="210" y="468"/>
                          </a:lnTo>
                          <a:close/>
                        </a:path>
                      </a:pathLst>
                    </a:custGeom>
                    <a:solidFill>
                      <a:schemeClr val="tx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85141" name="Freeform 21"/>
                    <p:cNvSpPr>
                      <a:spLocks/>
                    </p:cNvSpPr>
                    <p:nvPr/>
                  </p:nvSpPr>
                  <p:spPr bwMode="auto">
                    <a:xfrm>
                      <a:off x="3596" y="2504"/>
                      <a:ext cx="608" cy="800"/>
                    </a:xfrm>
                    <a:custGeom>
                      <a:avLst/>
                      <a:gdLst/>
                      <a:ahLst/>
                      <a:cxnLst>
                        <a:cxn ang="0">
                          <a:pos x="38" y="90"/>
                        </a:cxn>
                        <a:cxn ang="0">
                          <a:pos x="63" y="27"/>
                        </a:cxn>
                        <a:cxn ang="0">
                          <a:pos x="104" y="0"/>
                        </a:cxn>
                        <a:cxn ang="0">
                          <a:pos x="141" y="0"/>
                        </a:cxn>
                        <a:cxn ang="0">
                          <a:pos x="179" y="18"/>
                        </a:cxn>
                        <a:cxn ang="0">
                          <a:pos x="216" y="54"/>
                        </a:cxn>
                        <a:cxn ang="0">
                          <a:pos x="235" y="117"/>
                        </a:cxn>
                        <a:cxn ang="0">
                          <a:pos x="245" y="180"/>
                        </a:cxn>
                        <a:cxn ang="0">
                          <a:pos x="263" y="243"/>
                        </a:cxn>
                        <a:cxn ang="0">
                          <a:pos x="298" y="312"/>
                        </a:cxn>
                        <a:cxn ang="0">
                          <a:pos x="357" y="384"/>
                        </a:cxn>
                        <a:cxn ang="0">
                          <a:pos x="415" y="432"/>
                        </a:cxn>
                        <a:cxn ang="0">
                          <a:pos x="499" y="468"/>
                        </a:cxn>
                        <a:cxn ang="0">
                          <a:pos x="571" y="522"/>
                        </a:cxn>
                        <a:cxn ang="0">
                          <a:pos x="608" y="577"/>
                        </a:cxn>
                        <a:cxn ang="0">
                          <a:pos x="602" y="622"/>
                        </a:cxn>
                        <a:cxn ang="0">
                          <a:pos x="593" y="676"/>
                        </a:cxn>
                        <a:cxn ang="0">
                          <a:pos x="565" y="712"/>
                        </a:cxn>
                        <a:cxn ang="0">
                          <a:pos x="518" y="757"/>
                        </a:cxn>
                        <a:cxn ang="0">
                          <a:pos x="449" y="790"/>
                        </a:cxn>
                        <a:cxn ang="0">
                          <a:pos x="396" y="800"/>
                        </a:cxn>
                        <a:cxn ang="0">
                          <a:pos x="320" y="784"/>
                        </a:cxn>
                        <a:cxn ang="0">
                          <a:pos x="251" y="748"/>
                        </a:cxn>
                        <a:cxn ang="0">
                          <a:pos x="179" y="694"/>
                        </a:cxn>
                        <a:cxn ang="0">
                          <a:pos x="129" y="631"/>
                        </a:cxn>
                        <a:cxn ang="0">
                          <a:pos x="82" y="550"/>
                        </a:cxn>
                        <a:cxn ang="0">
                          <a:pos x="44" y="456"/>
                        </a:cxn>
                        <a:cxn ang="0">
                          <a:pos x="19" y="375"/>
                        </a:cxn>
                        <a:cxn ang="0">
                          <a:pos x="7" y="297"/>
                        </a:cxn>
                        <a:cxn ang="0">
                          <a:pos x="0" y="189"/>
                        </a:cxn>
                        <a:cxn ang="0">
                          <a:pos x="19" y="117"/>
                        </a:cxn>
                        <a:cxn ang="0">
                          <a:pos x="38" y="90"/>
                        </a:cxn>
                      </a:cxnLst>
                      <a:rect l="0" t="0" r="r" b="b"/>
                      <a:pathLst>
                        <a:path w="608" h="800">
                          <a:moveTo>
                            <a:pt x="38" y="90"/>
                          </a:moveTo>
                          <a:lnTo>
                            <a:pt x="63" y="27"/>
                          </a:lnTo>
                          <a:lnTo>
                            <a:pt x="104" y="0"/>
                          </a:lnTo>
                          <a:lnTo>
                            <a:pt x="141" y="0"/>
                          </a:lnTo>
                          <a:lnTo>
                            <a:pt x="179" y="18"/>
                          </a:lnTo>
                          <a:lnTo>
                            <a:pt x="216" y="54"/>
                          </a:lnTo>
                          <a:lnTo>
                            <a:pt x="235" y="117"/>
                          </a:lnTo>
                          <a:lnTo>
                            <a:pt x="245" y="180"/>
                          </a:lnTo>
                          <a:lnTo>
                            <a:pt x="263" y="243"/>
                          </a:lnTo>
                          <a:lnTo>
                            <a:pt x="298" y="312"/>
                          </a:lnTo>
                          <a:lnTo>
                            <a:pt x="357" y="384"/>
                          </a:lnTo>
                          <a:lnTo>
                            <a:pt x="415" y="432"/>
                          </a:lnTo>
                          <a:lnTo>
                            <a:pt x="499" y="468"/>
                          </a:lnTo>
                          <a:lnTo>
                            <a:pt x="571" y="522"/>
                          </a:lnTo>
                          <a:lnTo>
                            <a:pt x="608" y="577"/>
                          </a:lnTo>
                          <a:lnTo>
                            <a:pt x="602" y="622"/>
                          </a:lnTo>
                          <a:lnTo>
                            <a:pt x="593" y="676"/>
                          </a:lnTo>
                          <a:lnTo>
                            <a:pt x="565" y="712"/>
                          </a:lnTo>
                          <a:lnTo>
                            <a:pt x="518" y="757"/>
                          </a:lnTo>
                          <a:lnTo>
                            <a:pt x="449" y="790"/>
                          </a:lnTo>
                          <a:lnTo>
                            <a:pt x="396" y="800"/>
                          </a:lnTo>
                          <a:lnTo>
                            <a:pt x="320" y="784"/>
                          </a:lnTo>
                          <a:lnTo>
                            <a:pt x="251" y="748"/>
                          </a:lnTo>
                          <a:lnTo>
                            <a:pt x="179" y="694"/>
                          </a:lnTo>
                          <a:lnTo>
                            <a:pt x="129" y="631"/>
                          </a:lnTo>
                          <a:lnTo>
                            <a:pt x="82" y="550"/>
                          </a:lnTo>
                          <a:lnTo>
                            <a:pt x="44" y="456"/>
                          </a:lnTo>
                          <a:lnTo>
                            <a:pt x="19" y="375"/>
                          </a:lnTo>
                          <a:lnTo>
                            <a:pt x="7" y="297"/>
                          </a:lnTo>
                          <a:lnTo>
                            <a:pt x="0" y="189"/>
                          </a:lnTo>
                          <a:lnTo>
                            <a:pt x="19" y="117"/>
                          </a:lnTo>
                          <a:lnTo>
                            <a:pt x="38" y="90"/>
                          </a:lnTo>
                          <a:close/>
                        </a:path>
                      </a:pathLst>
                    </a:custGeom>
                    <a:solidFill>
                      <a:schemeClr val="tx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85142" name="Freeform 22"/>
                    <p:cNvSpPr>
                      <a:spLocks/>
                    </p:cNvSpPr>
                    <p:nvPr/>
                  </p:nvSpPr>
                  <p:spPr bwMode="auto">
                    <a:xfrm>
                      <a:off x="4094" y="2846"/>
                      <a:ext cx="1043" cy="726"/>
                    </a:xfrm>
                    <a:custGeom>
                      <a:avLst/>
                      <a:gdLst/>
                      <a:ahLst/>
                      <a:cxnLst>
                        <a:cxn ang="0">
                          <a:pos x="116" y="230"/>
                        </a:cxn>
                        <a:cxn ang="0">
                          <a:pos x="216" y="147"/>
                        </a:cxn>
                        <a:cxn ang="0">
                          <a:pos x="338" y="72"/>
                        </a:cxn>
                        <a:cxn ang="0">
                          <a:pos x="417" y="27"/>
                        </a:cxn>
                        <a:cxn ang="0">
                          <a:pos x="479" y="12"/>
                        </a:cxn>
                        <a:cxn ang="0">
                          <a:pos x="529" y="0"/>
                        </a:cxn>
                        <a:cxn ang="0">
                          <a:pos x="573" y="18"/>
                        </a:cxn>
                        <a:cxn ang="0">
                          <a:pos x="601" y="75"/>
                        </a:cxn>
                        <a:cxn ang="0">
                          <a:pos x="620" y="230"/>
                        </a:cxn>
                        <a:cxn ang="0">
                          <a:pos x="620" y="416"/>
                        </a:cxn>
                        <a:cxn ang="0">
                          <a:pos x="620" y="536"/>
                        </a:cxn>
                        <a:cxn ang="0">
                          <a:pos x="642" y="609"/>
                        </a:cxn>
                        <a:cxn ang="0">
                          <a:pos x="686" y="597"/>
                        </a:cxn>
                        <a:cxn ang="0">
                          <a:pos x="717" y="552"/>
                        </a:cxn>
                        <a:cxn ang="0">
                          <a:pos x="779" y="500"/>
                        </a:cxn>
                        <a:cxn ang="0">
                          <a:pos x="876" y="470"/>
                        </a:cxn>
                        <a:cxn ang="0">
                          <a:pos x="943" y="470"/>
                        </a:cxn>
                        <a:cxn ang="0">
                          <a:pos x="1043" y="488"/>
                        </a:cxn>
                        <a:cxn ang="0">
                          <a:pos x="1037" y="524"/>
                        </a:cxn>
                        <a:cxn ang="0">
                          <a:pos x="1015" y="555"/>
                        </a:cxn>
                        <a:cxn ang="0">
                          <a:pos x="981" y="561"/>
                        </a:cxn>
                        <a:cxn ang="0">
                          <a:pos x="943" y="542"/>
                        </a:cxn>
                        <a:cxn ang="0">
                          <a:pos x="886" y="518"/>
                        </a:cxn>
                        <a:cxn ang="0">
                          <a:pos x="829" y="518"/>
                        </a:cxn>
                        <a:cxn ang="0">
                          <a:pos x="754" y="564"/>
                        </a:cxn>
                        <a:cxn ang="0">
                          <a:pos x="708" y="633"/>
                        </a:cxn>
                        <a:cxn ang="0">
                          <a:pos x="698" y="690"/>
                        </a:cxn>
                        <a:cxn ang="0">
                          <a:pos x="679" y="726"/>
                        </a:cxn>
                        <a:cxn ang="0">
                          <a:pos x="604" y="723"/>
                        </a:cxn>
                        <a:cxn ang="0">
                          <a:pos x="601" y="669"/>
                        </a:cxn>
                        <a:cxn ang="0">
                          <a:pos x="576" y="591"/>
                        </a:cxn>
                        <a:cxn ang="0">
                          <a:pos x="567" y="509"/>
                        </a:cxn>
                        <a:cxn ang="0">
                          <a:pos x="573" y="401"/>
                        </a:cxn>
                        <a:cxn ang="0">
                          <a:pos x="564" y="248"/>
                        </a:cxn>
                        <a:cxn ang="0">
                          <a:pos x="558" y="147"/>
                        </a:cxn>
                        <a:cxn ang="0">
                          <a:pos x="539" y="111"/>
                        </a:cxn>
                        <a:cxn ang="0">
                          <a:pos x="501" y="75"/>
                        </a:cxn>
                        <a:cxn ang="0">
                          <a:pos x="461" y="75"/>
                        </a:cxn>
                        <a:cxn ang="0">
                          <a:pos x="403" y="111"/>
                        </a:cxn>
                        <a:cxn ang="0">
                          <a:pos x="328" y="181"/>
                        </a:cxn>
                        <a:cxn ang="0">
                          <a:pos x="235" y="272"/>
                        </a:cxn>
                        <a:cxn ang="0">
                          <a:pos x="141" y="356"/>
                        </a:cxn>
                        <a:cxn ang="0">
                          <a:pos x="94" y="383"/>
                        </a:cxn>
                        <a:cxn ang="0">
                          <a:pos x="38" y="383"/>
                        </a:cxn>
                        <a:cxn ang="0">
                          <a:pos x="0" y="344"/>
                        </a:cxn>
                        <a:cxn ang="0">
                          <a:pos x="3" y="281"/>
                        </a:cxn>
                        <a:cxn ang="0">
                          <a:pos x="41" y="248"/>
                        </a:cxn>
                        <a:cxn ang="0">
                          <a:pos x="84" y="239"/>
                        </a:cxn>
                        <a:cxn ang="0">
                          <a:pos x="116" y="230"/>
                        </a:cxn>
                      </a:cxnLst>
                      <a:rect l="0" t="0" r="r" b="b"/>
                      <a:pathLst>
                        <a:path w="1043" h="726">
                          <a:moveTo>
                            <a:pt x="116" y="230"/>
                          </a:moveTo>
                          <a:lnTo>
                            <a:pt x="216" y="147"/>
                          </a:lnTo>
                          <a:lnTo>
                            <a:pt x="338" y="72"/>
                          </a:lnTo>
                          <a:lnTo>
                            <a:pt x="417" y="27"/>
                          </a:lnTo>
                          <a:lnTo>
                            <a:pt x="479" y="12"/>
                          </a:lnTo>
                          <a:lnTo>
                            <a:pt x="529" y="0"/>
                          </a:lnTo>
                          <a:lnTo>
                            <a:pt x="573" y="18"/>
                          </a:lnTo>
                          <a:lnTo>
                            <a:pt x="601" y="75"/>
                          </a:lnTo>
                          <a:lnTo>
                            <a:pt x="620" y="230"/>
                          </a:lnTo>
                          <a:lnTo>
                            <a:pt x="620" y="416"/>
                          </a:lnTo>
                          <a:lnTo>
                            <a:pt x="620" y="536"/>
                          </a:lnTo>
                          <a:lnTo>
                            <a:pt x="642" y="609"/>
                          </a:lnTo>
                          <a:lnTo>
                            <a:pt x="686" y="597"/>
                          </a:lnTo>
                          <a:lnTo>
                            <a:pt x="717" y="552"/>
                          </a:lnTo>
                          <a:lnTo>
                            <a:pt x="779" y="500"/>
                          </a:lnTo>
                          <a:lnTo>
                            <a:pt x="876" y="470"/>
                          </a:lnTo>
                          <a:lnTo>
                            <a:pt x="943" y="470"/>
                          </a:lnTo>
                          <a:lnTo>
                            <a:pt x="1043" y="488"/>
                          </a:lnTo>
                          <a:lnTo>
                            <a:pt x="1037" y="524"/>
                          </a:lnTo>
                          <a:lnTo>
                            <a:pt x="1015" y="555"/>
                          </a:lnTo>
                          <a:lnTo>
                            <a:pt x="981" y="561"/>
                          </a:lnTo>
                          <a:lnTo>
                            <a:pt x="943" y="542"/>
                          </a:lnTo>
                          <a:lnTo>
                            <a:pt x="886" y="518"/>
                          </a:lnTo>
                          <a:lnTo>
                            <a:pt x="829" y="518"/>
                          </a:lnTo>
                          <a:lnTo>
                            <a:pt x="754" y="564"/>
                          </a:lnTo>
                          <a:lnTo>
                            <a:pt x="708" y="633"/>
                          </a:lnTo>
                          <a:lnTo>
                            <a:pt x="698" y="690"/>
                          </a:lnTo>
                          <a:lnTo>
                            <a:pt x="679" y="726"/>
                          </a:lnTo>
                          <a:lnTo>
                            <a:pt x="604" y="723"/>
                          </a:lnTo>
                          <a:lnTo>
                            <a:pt x="601" y="669"/>
                          </a:lnTo>
                          <a:lnTo>
                            <a:pt x="576" y="591"/>
                          </a:lnTo>
                          <a:lnTo>
                            <a:pt x="567" y="509"/>
                          </a:lnTo>
                          <a:lnTo>
                            <a:pt x="573" y="401"/>
                          </a:lnTo>
                          <a:lnTo>
                            <a:pt x="564" y="248"/>
                          </a:lnTo>
                          <a:lnTo>
                            <a:pt x="558" y="147"/>
                          </a:lnTo>
                          <a:lnTo>
                            <a:pt x="539" y="111"/>
                          </a:lnTo>
                          <a:lnTo>
                            <a:pt x="501" y="75"/>
                          </a:lnTo>
                          <a:lnTo>
                            <a:pt x="461" y="75"/>
                          </a:lnTo>
                          <a:lnTo>
                            <a:pt x="403" y="111"/>
                          </a:lnTo>
                          <a:lnTo>
                            <a:pt x="328" y="181"/>
                          </a:lnTo>
                          <a:lnTo>
                            <a:pt x="235" y="272"/>
                          </a:lnTo>
                          <a:lnTo>
                            <a:pt x="141" y="356"/>
                          </a:lnTo>
                          <a:lnTo>
                            <a:pt x="94" y="383"/>
                          </a:lnTo>
                          <a:lnTo>
                            <a:pt x="38" y="383"/>
                          </a:lnTo>
                          <a:lnTo>
                            <a:pt x="0" y="344"/>
                          </a:lnTo>
                          <a:lnTo>
                            <a:pt x="3" y="281"/>
                          </a:lnTo>
                          <a:lnTo>
                            <a:pt x="41" y="248"/>
                          </a:lnTo>
                          <a:lnTo>
                            <a:pt x="84" y="239"/>
                          </a:lnTo>
                          <a:lnTo>
                            <a:pt x="116" y="230"/>
                          </a:lnTo>
                          <a:close/>
                        </a:path>
                      </a:pathLst>
                    </a:custGeom>
                    <a:solidFill>
                      <a:schemeClr val="tx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85143" name="Freeform 23"/>
                    <p:cNvSpPr>
                      <a:spLocks/>
                    </p:cNvSpPr>
                    <p:nvPr/>
                  </p:nvSpPr>
                  <p:spPr bwMode="auto">
                    <a:xfrm>
                      <a:off x="4038" y="3162"/>
                      <a:ext cx="713" cy="76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64"/>
                        </a:cxn>
                        <a:cxn ang="0">
                          <a:pos x="22" y="16"/>
                        </a:cxn>
                        <a:cxn ang="0">
                          <a:pos x="69" y="0"/>
                        </a:cxn>
                        <a:cxn ang="0">
                          <a:pos x="134" y="7"/>
                        </a:cxn>
                        <a:cxn ang="0">
                          <a:pos x="150" y="52"/>
                        </a:cxn>
                        <a:cxn ang="0">
                          <a:pos x="125" y="227"/>
                        </a:cxn>
                        <a:cxn ang="0">
                          <a:pos x="122" y="360"/>
                        </a:cxn>
                        <a:cxn ang="0">
                          <a:pos x="116" y="435"/>
                        </a:cxn>
                        <a:cxn ang="0">
                          <a:pos x="116" y="450"/>
                        </a:cxn>
                        <a:cxn ang="0">
                          <a:pos x="131" y="524"/>
                        </a:cxn>
                        <a:cxn ang="0">
                          <a:pos x="172" y="536"/>
                        </a:cxn>
                        <a:cxn ang="0">
                          <a:pos x="225" y="524"/>
                        </a:cxn>
                        <a:cxn ang="0">
                          <a:pos x="303" y="481"/>
                        </a:cxn>
                        <a:cxn ang="0">
                          <a:pos x="387" y="460"/>
                        </a:cxn>
                        <a:cxn ang="0">
                          <a:pos x="482" y="444"/>
                        </a:cxn>
                        <a:cxn ang="0">
                          <a:pos x="585" y="432"/>
                        </a:cxn>
                        <a:cxn ang="0">
                          <a:pos x="660" y="432"/>
                        </a:cxn>
                        <a:cxn ang="0">
                          <a:pos x="694" y="441"/>
                        </a:cxn>
                        <a:cxn ang="0">
                          <a:pos x="713" y="463"/>
                        </a:cxn>
                        <a:cxn ang="0">
                          <a:pos x="704" y="496"/>
                        </a:cxn>
                        <a:cxn ang="0">
                          <a:pos x="657" y="524"/>
                        </a:cxn>
                        <a:cxn ang="0">
                          <a:pos x="613" y="563"/>
                        </a:cxn>
                        <a:cxn ang="0">
                          <a:pos x="572" y="618"/>
                        </a:cxn>
                        <a:cxn ang="0">
                          <a:pos x="547" y="663"/>
                        </a:cxn>
                        <a:cxn ang="0">
                          <a:pos x="526" y="708"/>
                        </a:cxn>
                        <a:cxn ang="0">
                          <a:pos x="510" y="762"/>
                        </a:cxn>
                        <a:cxn ang="0">
                          <a:pos x="488" y="762"/>
                        </a:cxn>
                        <a:cxn ang="0">
                          <a:pos x="469" y="741"/>
                        </a:cxn>
                        <a:cxn ang="0">
                          <a:pos x="462" y="681"/>
                        </a:cxn>
                        <a:cxn ang="0">
                          <a:pos x="507" y="627"/>
                        </a:cxn>
                        <a:cxn ang="0">
                          <a:pos x="566" y="563"/>
                        </a:cxn>
                        <a:cxn ang="0">
                          <a:pos x="622" y="515"/>
                        </a:cxn>
                        <a:cxn ang="0">
                          <a:pos x="647" y="499"/>
                        </a:cxn>
                        <a:cxn ang="0">
                          <a:pos x="657" y="478"/>
                        </a:cxn>
                        <a:cxn ang="0">
                          <a:pos x="632" y="463"/>
                        </a:cxn>
                        <a:cxn ang="0">
                          <a:pos x="547" y="463"/>
                        </a:cxn>
                        <a:cxn ang="0">
                          <a:pos x="440" y="481"/>
                        </a:cxn>
                        <a:cxn ang="0">
                          <a:pos x="356" y="509"/>
                        </a:cxn>
                        <a:cxn ang="0">
                          <a:pos x="265" y="560"/>
                        </a:cxn>
                        <a:cxn ang="0">
                          <a:pos x="187" y="596"/>
                        </a:cxn>
                        <a:cxn ang="0">
                          <a:pos x="103" y="599"/>
                        </a:cxn>
                        <a:cxn ang="0">
                          <a:pos x="69" y="587"/>
                        </a:cxn>
                        <a:cxn ang="0">
                          <a:pos x="50" y="542"/>
                        </a:cxn>
                        <a:cxn ang="0">
                          <a:pos x="37" y="478"/>
                        </a:cxn>
                        <a:cxn ang="0">
                          <a:pos x="31" y="360"/>
                        </a:cxn>
                        <a:cxn ang="0">
                          <a:pos x="19" y="151"/>
                        </a:cxn>
                        <a:cxn ang="0">
                          <a:pos x="0" y="64"/>
                        </a:cxn>
                      </a:cxnLst>
                      <a:rect l="0" t="0" r="r" b="b"/>
                      <a:pathLst>
                        <a:path w="713" h="762">
                          <a:moveTo>
                            <a:pt x="0" y="64"/>
                          </a:moveTo>
                          <a:lnTo>
                            <a:pt x="22" y="16"/>
                          </a:lnTo>
                          <a:lnTo>
                            <a:pt x="69" y="0"/>
                          </a:lnTo>
                          <a:lnTo>
                            <a:pt x="134" y="7"/>
                          </a:lnTo>
                          <a:lnTo>
                            <a:pt x="150" y="52"/>
                          </a:lnTo>
                          <a:lnTo>
                            <a:pt x="125" y="227"/>
                          </a:lnTo>
                          <a:lnTo>
                            <a:pt x="122" y="360"/>
                          </a:lnTo>
                          <a:lnTo>
                            <a:pt x="116" y="435"/>
                          </a:lnTo>
                          <a:lnTo>
                            <a:pt x="116" y="450"/>
                          </a:lnTo>
                          <a:lnTo>
                            <a:pt x="131" y="524"/>
                          </a:lnTo>
                          <a:lnTo>
                            <a:pt x="172" y="536"/>
                          </a:lnTo>
                          <a:lnTo>
                            <a:pt x="225" y="524"/>
                          </a:lnTo>
                          <a:lnTo>
                            <a:pt x="303" y="481"/>
                          </a:lnTo>
                          <a:lnTo>
                            <a:pt x="387" y="460"/>
                          </a:lnTo>
                          <a:lnTo>
                            <a:pt x="482" y="444"/>
                          </a:lnTo>
                          <a:lnTo>
                            <a:pt x="585" y="432"/>
                          </a:lnTo>
                          <a:lnTo>
                            <a:pt x="660" y="432"/>
                          </a:lnTo>
                          <a:lnTo>
                            <a:pt x="694" y="441"/>
                          </a:lnTo>
                          <a:lnTo>
                            <a:pt x="713" y="463"/>
                          </a:lnTo>
                          <a:lnTo>
                            <a:pt x="704" y="496"/>
                          </a:lnTo>
                          <a:lnTo>
                            <a:pt x="657" y="524"/>
                          </a:lnTo>
                          <a:lnTo>
                            <a:pt x="613" y="563"/>
                          </a:lnTo>
                          <a:lnTo>
                            <a:pt x="572" y="618"/>
                          </a:lnTo>
                          <a:lnTo>
                            <a:pt x="547" y="663"/>
                          </a:lnTo>
                          <a:lnTo>
                            <a:pt x="526" y="708"/>
                          </a:lnTo>
                          <a:lnTo>
                            <a:pt x="510" y="762"/>
                          </a:lnTo>
                          <a:lnTo>
                            <a:pt x="488" y="762"/>
                          </a:lnTo>
                          <a:lnTo>
                            <a:pt x="469" y="741"/>
                          </a:lnTo>
                          <a:lnTo>
                            <a:pt x="462" y="681"/>
                          </a:lnTo>
                          <a:lnTo>
                            <a:pt x="507" y="627"/>
                          </a:lnTo>
                          <a:lnTo>
                            <a:pt x="566" y="563"/>
                          </a:lnTo>
                          <a:lnTo>
                            <a:pt x="622" y="515"/>
                          </a:lnTo>
                          <a:lnTo>
                            <a:pt x="647" y="499"/>
                          </a:lnTo>
                          <a:lnTo>
                            <a:pt x="657" y="478"/>
                          </a:lnTo>
                          <a:lnTo>
                            <a:pt x="632" y="463"/>
                          </a:lnTo>
                          <a:lnTo>
                            <a:pt x="547" y="463"/>
                          </a:lnTo>
                          <a:lnTo>
                            <a:pt x="440" y="481"/>
                          </a:lnTo>
                          <a:lnTo>
                            <a:pt x="356" y="509"/>
                          </a:lnTo>
                          <a:lnTo>
                            <a:pt x="265" y="560"/>
                          </a:lnTo>
                          <a:lnTo>
                            <a:pt x="187" y="596"/>
                          </a:lnTo>
                          <a:lnTo>
                            <a:pt x="103" y="599"/>
                          </a:lnTo>
                          <a:lnTo>
                            <a:pt x="69" y="587"/>
                          </a:lnTo>
                          <a:lnTo>
                            <a:pt x="50" y="542"/>
                          </a:lnTo>
                          <a:lnTo>
                            <a:pt x="37" y="478"/>
                          </a:lnTo>
                          <a:lnTo>
                            <a:pt x="31" y="360"/>
                          </a:lnTo>
                          <a:lnTo>
                            <a:pt x="19" y="151"/>
                          </a:lnTo>
                          <a:lnTo>
                            <a:pt x="0" y="64"/>
                          </a:lnTo>
                          <a:close/>
                        </a:path>
                      </a:pathLst>
                    </a:custGeom>
                    <a:solidFill>
                      <a:schemeClr val="tx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4864" y="3099"/>
                    <a:ext cx="432" cy="877"/>
                    <a:chOff x="4864" y="3099"/>
                    <a:chExt cx="432" cy="877"/>
                  </a:xfrm>
                </p:grpSpPr>
                <p:sp>
                  <p:nvSpPr>
                    <p:cNvPr id="1285145" name="Freeform 25"/>
                    <p:cNvSpPr>
                      <a:spLocks/>
                    </p:cNvSpPr>
                    <p:nvPr/>
                  </p:nvSpPr>
                  <p:spPr bwMode="auto">
                    <a:xfrm>
                      <a:off x="4956" y="3588"/>
                      <a:ext cx="340" cy="109"/>
                    </a:xfrm>
                    <a:custGeom>
                      <a:avLst/>
                      <a:gdLst/>
                      <a:ahLst/>
                      <a:cxnLst>
                        <a:cxn ang="0">
                          <a:pos x="340" y="109"/>
                        </a:cxn>
                        <a:cxn ang="0">
                          <a:pos x="165" y="30"/>
                        </a:cxn>
                        <a:cxn ang="0">
                          <a:pos x="48" y="0"/>
                        </a:cxn>
                        <a:cxn ang="0">
                          <a:pos x="10" y="0"/>
                        </a:cxn>
                        <a:cxn ang="0">
                          <a:pos x="0" y="27"/>
                        </a:cxn>
                        <a:cxn ang="0">
                          <a:pos x="22" y="48"/>
                        </a:cxn>
                        <a:cxn ang="0">
                          <a:pos x="70" y="54"/>
                        </a:cxn>
                        <a:cxn ang="0">
                          <a:pos x="184" y="75"/>
                        </a:cxn>
                        <a:cxn ang="0">
                          <a:pos x="340" y="109"/>
                        </a:cxn>
                      </a:cxnLst>
                      <a:rect l="0" t="0" r="r" b="b"/>
                      <a:pathLst>
                        <a:path w="340" h="109">
                          <a:moveTo>
                            <a:pt x="340" y="109"/>
                          </a:moveTo>
                          <a:lnTo>
                            <a:pt x="165" y="30"/>
                          </a:lnTo>
                          <a:lnTo>
                            <a:pt x="48" y="0"/>
                          </a:lnTo>
                          <a:lnTo>
                            <a:pt x="10" y="0"/>
                          </a:lnTo>
                          <a:lnTo>
                            <a:pt x="0" y="27"/>
                          </a:lnTo>
                          <a:lnTo>
                            <a:pt x="22" y="48"/>
                          </a:lnTo>
                          <a:lnTo>
                            <a:pt x="70" y="54"/>
                          </a:lnTo>
                          <a:lnTo>
                            <a:pt x="184" y="75"/>
                          </a:lnTo>
                          <a:lnTo>
                            <a:pt x="340" y="109"/>
                          </a:lnTo>
                          <a:close/>
                        </a:path>
                      </a:pathLst>
                    </a:custGeom>
                    <a:solidFill>
                      <a:schemeClr val="tx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85146" name="Freeform 26"/>
                    <p:cNvSpPr>
                      <a:spLocks/>
                    </p:cNvSpPr>
                    <p:nvPr/>
                  </p:nvSpPr>
                  <p:spPr bwMode="auto">
                    <a:xfrm>
                      <a:off x="4864" y="3685"/>
                      <a:ext cx="97" cy="291"/>
                    </a:xfrm>
                    <a:custGeom>
                      <a:avLst/>
                      <a:gdLst/>
                      <a:ahLst/>
                      <a:cxnLst>
                        <a:cxn ang="0">
                          <a:pos x="97" y="291"/>
                        </a:cxn>
                        <a:cxn ang="0">
                          <a:pos x="94" y="148"/>
                        </a:cxn>
                        <a:cxn ang="0">
                          <a:pos x="69" y="39"/>
                        </a:cxn>
                        <a:cxn ang="0">
                          <a:pos x="41" y="0"/>
                        </a:cxn>
                        <a:cxn ang="0">
                          <a:pos x="19" y="0"/>
                        </a:cxn>
                        <a:cxn ang="0">
                          <a:pos x="0" y="12"/>
                        </a:cxn>
                        <a:cxn ang="0">
                          <a:pos x="0" y="54"/>
                        </a:cxn>
                        <a:cxn ang="0">
                          <a:pos x="47" y="184"/>
                        </a:cxn>
                        <a:cxn ang="0">
                          <a:pos x="97" y="291"/>
                        </a:cxn>
                      </a:cxnLst>
                      <a:rect l="0" t="0" r="r" b="b"/>
                      <a:pathLst>
                        <a:path w="97" h="291">
                          <a:moveTo>
                            <a:pt x="97" y="291"/>
                          </a:moveTo>
                          <a:lnTo>
                            <a:pt x="94" y="148"/>
                          </a:lnTo>
                          <a:lnTo>
                            <a:pt x="69" y="39"/>
                          </a:lnTo>
                          <a:lnTo>
                            <a:pt x="41" y="0"/>
                          </a:lnTo>
                          <a:lnTo>
                            <a:pt x="19" y="0"/>
                          </a:lnTo>
                          <a:lnTo>
                            <a:pt x="0" y="12"/>
                          </a:lnTo>
                          <a:lnTo>
                            <a:pt x="0" y="54"/>
                          </a:lnTo>
                          <a:lnTo>
                            <a:pt x="47" y="184"/>
                          </a:lnTo>
                          <a:lnTo>
                            <a:pt x="97" y="291"/>
                          </a:lnTo>
                          <a:close/>
                        </a:path>
                      </a:pathLst>
                    </a:custGeom>
                    <a:solidFill>
                      <a:schemeClr val="tx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85147" name="Freeform 27"/>
                    <p:cNvSpPr>
                      <a:spLocks/>
                    </p:cNvSpPr>
                    <p:nvPr/>
                  </p:nvSpPr>
                  <p:spPr bwMode="auto">
                    <a:xfrm>
                      <a:off x="5004" y="3099"/>
                      <a:ext cx="214" cy="1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72"/>
                        </a:cxn>
                        <a:cxn ang="0">
                          <a:pos x="42" y="30"/>
                        </a:cxn>
                        <a:cxn ang="0">
                          <a:pos x="100" y="3"/>
                        </a:cxn>
                        <a:cxn ang="0">
                          <a:pos x="166" y="0"/>
                        </a:cxn>
                        <a:cxn ang="0">
                          <a:pos x="214" y="9"/>
                        </a:cxn>
                        <a:cxn ang="0">
                          <a:pos x="138" y="18"/>
                        </a:cxn>
                        <a:cxn ang="0">
                          <a:pos x="109" y="36"/>
                        </a:cxn>
                        <a:cxn ang="0">
                          <a:pos x="81" y="63"/>
                        </a:cxn>
                        <a:cxn ang="0">
                          <a:pos x="68" y="93"/>
                        </a:cxn>
                        <a:cxn ang="0">
                          <a:pos x="42" y="111"/>
                        </a:cxn>
                        <a:cxn ang="0">
                          <a:pos x="10" y="108"/>
                        </a:cxn>
                        <a:cxn ang="0">
                          <a:pos x="0" y="72"/>
                        </a:cxn>
                      </a:cxnLst>
                      <a:rect l="0" t="0" r="r" b="b"/>
                      <a:pathLst>
                        <a:path w="214" h="111">
                          <a:moveTo>
                            <a:pt x="0" y="72"/>
                          </a:moveTo>
                          <a:lnTo>
                            <a:pt x="42" y="30"/>
                          </a:lnTo>
                          <a:lnTo>
                            <a:pt x="100" y="3"/>
                          </a:lnTo>
                          <a:lnTo>
                            <a:pt x="166" y="0"/>
                          </a:lnTo>
                          <a:lnTo>
                            <a:pt x="214" y="9"/>
                          </a:lnTo>
                          <a:lnTo>
                            <a:pt x="138" y="18"/>
                          </a:lnTo>
                          <a:lnTo>
                            <a:pt x="109" y="36"/>
                          </a:lnTo>
                          <a:lnTo>
                            <a:pt x="81" y="63"/>
                          </a:lnTo>
                          <a:lnTo>
                            <a:pt x="68" y="93"/>
                          </a:lnTo>
                          <a:lnTo>
                            <a:pt x="42" y="111"/>
                          </a:lnTo>
                          <a:lnTo>
                            <a:pt x="10" y="108"/>
                          </a:lnTo>
                          <a:lnTo>
                            <a:pt x="0" y="72"/>
                          </a:lnTo>
                          <a:close/>
                        </a:path>
                      </a:pathLst>
                    </a:custGeom>
                    <a:solidFill>
                      <a:schemeClr val="tx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</p:grpSp>
          <p:sp>
            <p:nvSpPr>
              <p:cNvPr id="1285148" name="Text Box 28"/>
              <p:cNvSpPr txBox="1">
                <a:spLocks noChangeArrowheads="1"/>
              </p:cNvSpPr>
              <p:nvPr/>
            </p:nvSpPr>
            <p:spPr bwMode="auto">
              <a:xfrm>
                <a:off x="3086" y="3871"/>
                <a:ext cx="2710" cy="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600" b="0">
                    <a:latin typeface="Times New Roman" charset="0"/>
                  </a:rPr>
                  <a:t>Is sorted wrt least  sig. 2 digits.</a:t>
                </a:r>
              </a:p>
            </p:txBody>
          </p:sp>
        </p:grpSp>
        <p:sp>
          <p:nvSpPr>
            <p:cNvPr id="1285149" name="AutoShape 29"/>
            <p:cNvSpPr>
              <a:spLocks/>
            </p:cNvSpPr>
            <p:nvPr/>
          </p:nvSpPr>
          <p:spPr bwMode="auto">
            <a:xfrm rot="-5400000">
              <a:off x="5328" y="3696"/>
              <a:ext cx="144" cy="240"/>
            </a:xfrm>
            <a:prstGeom prst="leftBrace">
              <a:avLst>
                <a:gd name="adj1" fmla="val 13889"/>
                <a:gd name="adj2" fmla="val 50000"/>
              </a:avLst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6146" name="Text Box 2"/>
          <p:cNvSpPr txBox="1">
            <a:spLocks noChangeArrowheads="1"/>
          </p:cNvSpPr>
          <p:nvPr/>
        </p:nvSpPr>
        <p:spPr bwMode="auto">
          <a:xfrm>
            <a:off x="1590675" y="4937125"/>
            <a:ext cx="23780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Sort wrt i+1st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digit.</a:t>
            </a:r>
          </a:p>
        </p:txBody>
      </p:sp>
      <p:sp>
        <p:nvSpPr>
          <p:cNvPr id="1286147" name="Text Box 3"/>
          <p:cNvSpPr txBox="1">
            <a:spLocks noChangeArrowheads="1"/>
          </p:cNvSpPr>
          <p:nvPr/>
        </p:nvSpPr>
        <p:spPr bwMode="auto">
          <a:xfrm>
            <a:off x="457200" y="1371600"/>
            <a:ext cx="94615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2 24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1 25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2 25 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3 25</a:t>
            </a:r>
            <a:r>
              <a:rPr lang="en-US" sz="3000" b="0">
                <a:latin typeface="Times New Roman" charset="0"/>
              </a:rPr>
              <a:t>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3 33</a:t>
            </a:r>
            <a:r>
              <a:rPr lang="en-US" sz="3000" b="0">
                <a:latin typeface="Times New Roman" charset="0"/>
              </a:rPr>
              <a:t>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1 34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3 34</a:t>
            </a:r>
            <a:r>
              <a:rPr lang="en-US" sz="3000" b="0">
                <a:latin typeface="Times New Roman" charset="0"/>
              </a:rPr>
              <a:t>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1 43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2 43</a:t>
            </a:r>
            <a:r>
              <a:rPr lang="en-US" sz="3000" b="0">
                <a:latin typeface="Times New Roman" charset="0"/>
              </a:rPr>
              <a:t>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3 44</a:t>
            </a:r>
            <a:endParaRPr lang="en-US" sz="3000" b="0">
              <a:latin typeface="Times New Roman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625600" y="1371600"/>
            <a:ext cx="2184400" cy="1920875"/>
            <a:chOff x="1024" y="864"/>
            <a:chExt cx="1376" cy="1210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224" y="864"/>
              <a:ext cx="744" cy="672"/>
              <a:chOff x="1224" y="2539"/>
              <a:chExt cx="2280" cy="1785"/>
            </a:xfrm>
          </p:grpSpPr>
          <p:sp>
            <p:nvSpPr>
              <p:cNvPr id="1286150" name="Freeform 6" descr="Green marble"/>
              <p:cNvSpPr>
                <a:spLocks/>
              </p:cNvSpPr>
              <p:nvPr/>
            </p:nvSpPr>
            <p:spPr bwMode="auto">
              <a:xfrm>
                <a:off x="1224" y="2539"/>
                <a:ext cx="2280" cy="1785"/>
              </a:xfrm>
              <a:custGeom>
                <a:avLst/>
                <a:gdLst/>
                <a:ahLst/>
                <a:cxnLst>
                  <a:cxn ang="0">
                    <a:pos x="748" y="30"/>
                  </a:cxn>
                  <a:cxn ang="0">
                    <a:pos x="1224" y="305"/>
                  </a:cxn>
                  <a:cxn ang="0">
                    <a:pos x="2184" y="257"/>
                  </a:cxn>
                  <a:cxn ang="0">
                    <a:pos x="1800" y="1121"/>
                  </a:cxn>
                  <a:cxn ang="0">
                    <a:pos x="1743" y="1313"/>
                  </a:cxn>
                  <a:cxn ang="0">
                    <a:pos x="1717" y="1479"/>
                  </a:cxn>
                  <a:cxn ang="0">
                    <a:pos x="1560" y="1549"/>
                  </a:cxn>
                  <a:cxn ang="0">
                    <a:pos x="1272" y="1553"/>
                  </a:cxn>
                  <a:cxn ang="0">
                    <a:pos x="168" y="1649"/>
                  </a:cxn>
                  <a:cxn ang="0">
                    <a:pos x="264" y="737"/>
                  </a:cxn>
                  <a:cxn ang="0">
                    <a:pos x="425" y="126"/>
                  </a:cxn>
                  <a:cxn ang="0">
                    <a:pos x="748" y="30"/>
                  </a:cxn>
                </a:cxnLst>
                <a:rect l="0" t="0" r="r" b="b"/>
                <a:pathLst>
                  <a:path w="2280" h="1785">
                    <a:moveTo>
                      <a:pt x="748" y="30"/>
                    </a:moveTo>
                    <a:cubicBezTo>
                      <a:pt x="881" y="60"/>
                      <a:pt x="985" y="267"/>
                      <a:pt x="1224" y="305"/>
                    </a:cubicBezTo>
                    <a:cubicBezTo>
                      <a:pt x="1463" y="343"/>
                      <a:pt x="2088" y="121"/>
                      <a:pt x="2184" y="257"/>
                    </a:cubicBezTo>
                    <a:cubicBezTo>
                      <a:pt x="2280" y="393"/>
                      <a:pt x="1873" y="945"/>
                      <a:pt x="1800" y="1121"/>
                    </a:cubicBezTo>
                    <a:cubicBezTo>
                      <a:pt x="1727" y="1297"/>
                      <a:pt x="1757" y="1253"/>
                      <a:pt x="1743" y="1313"/>
                    </a:cubicBezTo>
                    <a:cubicBezTo>
                      <a:pt x="1729" y="1373"/>
                      <a:pt x="1747" y="1440"/>
                      <a:pt x="1717" y="1479"/>
                    </a:cubicBezTo>
                    <a:cubicBezTo>
                      <a:pt x="1687" y="1518"/>
                      <a:pt x="1634" y="1537"/>
                      <a:pt x="1560" y="1549"/>
                    </a:cubicBezTo>
                    <a:cubicBezTo>
                      <a:pt x="1486" y="1561"/>
                      <a:pt x="1504" y="1536"/>
                      <a:pt x="1272" y="1553"/>
                    </a:cubicBezTo>
                    <a:cubicBezTo>
                      <a:pt x="1040" y="1570"/>
                      <a:pt x="336" y="1785"/>
                      <a:pt x="168" y="1649"/>
                    </a:cubicBezTo>
                    <a:cubicBezTo>
                      <a:pt x="0" y="1513"/>
                      <a:pt x="221" y="991"/>
                      <a:pt x="264" y="737"/>
                    </a:cubicBezTo>
                    <a:cubicBezTo>
                      <a:pt x="307" y="483"/>
                      <a:pt x="344" y="244"/>
                      <a:pt x="425" y="126"/>
                    </a:cubicBezTo>
                    <a:cubicBezTo>
                      <a:pt x="506" y="8"/>
                      <a:pt x="615" y="0"/>
                      <a:pt x="748" y="30"/>
                    </a:cubicBez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1584" y="2688"/>
                <a:ext cx="1216" cy="1440"/>
                <a:chOff x="2641" y="1488"/>
                <a:chExt cx="2655" cy="2488"/>
              </a:xfrm>
            </p:grpSpPr>
            <p:grpSp>
              <p:nvGrpSpPr>
                <p:cNvPr id="5" name="Group 8"/>
                <p:cNvGrpSpPr>
                  <a:grpSpLocks/>
                </p:cNvGrpSpPr>
                <p:nvPr/>
              </p:nvGrpSpPr>
              <p:grpSpPr bwMode="auto">
                <a:xfrm>
                  <a:off x="2641" y="1488"/>
                  <a:ext cx="2496" cy="2436"/>
                  <a:chOff x="2641" y="1488"/>
                  <a:chExt cx="2496" cy="2436"/>
                </a:xfrm>
              </p:grpSpPr>
              <p:sp>
                <p:nvSpPr>
                  <p:cNvPr id="1286153" name="Freeform 9"/>
                  <p:cNvSpPr>
                    <a:spLocks/>
                  </p:cNvSpPr>
                  <p:nvPr/>
                </p:nvSpPr>
                <p:spPr bwMode="auto">
                  <a:xfrm>
                    <a:off x="3465" y="1900"/>
                    <a:ext cx="434" cy="514"/>
                  </a:xfrm>
                  <a:custGeom>
                    <a:avLst/>
                    <a:gdLst/>
                    <a:ahLst/>
                    <a:cxnLst>
                      <a:cxn ang="0">
                        <a:pos x="132" y="186"/>
                      </a:cxn>
                      <a:cxn ang="0">
                        <a:pos x="157" y="114"/>
                      </a:cxn>
                      <a:cxn ang="0">
                        <a:pos x="189" y="42"/>
                      </a:cxn>
                      <a:cxn ang="0">
                        <a:pos x="236" y="6"/>
                      </a:cxn>
                      <a:cxn ang="0">
                        <a:pos x="302" y="0"/>
                      </a:cxn>
                      <a:cxn ang="0">
                        <a:pos x="355" y="24"/>
                      </a:cxn>
                      <a:cxn ang="0">
                        <a:pos x="393" y="63"/>
                      </a:cxn>
                      <a:cxn ang="0">
                        <a:pos x="421" y="135"/>
                      </a:cxn>
                      <a:cxn ang="0">
                        <a:pos x="434" y="222"/>
                      </a:cxn>
                      <a:cxn ang="0">
                        <a:pos x="434" y="312"/>
                      </a:cxn>
                      <a:cxn ang="0">
                        <a:pos x="412" y="411"/>
                      </a:cxn>
                      <a:cxn ang="0">
                        <a:pos x="355" y="474"/>
                      </a:cxn>
                      <a:cxn ang="0">
                        <a:pos x="299" y="514"/>
                      </a:cxn>
                      <a:cxn ang="0">
                        <a:pos x="245" y="510"/>
                      </a:cxn>
                      <a:cxn ang="0">
                        <a:pos x="198" y="468"/>
                      </a:cxn>
                      <a:cxn ang="0">
                        <a:pos x="157" y="396"/>
                      </a:cxn>
                      <a:cxn ang="0">
                        <a:pos x="129" y="333"/>
                      </a:cxn>
                      <a:cxn ang="0">
                        <a:pos x="129" y="252"/>
                      </a:cxn>
                      <a:cxn ang="0">
                        <a:pos x="0" y="234"/>
                      </a:cxn>
                      <a:cxn ang="0">
                        <a:pos x="16" y="189"/>
                      </a:cxn>
                      <a:cxn ang="0">
                        <a:pos x="132" y="186"/>
                      </a:cxn>
                    </a:cxnLst>
                    <a:rect l="0" t="0" r="r" b="b"/>
                    <a:pathLst>
                      <a:path w="434" h="514">
                        <a:moveTo>
                          <a:pt x="132" y="186"/>
                        </a:moveTo>
                        <a:lnTo>
                          <a:pt x="157" y="114"/>
                        </a:lnTo>
                        <a:lnTo>
                          <a:pt x="189" y="42"/>
                        </a:lnTo>
                        <a:lnTo>
                          <a:pt x="236" y="6"/>
                        </a:lnTo>
                        <a:lnTo>
                          <a:pt x="302" y="0"/>
                        </a:lnTo>
                        <a:lnTo>
                          <a:pt x="355" y="24"/>
                        </a:lnTo>
                        <a:lnTo>
                          <a:pt x="393" y="63"/>
                        </a:lnTo>
                        <a:lnTo>
                          <a:pt x="421" y="135"/>
                        </a:lnTo>
                        <a:lnTo>
                          <a:pt x="434" y="222"/>
                        </a:lnTo>
                        <a:lnTo>
                          <a:pt x="434" y="312"/>
                        </a:lnTo>
                        <a:lnTo>
                          <a:pt x="412" y="411"/>
                        </a:lnTo>
                        <a:lnTo>
                          <a:pt x="355" y="474"/>
                        </a:lnTo>
                        <a:lnTo>
                          <a:pt x="299" y="514"/>
                        </a:lnTo>
                        <a:lnTo>
                          <a:pt x="245" y="510"/>
                        </a:lnTo>
                        <a:lnTo>
                          <a:pt x="198" y="468"/>
                        </a:lnTo>
                        <a:lnTo>
                          <a:pt x="157" y="396"/>
                        </a:lnTo>
                        <a:lnTo>
                          <a:pt x="129" y="333"/>
                        </a:lnTo>
                        <a:lnTo>
                          <a:pt x="129" y="252"/>
                        </a:lnTo>
                        <a:lnTo>
                          <a:pt x="0" y="234"/>
                        </a:lnTo>
                        <a:lnTo>
                          <a:pt x="16" y="189"/>
                        </a:lnTo>
                        <a:lnTo>
                          <a:pt x="132" y="186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86154" name="Freeform 10"/>
                  <p:cNvSpPr>
                    <a:spLocks/>
                  </p:cNvSpPr>
                  <p:nvPr/>
                </p:nvSpPr>
                <p:spPr bwMode="auto">
                  <a:xfrm>
                    <a:off x="3752" y="1488"/>
                    <a:ext cx="566" cy="1154"/>
                  </a:xfrm>
                  <a:custGeom>
                    <a:avLst/>
                    <a:gdLst/>
                    <a:ahLst/>
                    <a:cxnLst>
                      <a:cxn ang="0">
                        <a:pos x="13" y="1145"/>
                      </a:cxn>
                      <a:cxn ang="0">
                        <a:pos x="0" y="1088"/>
                      </a:cxn>
                      <a:cxn ang="0">
                        <a:pos x="31" y="1042"/>
                      </a:cxn>
                      <a:cxn ang="0">
                        <a:pos x="134" y="988"/>
                      </a:cxn>
                      <a:cxn ang="0">
                        <a:pos x="226" y="927"/>
                      </a:cxn>
                      <a:cxn ang="0">
                        <a:pos x="313" y="827"/>
                      </a:cxn>
                      <a:cxn ang="0">
                        <a:pos x="432" y="689"/>
                      </a:cxn>
                      <a:cxn ang="0">
                        <a:pos x="463" y="634"/>
                      </a:cxn>
                      <a:cxn ang="0">
                        <a:pos x="479" y="580"/>
                      </a:cxn>
                      <a:cxn ang="0">
                        <a:pos x="472" y="526"/>
                      </a:cxn>
                      <a:cxn ang="0">
                        <a:pos x="444" y="426"/>
                      </a:cxn>
                      <a:cxn ang="0">
                        <a:pos x="376" y="299"/>
                      </a:cxn>
                      <a:cxn ang="0">
                        <a:pos x="301" y="229"/>
                      </a:cxn>
                      <a:cxn ang="0">
                        <a:pos x="235" y="190"/>
                      </a:cxn>
                      <a:cxn ang="0">
                        <a:pos x="181" y="184"/>
                      </a:cxn>
                      <a:cxn ang="0">
                        <a:pos x="153" y="190"/>
                      </a:cxn>
                      <a:cxn ang="0">
                        <a:pos x="150" y="163"/>
                      </a:cxn>
                      <a:cxn ang="0">
                        <a:pos x="215" y="154"/>
                      </a:cxn>
                      <a:cxn ang="0">
                        <a:pos x="291" y="154"/>
                      </a:cxn>
                      <a:cxn ang="0">
                        <a:pos x="238" y="93"/>
                      </a:cxn>
                      <a:cxn ang="0">
                        <a:pos x="206" y="45"/>
                      </a:cxn>
                      <a:cxn ang="0">
                        <a:pos x="229" y="27"/>
                      </a:cxn>
                      <a:cxn ang="0">
                        <a:pos x="313" y="109"/>
                      </a:cxn>
                      <a:cxn ang="0">
                        <a:pos x="329" y="121"/>
                      </a:cxn>
                      <a:cxn ang="0">
                        <a:pos x="313" y="57"/>
                      </a:cxn>
                      <a:cxn ang="0">
                        <a:pos x="301" y="9"/>
                      </a:cxn>
                      <a:cxn ang="0">
                        <a:pos x="313" y="0"/>
                      </a:cxn>
                      <a:cxn ang="0">
                        <a:pos x="341" y="9"/>
                      </a:cxn>
                      <a:cxn ang="0">
                        <a:pos x="366" y="121"/>
                      </a:cxn>
                      <a:cxn ang="0">
                        <a:pos x="379" y="118"/>
                      </a:cxn>
                      <a:cxn ang="0">
                        <a:pos x="379" y="30"/>
                      </a:cxn>
                      <a:cxn ang="0">
                        <a:pos x="404" y="21"/>
                      </a:cxn>
                      <a:cxn ang="0">
                        <a:pos x="422" y="36"/>
                      </a:cxn>
                      <a:cxn ang="0">
                        <a:pos x="413" y="154"/>
                      </a:cxn>
                      <a:cxn ang="0">
                        <a:pos x="407" y="202"/>
                      </a:cxn>
                      <a:cxn ang="0">
                        <a:pos x="422" y="299"/>
                      </a:cxn>
                      <a:cxn ang="0">
                        <a:pos x="472" y="402"/>
                      </a:cxn>
                      <a:cxn ang="0">
                        <a:pos x="525" y="520"/>
                      </a:cxn>
                      <a:cxn ang="0">
                        <a:pos x="566" y="607"/>
                      </a:cxn>
                      <a:cxn ang="0">
                        <a:pos x="563" y="652"/>
                      </a:cxn>
                      <a:cxn ang="0">
                        <a:pos x="488" y="734"/>
                      </a:cxn>
                      <a:cxn ang="0">
                        <a:pos x="385" y="836"/>
                      </a:cxn>
                      <a:cxn ang="0">
                        <a:pos x="301" y="937"/>
                      </a:cxn>
                      <a:cxn ang="0">
                        <a:pos x="197" y="1070"/>
                      </a:cxn>
                      <a:cxn ang="0">
                        <a:pos x="112" y="1136"/>
                      </a:cxn>
                      <a:cxn ang="0">
                        <a:pos x="47" y="1154"/>
                      </a:cxn>
                      <a:cxn ang="0">
                        <a:pos x="13" y="1145"/>
                      </a:cxn>
                    </a:cxnLst>
                    <a:rect l="0" t="0" r="r" b="b"/>
                    <a:pathLst>
                      <a:path w="566" h="1154">
                        <a:moveTo>
                          <a:pt x="13" y="1145"/>
                        </a:moveTo>
                        <a:lnTo>
                          <a:pt x="0" y="1088"/>
                        </a:lnTo>
                        <a:lnTo>
                          <a:pt x="31" y="1042"/>
                        </a:lnTo>
                        <a:lnTo>
                          <a:pt x="134" y="988"/>
                        </a:lnTo>
                        <a:lnTo>
                          <a:pt x="226" y="927"/>
                        </a:lnTo>
                        <a:lnTo>
                          <a:pt x="313" y="827"/>
                        </a:lnTo>
                        <a:lnTo>
                          <a:pt x="432" y="689"/>
                        </a:lnTo>
                        <a:lnTo>
                          <a:pt x="463" y="634"/>
                        </a:lnTo>
                        <a:lnTo>
                          <a:pt x="479" y="580"/>
                        </a:lnTo>
                        <a:lnTo>
                          <a:pt x="472" y="526"/>
                        </a:lnTo>
                        <a:lnTo>
                          <a:pt x="444" y="426"/>
                        </a:lnTo>
                        <a:lnTo>
                          <a:pt x="376" y="299"/>
                        </a:lnTo>
                        <a:lnTo>
                          <a:pt x="301" y="229"/>
                        </a:lnTo>
                        <a:lnTo>
                          <a:pt x="235" y="190"/>
                        </a:lnTo>
                        <a:lnTo>
                          <a:pt x="181" y="184"/>
                        </a:lnTo>
                        <a:lnTo>
                          <a:pt x="153" y="190"/>
                        </a:lnTo>
                        <a:lnTo>
                          <a:pt x="150" y="163"/>
                        </a:lnTo>
                        <a:lnTo>
                          <a:pt x="215" y="154"/>
                        </a:lnTo>
                        <a:lnTo>
                          <a:pt x="291" y="154"/>
                        </a:lnTo>
                        <a:lnTo>
                          <a:pt x="238" y="93"/>
                        </a:lnTo>
                        <a:lnTo>
                          <a:pt x="206" y="45"/>
                        </a:lnTo>
                        <a:lnTo>
                          <a:pt x="229" y="27"/>
                        </a:lnTo>
                        <a:lnTo>
                          <a:pt x="313" y="109"/>
                        </a:lnTo>
                        <a:lnTo>
                          <a:pt x="329" y="121"/>
                        </a:lnTo>
                        <a:lnTo>
                          <a:pt x="313" y="57"/>
                        </a:lnTo>
                        <a:lnTo>
                          <a:pt x="301" y="9"/>
                        </a:lnTo>
                        <a:lnTo>
                          <a:pt x="313" y="0"/>
                        </a:lnTo>
                        <a:lnTo>
                          <a:pt x="341" y="9"/>
                        </a:lnTo>
                        <a:lnTo>
                          <a:pt x="366" y="121"/>
                        </a:lnTo>
                        <a:lnTo>
                          <a:pt x="379" y="118"/>
                        </a:lnTo>
                        <a:lnTo>
                          <a:pt x="379" y="30"/>
                        </a:lnTo>
                        <a:lnTo>
                          <a:pt x="404" y="21"/>
                        </a:lnTo>
                        <a:lnTo>
                          <a:pt x="422" y="36"/>
                        </a:lnTo>
                        <a:lnTo>
                          <a:pt x="413" y="154"/>
                        </a:lnTo>
                        <a:lnTo>
                          <a:pt x="407" y="202"/>
                        </a:lnTo>
                        <a:lnTo>
                          <a:pt x="422" y="299"/>
                        </a:lnTo>
                        <a:lnTo>
                          <a:pt x="472" y="402"/>
                        </a:lnTo>
                        <a:lnTo>
                          <a:pt x="525" y="520"/>
                        </a:lnTo>
                        <a:lnTo>
                          <a:pt x="566" y="607"/>
                        </a:lnTo>
                        <a:lnTo>
                          <a:pt x="563" y="652"/>
                        </a:lnTo>
                        <a:lnTo>
                          <a:pt x="488" y="734"/>
                        </a:lnTo>
                        <a:lnTo>
                          <a:pt x="385" y="836"/>
                        </a:lnTo>
                        <a:lnTo>
                          <a:pt x="301" y="937"/>
                        </a:lnTo>
                        <a:lnTo>
                          <a:pt x="197" y="1070"/>
                        </a:lnTo>
                        <a:lnTo>
                          <a:pt x="112" y="1136"/>
                        </a:lnTo>
                        <a:lnTo>
                          <a:pt x="47" y="1154"/>
                        </a:lnTo>
                        <a:lnTo>
                          <a:pt x="13" y="1145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86155" name="Freeform 11"/>
                  <p:cNvSpPr>
                    <a:spLocks/>
                  </p:cNvSpPr>
                  <p:nvPr/>
                </p:nvSpPr>
                <p:spPr bwMode="auto">
                  <a:xfrm>
                    <a:off x="2641" y="2564"/>
                    <a:ext cx="1037" cy="581"/>
                  </a:xfrm>
                  <a:custGeom>
                    <a:avLst/>
                    <a:gdLst/>
                    <a:ahLst/>
                    <a:cxnLst>
                      <a:cxn ang="0">
                        <a:pos x="210" y="468"/>
                      </a:cxn>
                      <a:cxn ang="0">
                        <a:pos x="361" y="462"/>
                      </a:cxn>
                      <a:cxn ang="0">
                        <a:pos x="498" y="444"/>
                      </a:cxn>
                      <a:cxn ang="0">
                        <a:pos x="583" y="423"/>
                      </a:cxn>
                      <a:cxn ang="0">
                        <a:pos x="705" y="354"/>
                      </a:cxn>
                      <a:cxn ang="0">
                        <a:pos x="792" y="288"/>
                      </a:cxn>
                      <a:cxn ang="0">
                        <a:pos x="906" y="207"/>
                      </a:cxn>
                      <a:cxn ang="0">
                        <a:pos x="959" y="156"/>
                      </a:cxn>
                      <a:cxn ang="0">
                        <a:pos x="1000" y="120"/>
                      </a:cxn>
                      <a:cxn ang="0">
                        <a:pos x="1037" y="81"/>
                      </a:cxn>
                      <a:cxn ang="0">
                        <a:pos x="1037" y="39"/>
                      </a:cxn>
                      <a:cxn ang="0">
                        <a:pos x="996" y="0"/>
                      </a:cxn>
                      <a:cxn ang="0">
                        <a:pos x="971" y="9"/>
                      </a:cxn>
                      <a:cxn ang="0">
                        <a:pos x="903" y="90"/>
                      </a:cxn>
                      <a:cxn ang="0">
                        <a:pos x="828" y="183"/>
                      </a:cxn>
                      <a:cxn ang="0">
                        <a:pos x="752" y="270"/>
                      </a:cxn>
                      <a:cxn ang="0">
                        <a:pos x="642" y="342"/>
                      </a:cxn>
                      <a:cxn ang="0">
                        <a:pos x="548" y="390"/>
                      </a:cxn>
                      <a:cxn ang="0">
                        <a:pos x="445" y="414"/>
                      </a:cxn>
                      <a:cxn ang="0">
                        <a:pos x="301" y="417"/>
                      </a:cxn>
                      <a:cxn ang="0">
                        <a:pos x="216" y="417"/>
                      </a:cxn>
                      <a:cxn ang="0">
                        <a:pos x="144" y="363"/>
                      </a:cxn>
                      <a:cxn ang="0">
                        <a:pos x="125" y="327"/>
                      </a:cxn>
                      <a:cxn ang="0">
                        <a:pos x="94" y="327"/>
                      </a:cxn>
                      <a:cxn ang="0">
                        <a:pos x="116" y="372"/>
                      </a:cxn>
                      <a:cxn ang="0">
                        <a:pos x="150" y="414"/>
                      </a:cxn>
                      <a:cxn ang="0">
                        <a:pos x="66" y="396"/>
                      </a:cxn>
                      <a:cxn ang="0">
                        <a:pos x="3" y="387"/>
                      </a:cxn>
                      <a:cxn ang="0">
                        <a:pos x="3" y="405"/>
                      </a:cxn>
                      <a:cxn ang="0">
                        <a:pos x="59" y="417"/>
                      </a:cxn>
                      <a:cxn ang="0">
                        <a:pos x="97" y="441"/>
                      </a:cxn>
                      <a:cxn ang="0">
                        <a:pos x="131" y="444"/>
                      </a:cxn>
                      <a:cxn ang="0">
                        <a:pos x="78" y="462"/>
                      </a:cxn>
                      <a:cxn ang="0">
                        <a:pos x="0" y="481"/>
                      </a:cxn>
                      <a:cxn ang="0">
                        <a:pos x="3" y="499"/>
                      </a:cxn>
                      <a:cxn ang="0">
                        <a:pos x="28" y="505"/>
                      </a:cxn>
                      <a:cxn ang="0">
                        <a:pos x="103" y="481"/>
                      </a:cxn>
                      <a:cxn ang="0">
                        <a:pos x="150" y="477"/>
                      </a:cxn>
                      <a:cxn ang="0">
                        <a:pos x="122" y="505"/>
                      </a:cxn>
                      <a:cxn ang="0">
                        <a:pos x="78" y="550"/>
                      </a:cxn>
                      <a:cxn ang="0">
                        <a:pos x="59" y="562"/>
                      </a:cxn>
                      <a:cxn ang="0">
                        <a:pos x="75" y="581"/>
                      </a:cxn>
                      <a:cxn ang="0">
                        <a:pos x="113" y="559"/>
                      </a:cxn>
                      <a:cxn ang="0">
                        <a:pos x="163" y="514"/>
                      </a:cxn>
                      <a:cxn ang="0">
                        <a:pos x="210" y="468"/>
                      </a:cxn>
                    </a:cxnLst>
                    <a:rect l="0" t="0" r="r" b="b"/>
                    <a:pathLst>
                      <a:path w="1037" h="581">
                        <a:moveTo>
                          <a:pt x="210" y="468"/>
                        </a:moveTo>
                        <a:lnTo>
                          <a:pt x="361" y="462"/>
                        </a:lnTo>
                        <a:lnTo>
                          <a:pt x="498" y="444"/>
                        </a:lnTo>
                        <a:lnTo>
                          <a:pt x="583" y="423"/>
                        </a:lnTo>
                        <a:lnTo>
                          <a:pt x="705" y="354"/>
                        </a:lnTo>
                        <a:lnTo>
                          <a:pt x="792" y="288"/>
                        </a:lnTo>
                        <a:lnTo>
                          <a:pt x="906" y="207"/>
                        </a:lnTo>
                        <a:lnTo>
                          <a:pt x="959" y="156"/>
                        </a:lnTo>
                        <a:lnTo>
                          <a:pt x="1000" y="120"/>
                        </a:lnTo>
                        <a:lnTo>
                          <a:pt x="1037" y="81"/>
                        </a:lnTo>
                        <a:lnTo>
                          <a:pt x="1037" y="39"/>
                        </a:lnTo>
                        <a:lnTo>
                          <a:pt x="996" y="0"/>
                        </a:lnTo>
                        <a:lnTo>
                          <a:pt x="971" y="9"/>
                        </a:lnTo>
                        <a:lnTo>
                          <a:pt x="903" y="90"/>
                        </a:lnTo>
                        <a:lnTo>
                          <a:pt x="828" y="183"/>
                        </a:lnTo>
                        <a:lnTo>
                          <a:pt x="752" y="270"/>
                        </a:lnTo>
                        <a:lnTo>
                          <a:pt x="642" y="342"/>
                        </a:lnTo>
                        <a:lnTo>
                          <a:pt x="548" y="390"/>
                        </a:lnTo>
                        <a:lnTo>
                          <a:pt x="445" y="414"/>
                        </a:lnTo>
                        <a:lnTo>
                          <a:pt x="301" y="417"/>
                        </a:lnTo>
                        <a:lnTo>
                          <a:pt x="216" y="417"/>
                        </a:lnTo>
                        <a:lnTo>
                          <a:pt x="144" y="363"/>
                        </a:lnTo>
                        <a:lnTo>
                          <a:pt x="125" y="327"/>
                        </a:lnTo>
                        <a:lnTo>
                          <a:pt x="94" y="327"/>
                        </a:lnTo>
                        <a:lnTo>
                          <a:pt x="116" y="372"/>
                        </a:lnTo>
                        <a:lnTo>
                          <a:pt x="150" y="414"/>
                        </a:lnTo>
                        <a:lnTo>
                          <a:pt x="66" y="396"/>
                        </a:lnTo>
                        <a:lnTo>
                          <a:pt x="3" y="387"/>
                        </a:lnTo>
                        <a:lnTo>
                          <a:pt x="3" y="405"/>
                        </a:lnTo>
                        <a:lnTo>
                          <a:pt x="59" y="417"/>
                        </a:lnTo>
                        <a:lnTo>
                          <a:pt x="97" y="441"/>
                        </a:lnTo>
                        <a:lnTo>
                          <a:pt x="131" y="444"/>
                        </a:lnTo>
                        <a:lnTo>
                          <a:pt x="78" y="462"/>
                        </a:lnTo>
                        <a:lnTo>
                          <a:pt x="0" y="481"/>
                        </a:lnTo>
                        <a:lnTo>
                          <a:pt x="3" y="499"/>
                        </a:lnTo>
                        <a:lnTo>
                          <a:pt x="28" y="505"/>
                        </a:lnTo>
                        <a:lnTo>
                          <a:pt x="103" y="481"/>
                        </a:lnTo>
                        <a:lnTo>
                          <a:pt x="150" y="477"/>
                        </a:lnTo>
                        <a:lnTo>
                          <a:pt x="122" y="505"/>
                        </a:lnTo>
                        <a:lnTo>
                          <a:pt x="78" y="550"/>
                        </a:lnTo>
                        <a:lnTo>
                          <a:pt x="59" y="562"/>
                        </a:lnTo>
                        <a:lnTo>
                          <a:pt x="75" y="581"/>
                        </a:lnTo>
                        <a:lnTo>
                          <a:pt x="113" y="559"/>
                        </a:lnTo>
                        <a:lnTo>
                          <a:pt x="163" y="514"/>
                        </a:lnTo>
                        <a:lnTo>
                          <a:pt x="210" y="468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86156" name="Freeform 12"/>
                  <p:cNvSpPr>
                    <a:spLocks/>
                  </p:cNvSpPr>
                  <p:nvPr/>
                </p:nvSpPr>
                <p:spPr bwMode="auto">
                  <a:xfrm>
                    <a:off x="3596" y="2504"/>
                    <a:ext cx="608" cy="800"/>
                  </a:xfrm>
                  <a:custGeom>
                    <a:avLst/>
                    <a:gdLst/>
                    <a:ahLst/>
                    <a:cxnLst>
                      <a:cxn ang="0">
                        <a:pos x="38" y="90"/>
                      </a:cxn>
                      <a:cxn ang="0">
                        <a:pos x="63" y="27"/>
                      </a:cxn>
                      <a:cxn ang="0">
                        <a:pos x="104" y="0"/>
                      </a:cxn>
                      <a:cxn ang="0">
                        <a:pos x="141" y="0"/>
                      </a:cxn>
                      <a:cxn ang="0">
                        <a:pos x="179" y="18"/>
                      </a:cxn>
                      <a:cxn ang="0">
                        <a:pos x="216" y="54"/>
                      </a:cxn>
                      <a:cxn ang="0">
                        <a:pos x="235" y="117"/>
                      </a:cxn>
                      <a:cxn ang="0">
                        <a:pos x="245" y="180"/>
                      </a:cxn>
                      <a:cxn ang="0">
                        <a:pos x="263" y="243"/>
                      </a:cxn>
                      <a:cxn ang="0">
                        <a:pos x="298" y="312"/>
                      </a:cxn>
                      <a:cxn ang="0">
                        <a:pos x="357" y="384"/>
                      </a:cxn>
                      <a:cxn ang="0">
                        <a:pos x="415" y="432"/>
                      </a:cxn>
                      <a:cxn ang="0">
                        <a:pos x="499" y="468"/>
                      </a:cxn>
                      <a:cxn ang="0">
                        <a:pos x="571" y="522"/>
                      </a:cxn>
                      <a:cxn ang="0">
                        <a:pos x="608" y="577"/>
                      </a:cxn>
                      <a:cxn ang="0">
                        <a:pos x="602" y="622"/>
                      </a:cxn>
                      <a:cxn ang="0">
                        <a:pos x="593" y="676"/>
                      </a:cxn>
                      <a:cxn ang="0">
                        <a:pos x="565" y="712"/>
                      </a:cxn>
                      <a:cxn ang="0">
                        <a:pos x="518" y="757"/>
                      </a:cxn>
                      <a:cxn ang="0">
                        <a:pos x="449" y="790"/>
                      </a:cxn>
                      <a:cxn ang="0">
                        <a:pos x="396" y="800"/>
                      </a:cxn>
                      <a:cxn ang="0">
                        <a:pos x="320" y="784"/>
                      </a:cxn>
                      <a:cxn ang="0">
                        <a:pos x="251" y="748"/>
                      </a:cxn>
                      <a:cxn ang="0">
                        <a:pos x="179" y="694"/>
                      </a:cxn>
                      <a:cxn ang="0">
                        <a:pos x="129" y="631"/>
                      </a:cxn>
                      <a:cxn ang="0">
                        <a:pos x="82" y="550"/>
                      </a:cxn>
                      <a:cxn ang="0">
                        <a:pos x="44" y="456"/>
                      </a:cxn>
                      <a:cxn ang="0">
                        <a:pos x="19" y="375"/>
                      </a:cxn>
                      <a:cxn ang="0">
                        <a:pos x="7" y="297"/>
                      </a:cxn>
                      <a:cxn ang="0">
                        <a:pos x="0" y="189"/>
                      </a:cxn>
                      <a:cxn ang="0">
                        <a:pos x="19" y="117"/>
                      </a:cxn>
                      <a:cxn ang="0">
                        <a:pos x="38" y="90"/>
                      </a:cxn>
                    </a:cxnLst>
                    <a:rect l="0" t="0" r="r" b="b"/>
                    <a:pathLst>
                      <a:path w="608" h="800">
                        <a:moveTo>
                          <a:pt x="38" y="90"/>
                        </a:moveTo>
                        <a:lnTo>
                          <a:pt x="63" y="27"/>
                        </a:lnTo>
                        <a:lnTo>
                          <a:pt x="104" y="0"/>
                        </a:lnTo>
                        <a:lnTo>
                          <a:pt x="141" y="0"/>
                        </a:lnTo>
                        <a:lnTo>
                          <a:pt x="179" y="18"/>
                        </a:lnTo>
                        <a:lnTo>
                          <a:pt x="216" y="54"/>
                        </a:lnTo>
                        <a:lnTo>
                          <a:pt x="235" y="117"/>
                        </a:lnTo>
                        <a:lnTo>
                          <a:pt x="245" y="180"/>
                        </a:lnTo>
                        <a:lnTo>
                          <a:pt x="263" y="243"/>
                        </a:lnTo>
                        <a:lnTo>
                          <a:pt x="298" y="312"/>
                        </a:lnTo>
                        <a:lnTo>
                          <a:pt x="357" y="384"/>
                        </a:lnTo>
                        <a:lnTo>
                          <a:pt x="415" y="432"/>
                        </a:lnTo>
                        <a:lnTo>
                          <a:pt x="499" y="468"/>
                        </a:lnTo>
                        <a:lnTo>
                          <a:pt x="571" y="522"/>
                        </a:lnTo>
                        <a:lnTo>
                          <a:pt x="608" y="577"/>
                        </a:lnTo>
                        <a:lnTo>
                          <a:pt x="602" y="622"/>
                        </a:lnTo>
                        <a:lnTo>
                          <a:pt x="593" y="676"/>
                        </a:lnTo>
                        <a:lnTo>
                          <a:pt x="565" y="712"/>
                        </a:lnTo>
                        <a:lnTo>
                          <a:pt x="518" y="757"/>
                        </a:lnTo>
                        <a:lnTo>
                          <a:pt x="449" y="790"/>
                        </a:lnTo>
                        <a:lnTo>
                          <a:pt x="396" y="800"/>
                        </a:lnTo>
                        <a:lnTo>
                          <a:pt x="320" y="784"/>
                        </a:lnTo>
                        <a:lnTo>
                          <a:pt x="251" y="748"/>
                        </a:lnTo>
                        <a:lnTo>
                          <a:pt x="179" y="694"/>
                        </a:lnTo>
                        <a:lnTo>
                          <a:pt x="129" y="631"/>
                        </a:lnTo>
                        <a:lnTo>
                          <a:pt x="82" y="550"/>
                        </a:lnTo>
                        <a:lnTo>
                          <a:pt x="44" y="456"/>
                        </a:lnTo>
                        <a:lnTo>
                          <a:pt x="19" y="375"/>
                        </a:lnTo>
                        <a:lnTo>
                          <a:pt x="7" y="297"/>
                        </a:lnTo>
                        <a:lnTo>
                          <a:pt x="0" y="189"/>
                        </a:lnTo>
                        <a:lnTo>
                          <a:pt x="19" y="117"/>
                        </a:lnTo>
                        <a:lnTo>
                          <a:pt x="38" y="90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86157" name="Freeform 13"/>
                  <p:cNvSpPr>
                    <a:spLocks/>
                  </p:cNvSpPr>
                  <p:nvPr/>
                </p:nvSpPr>
                <p:spPr bwMode="auto">
                  <a:xfrm>
                    <a:off x="4094" y="2846"/>
                    <a:ext cx="1043" cy="726"/>
                  </a:xfrm>
                  <a:custGeom>
                    <a:avLst/>
                    <a:gdLst/>
                    <a:ahLst/>
                    <a:cxnLst>
                      <a:cxn ang="0">
                        <a:pos x="116" y="230"/>
                      </a:cxn>
                      <a:cxn ang="0">
                        <a:pos x="216" y="147"/>
                      </a:cxn>
                      <a:cxn ang="0">
                        <a:pos x="338" y="72"/>
                      </a:cxn>
                      <a:cxn ang="0">
                        <a:pos x="417" y="27"/>
                      </a:cxn>
                      <a:cxn ang="0">
                        <a:pos x="479" y="12"/>
                      </a:cxn>
                      <a:cxn ang="0">
                        <a:pos x="529" y="0"/>
                      </a:cxn>
                      <a:cxn ang="0">
                        <a:pos x="573" y="18"/>
                      </a:cxn>
                      <a:cxn ang="0">
                        <a:pos x="601" y="75"/>
                      </a:cxn>
                      <a:cxn ang="0">
                        <a:pos x="620" y="230"/>
                      </a:cxn>
                      <a:cxn ang="0">
                        <a:pos x="620" y="416"/>
                      </a:cxn>
                      <a:cxn ang="0">
                        <a:pos x="620" y="536"/>
                      </a:cxn>
                      <a:cxn ang="0">
                        <a:pos x="642" y="609"/>
                      </a:cxn>
                      <a:cxn ang="0">
                        <a:pos x="686" y="597"/>
                      </a:cxn>
                      <a:cxn ang="0">
                        <a:pos x="717" y="552"/>
                      </a:cxn>
                      <a:cxn ang="0">
                        <a:pos x="779" y="500"/>
                      </a:cxn>
                      <a:cxn ang="0">
                        <a:pos x="876" y="470"/>
                      </a:cxn>
                      <a:cxn ang="0">
                        <a:pos x="943" y="470"/>
                      </a:cxn>
                      <a:cxn ang="0">
                        <a:pos x="1043" y="488"/>
                      </a:cxn>
                      <a:cxn ang="0">
                        <a:pos x="1037" y="524"/>
                      </a:cxn>
                      <a:cxn ang="0">
                        <a:pos x="1015" y="555"/>
                      </a:cxn>
                      <a:cxn ang="0">
                        <a:pos x="981" y="561"/>
                      </a:cxn>
                      <a:cxn ang="0">
                        <a:pos x="943" y="542"/>
                      </a:cxn>
                      <a:cxn ang="0">
                        <a:pos x="886" y="518"/>
                      </a:cxn>
                      <a:cxn ang="0">
                        <a:pos x="829" y="518"/>
                      </a:cxn>
                      <a:cxn ang="0">
                        <a:pos x="754" y="564"/>
                      </a:cxn>
                      <a:cxn ang="0">
                        <a:pos x="708" y="633"/>
                      </a:cxn>
                      <a:cxn ang="0">
                        <a:pos x="698" y="690"/>
                      </a:cxn>
                      <a:cxn ang="0">
                        <a:pos x="679" y="726"/>
                      </a:cxn>
                      <a:cxn ang="0">
                        <a:pos x="604" y="723"/>
                      </a:cxn>
                      <a:cxn ang="0">
                        <a:pos x="601" y="669"/>
                      </a:cxn>
                      <a:cxn ang="0">
                        <a:pos x="576" y="591"/>
                      </a:cxn>
                      <a:cxn ang="0">
                        <a:pos x="567" y="509"/>
                      </a:cxn>
                      <a:cxn ang="0">
                        <a:pos x="573" y="401"/>
                      </a:cxn>
                      <a:cxn ang="0">
                        <a:pos x="564" y="248"/>
                      </a:cxn>
                      <a:cxn ang="0">
                        <a:pos x="558" y="147"/>
                      </a:cxn>
                      <a:cxn ang="0">
                        <a:pos x="539" y="111"/>
                      </a:cxn>
                      <a:cxn ang="0">
                        <a:pos x="501" y="75"/>
                      </a:cxn>
                      <a:cxn ang="0">
                        <a:pos x="461" y="75"/>
                      </a:cxn>
                      <a:cxn ang="0">
                        <a:pos x="403" y="111"/>
                      </a:cxn>
                      <a:cxn ang="0">
                        <a:pos x="328" y="181"/>
                      </a:cxn>
                      <a:cxn ang="0">
                        <a:pos x="235" y="272"/>
                      </a:cxn>
                      <a:cxn ang="0">
                        <a:pos x="141" y="356"/>
                      </a:cxn>
                      <a:cxn ang="0">
                        <a:pos x="94" y="383"/>
                      </a:cxn>
                      <a:cxn ang="0">
                        <a:pos x="38" y="383"/>
                      </a:cxn>
                      <a:cxn ang="0">
                        <a:pos x="0" y="344"/>
                      </a:cxn>
                      <a:cxn ang="0">
                        <a:pos x="3" y="281"/>
                      </a:cxn>
                      <a:cxn ang="0">
                        <a:pos x="41" y="248"/>
                      </a:cxn>
                      <a:cxn ang="0">
                        <a:pos x="84" y="239"/>
                      </a:cxn>
                      <a:cxn ang="0">
                        <a:pos x="116" y="230"/>
                      </a:cxn>
                    </a:cxnLst>
                    <a:rect l="0" t="0" r="r" b="b"/>
                    <a:pathLst>
                      <a:path w="1043" h="726">
                        <a:moveTo>
                          <a:pt x="116" y="230"/>
                        </a:moveTo>
                        <a:lnTo>
                          <a:pt x="216" y="147"/>
                        </a:lnTo>
                        <a:lnTo>
                          <a:pt x="338" y="72"/>
                        </a:lnTo>
                        <a:lnTo>
                          <a:pt x="417" y="27"/>
                        </a:lnTo>
                        <a:lnTo>
                          <a:pt x="479" y="12"/>
                        </a:lnTo>
                        <a:lnTo>
                          <a:pt x="529" y="0"/>
                        </a:lnTo>
                        <a:lnTo>
                          <a:pt x="573" y="18"/>
                        </a:lnTo>
                        <a:lnTo>
                          <a:pt x="601" y="75"/>
                        </a:lnTo>
                        <a:lnTo>
                          <a:pt x="620" y="230"/>
                        </a:lnTo>
                        <a:lnTo>
                          <a:pt x="620" y="416"/>
                        </a:lnTo>
                        <a:lnTo>
                          <a:pt x="620" y="536"/>
                        </a:lnTo>
                        <a:lnTo>
                          <a:pt x="642" y="609"/>
                        </a:lnTo>
                        <a:lnTo>
                          <a:pt x="686" y="597"/>
                        </a:lnTo>
                        <a:lnTo>
                          <a:pt x="717" y="552"/>
                        </a:lnTo>
                        <a:lnTo>
                          <a:pt x="779" y="500"/>
                        </a:lnTo>
                        <a:lnTo>
                          <a:pt x="876" y="470"/>
                        </a:lnTo>
                        <a:lnTo>
                          <a:pt x="943" y="470"/>
                        </a:lnTo>
                        <a:lnTo>
                          <a:pt x="1043" y="488"/>
                        </a:lnTo>
                        <a:lnTo>
                          <a:pt x="1037" y="524"/>
                        </a:lnTo>
                        <a:lnTo>
                          <a:pt x="1015" y="555"/>
                        </a:lnTo>
                        <a:lnTo>
                          <a:pt x="981" y="561"/>
                        </a:lnTo>
                        <a:lnTo>
                          <a:pt x="943" y="542"/>
                        </a:lnTo>
                        <a:lnTo>
                          <a:pt x="886" y="518"/>
                        </a:lnTo>
                        <a:lnTo>
                          <a:pt x="829" y="518"/>
                        </a:lnTo>
                        <a:lnTo>
                          <a:pt x="754" y="564"/>
                        </a:lnTo>
                        <a:lnTo>
                          <a:pt x="708" y="633"/>
                        </a:lnTo>
                        <a:lnTo>
                          <a:pt x="698" y="690"/>
                        </a:lnTo>
                        <a:lnTo>
                          <a:pt x="679" y="726"/>
                        </a:lnTo>
                        <a:lnTo>
                          <a:pt x="604" y="723"/>
                        </a:lnTo>
                        <a:lnTo>
                          <a:pt x="601" y="669"/>
                        </a:lnTo>
                        <a:lnTo>
                          <a:pt x="576" y="591"/>
                        </a:lnTo>
                        <a:lnTo>
                          <a:pt x="567" y="509"/>
                        </a:lnTo>
                        <a:lnTo>
                          <a:pt x="573" y="401"/>
                        </a:lnTo>
                        <a:lnTo>
                          <a:pt x="564" y="248"/>
                        </a:lnTo>
                        <a:lnTo>
                          <a:pt x="558" y="147"/>
                        </a:lnTo>
                        <a:lnTo>
                          <a:pt x="539" y="111"/>
                        </a:lnTo>
                        <a:lnTo>
                          <a:pt x="501" y="75"/>
                        </a:lnTo>
                        <a:lnTo>
                          <a:pt x="461" y="75"/>
                        </a:lnTo>
                        <a:lnTo>
                          <a:pt x="403" y="111"/>
                        </a:lnTo>
                        <a:lnTo>
                          <a:pt x="328" y="181"/>
                        </a:lnTo>
                        <a:lnTo>
                          <a:pt x="235" y="272"/>
                        </a:lnTo>
                        <a:lnTo>
                          <a:pt x="141" y="356"/>
                        </a:lnTo>
                        <a:lnTo>
                          <a:pt x="94" y="383"/>
                        </a:lnTo>
                        <a:lnTo>
                          <a:pt x="38" y="383"/>
                        </a:lnTo>
                        <a:lnTo>
                          <a:pt x="0" y="344"/>
                        </a:lnTo>
                        <a:lnTo>
                          <a:pt x="3" y="281"/>
                        </a:lnTo>
                        <a:lnTo>
                          <a:pt x="41" y="248"/>
                        </a:lnTo>
                        <a:lnTo>
                          <a:pt x="84" y="239"/>
                        </a:lnTo>
                        <a:lnTo>
                          <a:pt x="116" y="230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86158" name="Freeform 14"/>
                  <p:cNvSpPr>
                    <a:spLocks/>
                  </p:cNvSpPr>
                  <p:nvPr/>
                </p:nvSpPr>
                <p:spPr bwMode="auto">
                  <a:xfrm>
                    <a:off x="4038" y="3162"/>
                    <a:ext cx="713" cy="762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2" y="16"/>
                      </a:cxn>
                      <a:cxn ang="0">
                        <a:pos x="69" y="0"/>
                      </a:cxn>
                      <a:cxn ang="0">
                        <a:pos x="134" y="7"/>
                      </a:cxn>
                      <a:cxn ang="0">
                        <a:pos x="150" y="52"/>
                      </a:cxn>
                      <a:cxn ang="0">
                        <a:pos x="125" y="227"/>
                      </a:cxn>
                      <a:cxn ang="0">
                        <a:pos x="122" y="360"/>
                      </a:cxn>
                      <a:cxn ang="0">
                        <a:pos x="116" y="435"/>
                      </a:cxn>
                      <a:cxn ang="0">
                        <a:pos x="116" y="450"/>
                      </a:cxn>
                      <a:cxn ang="0">
                        <a:pos x="131" y="524"/>
                      </a:cxn>
                      <a:cxn ang="0">
                        <a:pos x="172" y="536"/>
                      </a:cxn>
                      <a:cxn ang="0">
                        <a:pos x="225" y="524"/>
                      </a:cxn>
                      <a:cxn ang="0">
                        <a:pos x="303" y="481"/>
                      </a:cxn>
                      <a:cxn ang="0">
                        <a:pos x="387" y="460"/>
                      </a:cxn>
                      <a:cxn ang="0">
                        <a:pos x="482" y="444"/>
                      </a:cxn>
                      <a:cxn ang="0">
                        <a:pos x="585" y="432"/>
                      </a:cxn>
                      <a:cxn ang="0">
                        <a:pos x="660" y="432"/>
                      </a:cxn>
                      <a:cxn ang="0">
                        <a:pos x="694" y="441"/>
                      </a:cxn>
                      <a:cxn ang="0">
                        <a:pos x="713" y="463"/>
                      </a:cxn>
                      <a:cxn ang="0">
                        <a:pos x="704" y="496"/>
                      </a:cxn>
                      <a:cxn ang="0">
                        <a:pos x="657" y="524"/>
                      </a:cxn>
                      <a:cxn ang="0">
                        <a:pos x="613" y="563"/>
                      </a:cxn>
                      <a:cxn ang="0">
                        <a:pos x="572" y="618"/>
                      </a:cxn>
                      <a:cxn ang="0">
                        <a:pos x="547" y="663"/>
                      </a:cxn>
                      <a:cxn ang="0">
                        <a:pos x="526" y="708"/>
                      </a:cxn>
                      <a:cxn ang="0">
                        <a:pos x="510" y="762"/>
                      </a:cxn>
                      <a:cxn ang="0">
                        <a:pos x="488" y="762"/>
                      </a:cxn>
                      <a:cxn ang="0">
                        <a:pos x="469" y="741"/>
                      </a:cxn>
                      <a:cxn ang="0">
                        <a:pos x="462" y="681"/>
                      </a:cxn>
                      <a:cxn ang="0">
                        <a:pos x="507" y="627"/>
                      </a:cxn>
                      <a:cxn ang="0">
                        <a:pos x="566" y="563"/>
                      </a:cxn>
                      <a:cxn ang="0">
                        <a:pos x="622" y="515"/>
                      </a:cxn>
                      <a:cxn ang="0">
                        <a:pos x="647" y="499"/>
                      </a:cxn>
                      <a:cxn ang="0">
                        <a:pos x="657" y="478"/>
                      </a:cxn>
                      <a:cxn ang="0">
                        <a:pos x="632" y="463"/>
                      </a:cxn>
                      <a:cxn ang="0">
                        <a:pos x="547" y="463"/>
                      </a:cxn>
                      <a:cxn ang="0">
                        <a:pos x="440" y="481"/>
                      </a:cxn>
                      <a:cxn ang="0">
                        <a:pos x="356" y="509"/>
                      </a:cxn>
                      <a:cxn ang="0">
                        <a:pos x="265" y="560"/>
                      </a:cxn>
                      <a:cxn ang="0">
                        <a:pos x="187" y="596"/>
                      </a:cxn>
                      <a:cxn ang="0">
                        <a:pos x="103" y="599"/>
                      </a:cxn>
                      <a:cxn ang="0">
                        <a:pos x="69" y="587"/>
                      </a:cxn>
                      <a:cxn ang="0">
                        <a:pos x="50" y="542"/>
                      </a:cxn>
                      <a:cxn ang="0">
                        <a:pos x="37" y="478"/>
                      </a:cxn>
                      <a:cxn ang="0">
                        <a:pos x="31" y="360"/>
                      </a:cxn>
                      <a:cxn ang="0">
                        <a:pos x="19" y="151"/>
                      </a:cxn>
                      <a:cxn ang="0">
                        <a:pos x="0" y="64"/>
                      </a:cxn>
                    </a:cxnLst>
                    <a:rect l="0" t="0" r="r" b="b"/>
                    <a:pathLst>
                      <a:path w="713" h="762">
                        <a:moveTo>
                          <a:pt x="0" y="64"/>
                        </a:moveTo>
                        <a:lnTo>
                          <a:pt x="22" y="16"/>
                        </a:lnTo>
                        <a:lnTo>
                          <a:pt x="69" y="0"/>
                        </a:lnTo>
                        <a:lnTo>
                          <a:pt x="134" y="7"/>
                        </a:lnTo>
                        <a:lnTo>
                          <a:pt x="150" y="52"/>
                        </a:lnTo>
                        <a:lnTo>
                          <a:pt x="125" y="227"/>
                        </a:lnTo>
                        <a:lnTo>
                          <a:pt x="122" y="360"/>
                        </a:lnTo>
                        <a:lnTo>
                          <a:pt x="116" y="435"/>
                        </a:lnTo>
                        <a:lnTo>
                          <a:pt x="116" y="450"/>
                        </a:lnTo>
                        <a:lnTo>
                          <a:pt x="131" y="524"/>
                        </a:lnTo>
                        <a:lnTo>
                          <a:pt x="172" y="536"/>
                        </a:lnTo>
                        <a:lnTo>
                          <a:pt x="225" y="524"/>
                        </a:lnTo>
                        <a:lnTo>
                          <a:pt x="303" y="481"/>
                        </a:lnTo>
                        <a:lnTo>
                          <a:pt x="387" y="460"/>
                        </a:lnTo>
                        <a:lnTo>
                          <a:pt x="482" y="444"/>
                        </a:lnTo>
                        <a:lnTo>
                          <a:pt x="585" y="432"/>
                        </a:lnTo>
                        <a:lnTo>
                          <a:pt x="660" y="432"/>
                        </a:lnTo>
                        <a:lnTo>
                          <a:pt x="694" y="441"/>
                        </a:lnTo>
                        <a:lnTo>
                          <a:pt x="713" y="463"/>
                        </a:lnTo>
                        <a:lnTo>
                          <a:pt x="704" y="496"/>
                        </a:lnTo>
                        <a:lnTo>
                          <a:pt x="657" y="524"/>
                        </a:lnTo>
                        <a:lnTo>
                          <a:pt x="613" y="563"/>
                        </a:lnTo>
                        <a:lnTo>
                          <a:pt x="572" y="618"/>
                        </a:lnTo>
                        <a:lnTo>
                          <a:pt x="547" y="663"/>
                        </a:lnTo>
                        <a:lnTo>
                          <a:pt x="526" y="708"/>
                        </a:lnTo>
                        <a:lnTo>
                          <a:pt x="510" y="762"/>
                        </a:lnTo>
                        <a:lnTo>
                          <a:pt x="488" y="762"/>
                        </a:lnTo>
                        <a:lnTo>
                          <a:pt x="469" y="741"/>
                        </a:lnTo>
                        <a:lnTo>
                          <a:pt x="462" y="681"/>
                        </a:lnTo>
                        <a:lnTo>
                          <a:pt x="507" y="627"/>
                        </a:lnTo>
                        <a:lnTo>
                          <a:pt x="566" y="563"/>
                        </a:lnTo>
                        <a:lnTo>
                          <a:pt x="622" y="515"/>
                        </a:lnTo>
                        <a:lnTo>
                          <a:pt x="647" y="499"/>
                        </a:lnTo>
                        <a:lnTo>
                          <a:pt x="657" y="478"/>
                        </a:lnTo>
                        <a:lnTo>
                          <a:pt x="632" y="463"/>
                        </a:lnTo>
                        <a:lnTo>
                          <a:pt x="547" y="463"/>
                        </a:lnTo>
                        <a:lnTo>
                          <a:pt x="440" y="481"/>
                        </a:lnTo>
                        <a:lnTo>
                          <a:pt x="356" y="509"/>
                        </a:lnTo>
                        <a:lnTo>
                          <a:pt x="265" y="560"/>
                        </a:lnTo>
                        <a:lnTo>
                          <a:pt x="187" y="596"/>
                        </a:lnTo>
                        <a:lnTo>
                          <a:pt x="103" y="599"/>
                        </a:lnTo>
                        <a:lnTo>
                          <a:pt x="69" y="587"/>
                        </a:lnTo>
                        <a:lnTo>
                          <a:pt x="50" y="542"/>
                        </a:lnTo>
                        <a:lnTo>
                          <a:pt x="37" y="478"/>
                        </a:lnTo>
                        <a:lnTo>
                          <a:pt x="31" y="360"/>
                        </a:lnTo>
                        <a:lnTo>
                          <a:pt x="19" y="151"/>
                        </a:lnTo>
                        <a:lnTo>
                          <a:pt x="0" y="64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" name="Group 15"/>
                <p:cNvGrpSpPr>
                  <a:grpSpLocks/>
                </p:cNvGrpSpPr>
                <p:nvPr/>
              </p:nvGrpSpPr>
              <p:grpSpPr bwMode="auto">
                <a:xfrm>
                  <a:off x="4864" y="3099"/>
                  <a:ext cx="432" cy="877"/>
                  <a:chOff x="4864" y="3099"/>
                  <a:chExt cx="432" cy="877"/>
                </a:xfrm>
              </p:grpSpPr>
              <p:sp>
                <p:nvSpPr>
                  <p:cNvPr id="1286160" name="Freeform 16"/>
                  <p:cNvSpPr>
                    <a:spLocks/>
                  </p:cNvSpPr>
                  <p:nvPr/>
                </p:nvSpPr>
                <p:spPr bwMode="auto">
                  <a:xfrm>
                    <a:off x="4956" y="3588"/>
                    <a:ext cx="340" cy="109"/>
                  </a:xfrm>
                  <a:custGeom>
                    <a:avLst/>
                    <a:gdLst/>
                    <a:ahLst/>
                    <a:cxnLst>
                      <a:cxn ang="0">
                        <a:pos x="340" y="109"/>
                      </a:cxn>
                      <a:cxn ang="0">
                        <a:pos x="165" y="30"/>
                      </a:cxn>
                      <a:cxn ang="0">
                        <a:pos x="48" y="0"/>
                      </a:cxn>
                      <a:cxn ang="0">
                        <a:pos x="10" y="0"/>
                      </a:cxn>
                      <a:cxn ang="0">
                        <a:pos x="0" y="27"/>
                      </a:cxn>
                      <a:cxn ang="0">
                        <a:pos x="22" y="48"/>
                      </a:cxn>
                      <a:cxn ang="0">
                        <a:pos x="70" y="54"/>
                      </a:cxn>
                      <a:cxn ang="0">
                        <a:pos x="184" y="75"/>
                      </a:cxn>
                      <a:cxn ang="0">
                        <a:pos x="340" y="109"/>
                      </a:cxn>
                    </a:cxnLst>
                    <a:rect l="0" t="0" r="r" b="b"/>
                    <a:pathLst>
                      <a:path w="340" h="109">
                        <a:moveTo>
                          <a:pt x="340" y="109"/>
                        </a:moveTo>
                        <a:lnTo>
                          <a:pt x="165" y="30"/>
                        </a:lnTo>
                        <a:lnTo>
                          <a:pt x="48" y="0"/>
                        </a:lnTo>
                        <a:lnTo>
                          <a:pt x="10" y="0"/>
                        </a:lnTo>
                        <a:lnTo>
                          <a:pt x="0" y="27"/>
                        </a:lnTo>
                        <a:lnTo>
                          <a:pt x="22" y="48"/>
                        </a:lnTo>
                        <a:lnTo>
                          <a:pt x="70" y="54"/>
                        </a:lnTo>
                        <a:lnTo>
                          <a:pt x="184" y="75"/>
                        </a:lnTo>
                        <a:lnTo>
                          <a:pt x="340" y="109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86161" name="Freeform 17"/>
                  <p:cNvSpPr>
                    <a:spLocks/>
                  </p:cNvSpPr>
                  <p:nvPr/>
                </p:nvSpPr>
                <p:spPr bwMode="auto">
                  <a:xfrm>
                    <a:off x="4864" y="3685"/>
                    <a:ext cx="97" cy="291"/>
                  </a:xfrm>
                  <a:custGeom>
                    <a:avLst/>
                    <a:gdLst/>
                    <a:ahLst/>
                    <a:cxnLst>
                      <a:cxn ang="0">
                        <a:pos x="97" y="291"/>
                      </a:cxn>
                      <a:cxn ang="0">
                        <a:pos x="94" y="148"/>
                      </a:cxn>
                      <a:cxn ang="0">
                        <a:pos x="69" y="39"/>
                      </a:cxn>
                      <a:cxn ang="0">
                        <a:pos x="41" y="0"/>
                      </a:cxn>
                      <a:cxn ang="0">
                        <a:pos x="19" y="0"/>
                      </a:cxn>
                      <a:cxn ang="0">
                        <a:pos x="0" y="12"/>
                      </a:cxn>
                      <a:cxn ang="0">
                        <a:pos x="0" y="54"/>
                      </a:cxn>
                      <a:cxn ang="0">
                        <a:pos x="47" y="184"/>
                      </a:cxn>
                      <a:cxn ang="0">
                        <a:pos x="97" y="291"/>
                      </a:cxn>
                    </a:cxnLst>
                    <a:rect l="0" t="0" r="r" b="b"/>
                    <a:pathLst>
                      <a:path w="97" h="291">
                        <a:moveTo>
                          <a:pt x="97" y="291"/>
                        </a:moveTo>
                        <a:lnTo>
                          <a:pt x="94" y="148"/>
                        </a:lnTo>
                        <a:lnTo>
                          <a:pt x="69" y="39"/>
                        </a:lnTo>
                        <a:lnTo>
                          <a:pt x="41" y="0"/>
                        </a:lnTo>
                        <a:lnTo>
                          <a:pt x="19" y="0"/>
                        </a:lnTo>
                        <a:lnTo>
                          <a:pt x="0" y="12"/>
                        </a:lnTo>
                        <a:lnTo>
                          <a:pt x="0" y="54"/>
                        </a:lnTo>
                        <a:lnTo>
                          <a:pt x="47" y="184"/>
                        </a:lnTo>
                        <a:lnTo>
                          <a:pt x="97" y="291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86162" name="Freeform 18"/>
                  <p:cNvSpPr>
                    <a:spLocks/>
                  </p:cNvSpPr>
                  <p:nvPr/>
                </p:nvSpPr>
                <p:spPr bwMode="auto">
                  <a:xfrm>
                    <a:off x="5004" y="3099"/>
                    <a:ext cx="214" cy="111"/>
                  </a:xfrm>
                  <a:custGeom>
                    <a:avLst/>
                    <a:gdLst/>
                    <a:ahLst/>
                    <a:cxnLst>
                      <a:cxn ang="0">
                        <a:pos x="0" y="72"/>
                      </a:cxn>
                      <a:cxn ang="0">
                        <a:pos x="42" y="30"/>
                      </a:cxn>
                      <a:cxn ang="0">
                        <a:pos x="100" y="3"/>
                      </a:cxn>
                      <a:cxn ang="0">
                        <a:pos x="166" y="0"/>
                      </a:cxn>
                      <a:cxn ang="0">
                        <a:pos x="214" y="9"/>
                      </a:cxn>
                      <a:cxn ang="0">
                        <a:pos x="138" y="18"/>
                      </a:cxn>
                      <a:cxn ang="0">
                        <a:pos x="109" y="36"/>
                      </a:cxn>
                      <a:cxn ang="0">
                        <a:pos x="81" y="63"/>
                      </a:cxn>
                      <a:cxn ang="0">
                        <a:pos x="68" y="93"/>
                      </a:cxn>
                      <a:cxn ang="0">
                        <a:pos x="42" y="111"/>
                      </a:cxn>
                      <a:cxn ang="0">
                        <a:pos x="10" y="108"/>
                      </a:cxn>
                      <a:cxn ang="0">
                        <a:pos x="0" y="72"/>
                      </a:cxn>
                    </a:cxnLst>
                    <a:rect l="0" t="0" r="r" b="b"/>
                    <a:pathLst>
                      <a:path w="214" h="111">
                        <a:moveTo>
                          <a:pt x="0" y="72"/>
                        </a:moveTo>
                        <a:lnTo>
                          <a:pt x="42" y="30"/>
                        </a:lnTo>
                        <a:lnTo>
                          <a:pt x="100" y="3"/>
                        </a:lnTo>
                        <a:lnTo>
                          <a:pt x="166" y="0"/>
                        </a:lnTo>
                        <a:lnTo>
                          <a:pt x="214" y="9"/>
                        </a:lnTo>
                        <a:lnTo>
                          <a:pt x="138" y="18"/>
                        </a:lnTo>
                        <a:lnTo>
                          <a:pt x="109" y="36"/>
                        </a:lnTo>
                        <a:lnTo>
                          <a:pt x="81" y="63"/>
                        </a:lnTo>
                        <a:lnTo>
                          <a:pt x="68" y="93"/>
                        </a:lnTo>
                        <a:lnTo>
                          <a:pt x="42" y="111"/>
                        </a:lnTo>
                        <a:lnTo>
                          <a:pt x="10" y="108"/>
                        </a:lnTo>
                        <a:lnTo>
                          <a:pt x="0" y="72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1286163" name="Text Box 19"/>
            <p:cNvSpPr txBox="1">
              <a:spLocks noChangeArrowheads="1"/>
            </p:cNvSpPr>
            <p:nvPr/>
          </p:nvSpPr>
          <p:spPr bwMode="auto">
            <a:xfrm>
              <a:off x="1024" y="1440"/>
              <a:ext cx="1376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Is sorted wrt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latin typeface="Times New Roman" charset="0"/>
                </a:rPr>
                <a:t>first i digits.</a:t>
              </a:r>
            </a:p>
          </p:txBody>
        </p:sp>
      </p:grpSp>
      <p:sp>
        <p:nvSpPr>
          <p:cNvPr id="1286164" name="Text Box 20"/>
          <p:cNvSpPr txBox="1">
            <a:spLocks noChangeArrowheads="1"/>
          </p:cNvSpPr>
          <p:nvPr/>
        </p:nvSpPr>
        <p:spPr bwMode="auto">
          <a:xfrm>
            <a:off x="4495800" y="1371600"/>
            <a:ext cx="946150" cy="512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1 25</a:t>
            </a:r>
            <a:r>
              <a:rPr lang="en-US" sz="3000" b="0">
                <a:latin typeface="Times New Roman" charset="0"/>
              </a:rPr>
              <a:t>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1 34</a:t>
            </a:r>
            <a:r>
              <a:rPr lang="en-US" sz="3000" b="0">
                <a:latin typeface="Times New Roman" charset="0"/>
              </a:rPr>
              <a:t>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1 43</a:t>
            </a:r>
            <a:r>
              <a:rPr lang="en-US" sz="3000" b="0">
                <a:latin typeface="Times New Roman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2 24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2 25 </a:t>
            </a:r>
            <a:r>
              <a:rPr lang="en-US" sz="3000" b="0">
                <a:latin typeface="Times New Roman" charset="0"/>
              </a:rPr>
              <a:t/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2 43</a:t>
            </a:r>
            <a:endParaRPr lang="en-US" sz="3000" b="0">
              <a:latin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3 25</a:t>
            </a:r>
            <a:r>
              <a:rPr lang="en-US" sz="3000" b="0">
                <a:latin typeface="Times New Roman" charset="0"/>
              </a:rPr>
              <a:t>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3 33</a:t>
            </a:r>
            <a:r>
              <a:rPr lang="en-US" sz="3000" b="0">
                <a:latin typeface="Times New Roman" charset="0"/>
              </a:rPr>
              <a:t>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3 34</a:t>
            </a:r>
            <a:r>
              <a:rPr lang="en-US" sz="3000" b="0">
                <a:latin typeface="Times New Roman" charset="0"/>
              </a:rPr>
              <a:t>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3 44</a:t>
            </a:r>
          </a:p>
        </p:txBody>
      </p:sp>
      <p:sp>
        <p:nvSpPr>
          <p:cNvPr id="1286165" name="Text Box 21"/>
          <p:cNvSpPr txBox="1">
            <a:spLocks noChangeArrowheads="1"/>
          </p:cNvSpPr>
          <p:nvPr/>
        </p:nvSpPr>
        <p:spPr bwMode="auto">
          <a:xfrm>
            <a:off x="6119813" y="2286000"/>
            <a:ext cx="24431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Is sorted wrt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first i+1 digits.</a:t>
            </a:r>
          </a:p>
        </p:txBody>
      </p:sp>
      <p:sp>
        <p:nvSpPr>
          <p:cNvPr id="1286166" name="AutoShape 22"/>
          <p:cNvSpPr>
            <a:spLocks/>
          </p:cNvSpPr>
          <p:nvPr/>
        </p:nvSpPr>
        <p:spPr bwMode="auto">
          <a:xfrm rot="-5400000">
            <a:off x="925513" y="5791200"/>
            <a:ext cx="228600" cy="381000"/>
          </a:xfrm>
          <a:prstGeom prst="leftBrace">
            <a:avLst>
              <a:gd name="adj1" fmla="val 13889"/>
              <a:gd name="adj2" fmla="val 50000"/>
            </a:avLst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charset="0"/>
            </a:endParaRPr>
          </a:p>
        </p:txBody>
      </p:sp>
      <p:sp>
        <p:nvSpPr>
          <p:cNvPr id="1286167" name="Text Box 23"/>
          <p:cNvSpPr txBox="1">
            <a:spLocks noChangeArrowheads="1"/>
          </p:cNvSpPr>
          <p:nvPr/>
        </p:nvSpPr>
        <p:spPr bwMode="auto">
          <a:xfrm>
            <a:off x="381000" y="5981700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hlink"/>
                </a:solidFill>
                <a:latin typeface="Times New Roman" charset="0"/>
              </a:rPr>
              <a:t>i+1</a:t>
            </a:r>
          </a:p>
        </p:txBody>
      </p:sp>
      <p:grpSp>
        <p:nvGrpSpPr>
          <p:cNvPr id="7" name="Group 24"/>
          <p:cNvGrpSpPr>
            <a:grpSpLocks/>
          </p:cNvGrpSpPr>
          <p:nvPr/>
        </p:nvGrpSpPr>
        <p:grpSpPr bwMode="auto">
          <a:xfrm>
            <a:off x="4419600" y="1371600"/>
            <a:ext cx="990600" cy="5257800"/>
            <a:chOff x="2784" y="864"/>
            <a:chExt cx="624" cy="3312"/>
          </a:xfrm>
        </p:grpSpPr>
        <p:sp>
          <p:nvSpPr>
            <p:cNvPr id="1286169" name="Line 25"/>
            <p:cNvSpPr>
              <a:spLocks noChangeShapeType="1"/>
            </p:cNvSpPr>
            <p:nvPr/>
          </p:nvSpPr>
          <p:spPr bwMode="auto">
            <a:xfrm>
              <a:off x="3038" y="864"/>
              <a:ext cx="0" cy="3312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6170" name="Line 26"/>
            <p:cNvSpPr>
              <a:spLocks noChangeShapeType="1"/>
            </p:cNvSpPr>
            <p:nvPr/>
          </p:nvSpPr>
          <p:spPr bwMode="auto">
            <a:xfrm>
              <a:off x="2784" y="1824"/>
              <a:ext cx="624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6171" name="Line 27"/>
            <p:cNvSpPr>
              <a:spLocks noChangeShapeType="1"/>
            </p:cNvSpPr>
            <p:nvPr/>
          </p:nvSpPr>
          <p:spPr bwMode="auto">
            <a:xfrm>
              <a:off x="2784" y="2832"/>
              <a:ext cx="624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28"/>
          <p:cNvGrpSpPr>
            <a:grpSpLocks/>
          </p:cNvGrpSpPr>
          <p:nvPr/>
        </p:nvGrpSpPr>
        <p:grpSpPr bwMode="auto">
          <a:xfrm>
            <a:off x="4114800" y="2590800"/>
            <a:ext cx="4856163" cy="3259138"/>
            <a:chOff x="2592" y="1632"/>
            <a:chExt cx="3059" cy="2053"/>
          </a:xfrm>
        </p:grpSpPr>
        <p:sp>
          <p:nvSpPr>
            <p:cNvPr id="1286173" name="Freeform 29"/>
            <p:cNvSpPr>
              <a:spLocks/>
            </p:cNvSpPr>
            <p:nvPr/>
          </p:nvSpPr>
          <p:spPr bwMode="auto">
            <a:xfrm>
              <a:off x="2592" y="1632"/>
              <a:ext cx="246" cy="768"/>
            </a:xfrm>
            <a:custGeom>
              <a:avLst/>
              <a:gdLst/>
              <a:ahLst/>
              <a:cxnLst>
                <a:cxn ang="0">
                  <a:pos x="246" y="0"/>
                </a:cxn>
                <a:cxn ang="0">
                  <a:pos x="35" y="155"/>
                </a:cxn>
                <a:cxn ang="0">
                  <a:pos x="35" y="706"/>
                </a:cxn>
                <a:cxn ang="0">
                  <a:pos x="246" y="816"/>
                </a:cxn>
              </a:cxnLst>
              <a:rect l="0" t="0" r="r" b="b"/>
              <a:pathLst>
                <a:path w="246" h="816">
                  <a:moveTo>
                    <a:pt x="246" y="0"/>
                  </a:moveTo>
                  <a:cubicBezTo>
                    <a:pt x="211" y="26"/>
                    <a:pt x="70" y="37"/>
                    <a:pt x="35" y="155"/>
                  </a:cubicBezTo>
                  <a:cubicBezTo>
                    <a:pt x="0" y="273"/>
                    <a:pt x="0" y="596"/>
                    <a:pt x="35" y="706"/>
                  </a:cubicBezTo>
                  <a:cubicBezTo>
                    <a:pt x="70" y="816"/>
                    <a:pt x="202" y="793"/>
                    <a:pt x="246" y="816"/>
                  </a:cubicBezTo>
                </a:path>
              </a:pathLst>
            </a:custGeom>
            <a:noFill/>
            <a:ln w="25400" cap="flat" cmpd="sng">
              <a:solidFill>
                <a:schemeClr val="hlink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6174" name="Text Box 30"/>
            <p:cNvSpPr txBox="1">
              <a:spLocks noChangeArrowheads="1"/>
            </p:cNvSpPr>
            <p:nvPr/>
          </p:nvSpPr>
          <p:spPr bwMode="auto">
            <a:xfrm>
              <a:off x="3600" y="2475"/>
              <a:ext cx="2051" cy="1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These are in the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latin typeface="Times New Roman" charset="0"/>
                </a:rPr>
                <a:t>correct order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latin typeface="Times New Roman" charset="0"/>
                </a:rPr>
                <a:t>because sorted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latin typeface="Times New Roman" charset="0"/>
                </a:rPr>
                <a:t>wrt high order digit </a:t>
              </a:r>
            </a:p>
          </p:txBody>
        </p:sp>
      </p:grpSp>
      <p:grpSp>
        <p:nvGrpSpPr>
          <p:cNvPr id="9" name="Group 31"/>
          <p:cNvGrpSpPr>
            <a:grpSpLocks/>
          </p:cNvGrpSpPr>
          <p:nvPr/>
        </p:nvGrpSpPr>
        <p:grpSpPr bwMode="auto">
          <a:xfrm>
            <a:off x="533400" y="1371600"/>
            <a:ext cx="4267200" cy="5105400"/>
            <a:chOff x="336" y="864"/>
            <a:chExt cx="2688" cy="3216"/>
          </a:xfrm>
        </p:grpSpPr>
        <p:sp>
          <p:nvSpPr>
            <p:cNvPr id="1286176" name="Rectangle 32"/>
            <p:cNvSpPr>
              <a:spLocks noChangeArrowheads="1"/>
            </p:cNvSpPr>
            <p:nvPr/>
          </p:nvSpPr>
          <p:spPr bwMode="auto">
            <a:xfrm>
              <a:off x="336" y="864"/>
              <a:ext cx="144" cy="2928"/>
            </a:xfrm>
            <a:prstGeom prst="rect">
              <a:avLst/>
            </a:prstGeom>
            <a:noFill/>
            <a:ln w="190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6177" name="Rectangle 33"/>
            <p:cNvSpPr>
              <a:spLocks noChangeArrowheads="1"/>
            </p:cNvSpPr>
            <p:nvPr/>
          </p:nvSpPr>
          <p:spPr bwMode="auto">
            <a:xfrm>
              <a:off x="2872" y="864"/>
              <a:ext cx="152" cy="3216"/>
            </a:xfrm>
            <a:prstGeom prst="rect">
              <a:avLst/>
            </a:prstGeom>
            <a:noFill/>
            <a:ln w="190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" name="Group 34"/>
          <p:cNvGrpSpPr>
            <a:grpSpLocks/>
          </p:cNvGrpSpPr>
          <p:nvPr/>
        </p:nvGrpSpPr>
        <p:grpSpPr bwMode="auto">
          <a:xfrm>
            <a:off x="2133600" y="3943350"/>
            <a:ext cx="914400" cy="1009650"/>
            <a:chOff x="3469" y="2146"/>
            <a:chExt cx="249" cy="285"/>
          </a:xfrm>
        </p:grpSpPr>
        <p:sp>
          <p:nvSpPr>
            <p:cNvPr id="1286179" name="Freeform 35"/>
            <p:cNvSpPr>
              <a:spLocks/>
            </p:cNvSpPr>
            <p:nvPr/>
          </p:nvSpPr>
          <p:spPr bwMode="auto">
            <a:xfrm>
              <a:off x="3590" y="2187"/>
              <a:ext cx="67" cy="63"/>
            </a:xfrm>
            <a:custGeom>
              <a:avLst/>
              <a:gdLst/>
              <a:ahLst/>
              <a:cxnLst>
                <a:cxn ang="0">
                  <a:pos x="390" y="270"/>
                </a:cxn>
                <a:cxn ang="0">
                  <a:pos x="374" y="166"/>
                </a:cxn>
                <a:cxn ang="0">
                  <a:pos x="343" y="72"/>
                </a:cxn>
                <a:cxn ang="0">
                  <a:pos x="286" y="22"/>
                </a:cxn>
                <a:cxn ang="0">
                  <a:pos x="186" y="0"/>
                </a:cxn>
                <a:cxn ang="0">
                  <a:pos x="100" y="22"/>
                </a:cxn>
                <a:cxn ang="0">
                  <a:pos x="19" y="115"/>
                </a:cxn>
                <a:cxn ang="0">
                  <a:pos x="0" y="227"/>
                </a:cxn>
                <a:cxn ang="0">
                  <a:pos x="19" y="346"/>
                </a:cxn>
                <a:cxn ang="0">
                  <a:pos x="50" y="419"/>
                </a:cxn>
                <a:cxn ang="0">
                  <a:pos x="89" y="494"/>
                </a:cxn>
                <a:cxn ang="0">
                  <a:pos x="131" y="545"/>
                </a:cxn>
                <a:cxn ang="0">
                  <a:pos x="178" y="570"/>
                </a:cxn>
                <a:cxn ang="0">
                  <a:pos x="243" y="548"/>
                </a:cxn>
                <a:cxn ang="0">
                  <a:pos x="309" y="497"/>
                </a:cxn>
                <a:cxn ang="0">
                  <a:pos x="351" y="426"/>
                </a:cxn>
                <a:cxn ang="0">
                  <a:pos x="390" y="365"/>
                </a:cxn>
                <a:cxn ang="0">
                  <a:pos x="402" y="328"/>
                </a:cxn>
                <a:cxn ang="0">
                  <a:pos x="567" y="275"/>
                </a:cxn>
                <a:cxn ang="0">
                  <a:pos x="603" y="253"/>
                </a:cxn>
                <a:cxn ang="0">
                  <a:pos x="583" y="220"/>
                </a:cxn>
                <a:cxn ang="0">
                  <a:pos x="390" y="270"/>
                </a:cxn>
              </a:cxnLst>
              <a:rect l="0" t="0" r="r" b="b"/>
              <a:pathLst>
                <a:path w="603" h="570">
                  <a:moveTo>
                    <a:pt x="390" y="270"/>
                  </a:moveTo>
                  <a:lnTo>
                    <a:pt x="374" y="166"/>
                  </a:lnTo>
                  <a:lnTo>
                    <a:pt x="343" y="72"/>
                  </a:lnTo>
                  <a:lnTo>
                    <a:pt x="286" y="22"/>
                  </a:lnTo>
                  <a:lnTo>
                    <a:pt x="186" y="0"/>
                  </a:lnTo>
                  <a:lnTo>
                    <a:pt x="100" y="22"/>
                  </a:lnTo>
                  <a:lnTo>
                    <a:pt x="19" y="115"/>
                  </a:lnTo>
                  <a:lnTo>
                    <a:pt x="0" y="227"/>
                  </a:lnTo>
                  <a:lnTo>
                    <a:pt x="19" y="346"/>
                  </a:lnTo>
                  <a:lnTo>
                    <a:pt x="50" y="419"/>
                  </a:lnTo>
                  <a:lnTo>
                    <a:pt x="89" y="494"/>
                  </a:lnTo>
                  <a:lnTo>
                    <a:pt x="131" y="545"/>
                  </a:lnTo>
                  <a:lnTo>
                    <a:pt x="178" y="570"/>
                  </a:lnTo>
                  <a:lnTo>
                    <a:pt x="243" y="548"/>
                  </a:lnTo>
                  <a:lnTo>
                    <a:pt x="309" y="497"/>
                  </a:lnTo>
                  <a:lnTo>
                    <a:pt x="351" y="426"/>
                  </a:lnTo>
                  <a:lnTo>
                    <a:pt x="390" y="365"/>
                  </a:lnTo>
                  <a:lnTo>
                    <a:pt x="402" y="328"/>
                  </a:lnTo>
                  <a:lnTo>
                    <a:pt x="567" y="275"/>
                  </a:lnTo>
                  <a:lnTo>
                    <a:pt x="603" y="253"/>
                  </a:lnTo>
                  <a:lnTo>
                    <a:pt x="583" y="220"/>
                  </a:lnTo>
                  <a:lnTo>
                    <a:pt x="390" y="27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6180" name="Freeform 36"/>
            <p:cNvSpPr>
              <a:spLocks/>
            </p:cNvSpPr>
            <p:nvPr/>
          </p:nvSpPr>
          <p:spPr bwMode="auto">
            <a:xfrm>
              <a:off x="3557" y="2255"/>
              <a:ext cx="69" cy="113"/>
            </a:xfrm>
            <a:custGeom>
              <a:avLst/>
              <a:gdLst/>
              <a:ahLst/>
              <a:cxnLst>
                <a:cxn ang="0">
                  <a:pos x="209" y="152"/>
                </a:cxn>
                <a:cxn ang="0">
                  <a:pos x="285" y="76"/>
                </a:cxn>
                <a:cxn ang="0">
                  <a:pos x="413" y="4"/>
                </a:cxn>
                <a:cxn ang="0">
                  <a:pos x="471" y="0"/>
                </a:cxn>
                <a:cxn ang="0">
                  <a:pos x="575" y="33"/>
                </a:cxn>
                <a:cxn ang="0">
                  <a:pos x="622" y="80"/>
                </a:cxn>
                <a:cxn ang="0">
                  <a:pos x="622" y="152"/>
                </a:cxn>
                <a:cxn ang="0">
                  <a:pos x="544" y="285"/>
                </a:cxn>
                <a:cxn ang="0">
                  <a:pos x="460" y="390"/>
                </a:cxn>
                <a:cxn ang="0">
                  <a:pos x="424" y="477"/>
                </a:cxn>
                <a:cxn ang="0">
                  <a:pos x="401" y="578"/>
                </a:cxn>
                <a:cxn ang="0">
                  <a:pos x="424" y="675"/>
                </a:cxn>
                <a:cxn ang="0">
                  <a:pos x="447" y="769"/>
                </a:cxn>
                <a:cxn ang="0">
                  <a:pos x="447" y="877"/>
                </a:cxn>
                <a:cxn ang="0">
                  <a:pos x="413" y="942"/>
                </a:cxn>
                <a:cxn ang="0">
                  <a:pos x="335" y="979"/>
                </a:cxn>
                <a:cxn ang="0">
                  <a:pos x="243" y="1018"/>
                </a:cxn>
                <a:cxn ang="0">
                  <a:pos x="158" y="1018"/>
                </a:cxn>
                <a:cxn ang="0">
                  <a:pos x="100" y="989"/>
                </a:cxn>
                <a:cxn ang="0">
                  <a:pos x="24" y="870"/>
                </a:cxn>
                <a:cxn ang="0">
                  <a:pos x="0" y="748"/>
                </a:cxn>
                <a:cxn ang="0">
                  <a:pos x="8" y="589"/>
                </a:cxn>
                <a:cxn ang="0">
                  <a:pos x="66" y="390"/>
                </a:cxn>
                <a:cxn ang="0">
                  <a:pos x="123" y="261"/>
                </a:cxn>
                <a:cxn ang="0">
                  <a:pos x="209" y="152"/>
                </a:cxn>
              </a:cxnLst>
              <a:rect l="0" t="0" r="r" b="b"/>
              <a:pathLst>
                <a:path w="622" h="1018">
                  <a:moveTo>
                    <a:pt x="209" y="152"/>
                  </a:moveTo>
                  <a:lnTo>
                    <a:pt x="285" y="76"/>
                  </a:lnTo>
                  <a:lnTo>
                    <a:pt x="413" y="4"/>
                  </a:lnTo>
                  <a:lnTo>
                    <a:pt x="471" y="0"/>
                  </a:lnTo>
                  <a:lnTo>
                    <a:pt x="575" y="33"/>
                  </a:lnTo>
                  <a:lnTo>
                    <a:pt x="622" y="80"/>
                  </a:lnTo>
                  <a:lnTo>
                    <a:pt x="622" y="152"/>
                  </a:lnTo>
                  <a:lnTo>
                    <a:pt x="544" y="285"/>
                  </a:lnTo>
                  <a:lnTo>
                    <a:pt x="460" y="390"/>
                  </a:lnTo>
                  <a:lnTo>
                    <a:pt x="424" y="477"/>
                  </a:lnTo>
                  <a:lnTo>
                    <a:pt x="401" y="578"/>
                  </a:lnTo>
                  <a:lnTo>
                    <a:pt x="424" y="675"/>
                  </a:lnTo>
                  <a:lnTo>
                    <a:pt x="447" y="769"/>
                  </a:lnTo>
                  <a:lnTo>
                    <a:pt x="447" y="877"/>
                  </a:lnTo>
                  <a:lnTo>
                    <a:pt x="413" y="942"/>
                  </a:lnTo>
                  <a:lnTo>
                    <a:pt x="335" y="979"/>
                  </a:lnTo>
                  <a:lnTo>
                    <a:pt x="243" y="1018"/>
                  </a:lnTo>
                  <a:lnTo>
                    <a:pt x="158" y="1018"/>
                  </a:lnTo>
                  <a:lnTo>
                    <a:pt x="100" y="989"/>
                  </a:lnTo>
                  <a:lnTo>
                    <a:pt x="24" y="870"/>
                  </a:lnTo>
                  <a:lnTo>
                    <a:pt x="0" y="748"/>
                  </a:lnTo>
                  <a:lnTo>
                    <a:pt x="8" y="589"/>
                  </a:lnTo>
                  <a:lnTo>
                    <a:pt x="66" y="390"/>
                  </a:lnTo>
                  <a:lnTo>
                    <a:pt x="123" y="261"/>
                  </a:lnTo>
                  <a:lnTo>
                    <a:pt x="209" y="152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6181" name="Freeform 37"/>
            <p:cNvSpPr>
              <a:spLocks/>
            </p:cNvSpPr>
            <p:nvPr/>
          </p:nvSpPr>
          <p:spPr bwMode="auto">
            <a:xfrm>
              <a:off x="3562" y="2347"/>
              <a:ext cx="87" cy="84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65" y="0"/>
                </a:cxn>
                <a:cxn ang="0">
                  <a:pos x="163" y="0"/>
                </a:cxn>
                <a:cxn ang="0">
                  <a:pos x="344" y="18"/>
                </a:cxn>
                <a:cxn ang="0">
                  <a:pos x="557" y="28"/>
                </a:cxn>
                <a:cxn ang="0">
                  <a:pos x="638" y="62"/>
                </a:cxn>
                <a:cxn ang="0">
                  <a:pos x="672" y="104"/>
                </a:cxn>
                <a:cxn ang="0">
                  <a:pos x="680" y="169"/>
                </a:cxn>
                <a:cxn ang="0">
                  <a:pos x="656" y="238"/>
                </a:cxn>
                <a:cxn ang="0">
                  <a:pos x="591" y="342"/>
                </a:cxn>
                <a:cxn ang="0">
                  <a:pos x="506" y="429"/>
                </a:cxn>
                <a:cxn ang="0">
                  <a:pos x="440" y="508"/>
                </a:cxn>
                <a:cxn ang="0">
                  <a:pos x="414" y="569"/>
                </a:cxn>
                <a:cxn ang="0">
                  <a:pos x="394" y="613"/>
                </a:cxn>
                <a:cxn ang="0">
                  <a:pos x="401" y="646"/>
                </a:cxn>
                <a:cxn ang="0">
                  <a:pos x="406" y="667"/>
                </a:cxn>
                <a:cxn ang="0">
                  <a:pos x="483" y="667"/>
                </a:cxn>
                <a:cxn ang="0">
                  <a:pos x="603" y="649"/>
                </a:cxn>
                <a:cxn ang="0">
                  <a:pos x="680" y="649"/>
                </a:cxn>
                <a:cxn ang="0">
                  <a:pos x="761" y="678"/>
                </a:cxn>
                <a:cxn ang="0">
                  <a:pos x="784" y="714"/>
                </a:cxn>
                <a:cxn ang="0">
                  <a:pos x="761" y="747"/>
                </a:cxn>
                <a:cxn ang="0">
                  <a:pos x="726" y="758"/>
                </a:cxn>
                <a:cxn ang="0">
                  <a:pos x="672" y="743"/>
                </a:cxn>
                <a:cxn ang="0">
                  <a:pos x="599" y="703"/>
                </a:cxn>
                <a:cxn ang="0">
                  <a:pos x="521" y="710"/>
                </a:cxn>
                <a:cxn ang="0">
                  <a:pos x="394" y="732"/>
                </a:cxn>
                <a:cxn ang="0">
                  <a:pos x="356" y="725"/>
                </a:cxn>
                <a:cxn ang="0">
                  <a:pos x="336" y="700"/>
                </a:cxn>
                <a:cxn ang="0">
                  <a:pos x="336" y="639"/>
                </a:cxn>
                <a:cxn ang="0">
                  <a:pos x="336" y="552"/>
                </a:cxn>
                <a:cxn ang="0">
                  <a:pos x="390" y="486"/>
                </a:cxn>
                <a:cxn ang="0">
                  <a:pos x="471" y="389"/>
                </a:cxn>
                <a:cxn ang="0">
                  <a:pos x="541" y="303"/>
                </a:cxn>
                <a:cxn ang="0">
                  <a:pos x="588" y="238"/>
                </a:cxn>
                <a:cxn ang="0">
                  <a:pos x="611" y="181"/>
                </a:cxn>
                <a:cxn ang="0">
                  <a:pos x="599" y="148"/>
                </a:cxn>
                <a:cxn ang="0">
                  <a:pos x="568" y="108"/>
                </a:cxn>
                <a:cxn ang="0">
                  <a:pos x="521" y="97"/>
                </a:cxn>
                <a:cxn ang="0">
                  <a:pos x="471" y="97"/>
                </a:cxn>
                <a:cxn ang="0">
                  <a:pos x="359" y="97"/>
                </a:cxn>
                <a:cxn ang="0">
                  <a:pos x="193" y="126"/>
                </a:cxn>
                <a:cxn ang="0">
                  <a:pos x="70" y="137"/>
                </a:cxn>
                <a:cxn ang="0">
                  <a:pos x="20" y="126"/>
                </a:cxn>
                <a:cxn ang="0">
                  <a:pos x="0" y="108"/>
                </a:cxn>
                <a:cxn ang="0">
                  <a:pos x="0" y="72"/>
                </a:cxn>
              </a:cxnLst>
              <a:rect l="0" t="0" r="r" b="b"/>
              <a:pathLst>
                <a:path w="784" h="758">
                  <a:moveTo>
                    <a:pt x="0" y="72"/>
                  </a:moveTo>
                  <a:lnTo>
                    <a:pt x="65" y="0"/>
                  </a:lnTo>
                  <a:lnTo>
                    <a:pt x="163" y="0"/>
                  </a:lnTo>
                  <a:lnTo>
                    <a:pt x="344" y="18"/>
                  </a:lnTo>
                  <a:lnTo>
                    <a:pt x="557" y="28"/>
                  </a:lnTo>
                  <a:lnTo>
                    <a:pt x="638" y="62"/>
                  </a:lnTo>
                  <a:lnTo>
                    <a:pt x="672" y="104"/>
                  </a:lnTo>
                  <a:lnTo>
                    <a:pt x="680" y="169"/>
                  </a:lnTo>
                  <a:lnTo>
                    <a:pt x="656" y="238"/>
                  </a:lnTo>
                  <a:lnTo>
                    <a:pt x="591" y="342"/>
                  </a:lnTo>
                  <a:lnTo>
                    <a:pt x="506" y="429"/>
                  </a:lnTo>
                  <a:lnTo>
                    <a:pt x="440" y="508"/>
                  </a:lnTo>
                  <a:lnTo>
                    <a:pt x="414" y="569"/>
                  </a:lnTo>
                  <a:lnTo>
                    <a:pt x="394" y="613"/>
                  </a:lnTo>
                  <a:lnTo>
                    <a:pt x="401" y="646"/>
                  </a:lnTo>
                  <a:lnTo>
                    <a:pt x="406" y="667"/>
                  </a:lnTo>
                  <a:lnTo>
                    <a:pt x="483" y="667"/>
                  </a:lnTo>
                  <a:lnTo>
                    <a:pt x="603" y="649"/>
                  </a:lnTo>
                  <a:lnTo>
                    <a:pt x="680" y="649"/>
                  </a:lnTo>
                  <a:lnTo>
                    <a:pt x="761" y="678"/>
                  </a:lnTo>
                  <a:lnTo>
                    <a:pt x="784" y="714"/>
                  </a:lnTo>
                  <a:lnTo>
                    <a:pt x="761" y="747"/>
                  </a:lnTo>
                  <a:lnTo>
                    <a:pt x="726" y="758"/>
                  </a:lnTo>
                  <a:lnTo>
                    <a:pt x="672" y="743"/>
                  </a:lnTo>
                  <a:lnTo>
                    <a:pt x="599" y="703"/>
                  </a:lnTo>
                  <a:lnTo>
                    <a:pt x="521" y="710"/>
                  </a:lnTo>
                  <a:lnTo>
                    <a:pt x="394" y="732"/>
                  </a:lnTo>
                  <a:lnTo>
                    <a:pt x="356" y="725"/>
                  </a:lnTo>
                  <a:lnTo>
                    <a:pt x="336" y="700"/>
                  </a:lnTo>
                  <a:lnTo>
                    <a:pt x="336" y="639"/>
                  </a:lnTo>
                  <a:lnTo>
                    <a:pt x="336" y="552"/>
                  </a:lnTo>
                  <a:lnTo>
                    <a:pt x="390" y="486"/>
                  </a:lnTo>
                  <a:lnTo>
                    <a:pt x="471" y="389"/>
                  </a:lnTo>
                  <a:lnTo>
                    <a:pt x="541" y="303"/>
                  </a:lnTo>
                  <a:lnTo>
                    <a:pt x="588" y="238"/>
                  </a:lnTo>
                  <a:lnTo>
                    <a:pt x="611" y="181"/>
                  </a:lnTo>
                  <a:lnTo>
                    <a:pt x="599" y="148"/>
                  </a:lnTo>
                  <a:lnTo>
                    <a:pt x="568" y="108"/>
                  </a:lnTo>
                  <a:lnTo>
                    <a:pt x="521" y="97"/>
                  </a:lnTo>
                  <a:lnTo>
                    <a:pt x="471" y="97"/>
                  </a:lnTo>
                  <a:lnTo>
                    <a:pt x="359" y="97"/>
                  </a:lnTo>
                  <a:lnTo>
                    <a:pt x="193" y="126"/>
                  </a:lnTo>
                  <a:lnTo>
                    <a:pt x="70" y="137"/>
                  </a:lnTo>
                  <a:lnTo>
                    <a:pt x="20" y="126"/>
                  </a:lnTo>
                  <a:lnTo>
                    <a:pt x="0" y="108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6182" name="Freeform 38"/>
            <p:cNvSpPr>
              <a:spLocks/>
            </p:cNvSpPr>
            <p:nvPr/>
          </p:nvSpPr>
          <p:spPr bwMode="auto">
            <a:xfrm>
              <a:off x="3469" y="2327"/>
              <a:ext cx="111" cy="81"/>
            </a:xfrm>
            <a:custGeom>
              <a:avLst/>
              <a:gdLst/>
              <a:ahLst/>
              <a:cxnLst>
                <a:cxn ang="0">
                  <a:pos x="811" y="300"/>
                </a:cxn>
                <a:cxn ang="0">
                  <a:pos x="827" y="206"/>
                </a:cxn>
                <a:cxn ang="0">
                  <a:pos x="884" y="170"/>
                </a:cxn>
                <a:cxn ang="0">
                  <a:pos x="954" y="163"/>
                </a:cxn>
                <a:cxn ang="0">
                  <a:pos x="996" y="206"/>
                </a:cxn>
                <a:cxn ang="0">
                  <a:pos x="977" y="288"/>
                </a:cxn>
                <a:cxn ang="0">
                  <a:pos x="939" y="400"/>
                </a:cxn>
                <a:cxn ang="0">
                  <a:pos x="861" y="527"/>
                </a:cxn>
                <a:cxn ang="0">
                  <a:pos x="764" y="635"/>
                </a:cxn>
                <a:cxn ang="0">
                  <a:pos x="683" y="693"/>
                </a:cxn>
                <a:cxn ang="0">
                  <a:pos x="595" y="722"/>
                </a:cxn>
                <a:cxn ang="0">
                  <a:pos x="509" y="711"/>
                </a:cxn>
                <a:cxn ang="0">
                  <a:pos x="444" y="678"/>
                </a:cxn>
                <a:cxn ang="0">
                  <a:pos x="420" y="624"/>
                </a:cxn>
                <a:cxn ang="0">
                  <a:pos x="394" y="531"/>
                </a:cxn>
                <a:cxn ang="0">
                  <a:pos x="363" y="358"/>
                </a:cxn>
                <a:cxn ang="0">
                  <a:pos x="339" y="239"/>
                </a:cxn>
                <a:cxn ang="0">
                  <a:pos x="339" y="98"/>
                </a:cxn>
                <a:cxn ang="0">
                  <a:pos x="324" y="73"/>
                </a:cxn>
                <a:cxn ang="0">
                  <a:pos x="278" y="66"/>
                </a:cxn>
                <a:cxn ang="0">
                  <a:pos x="224" y="105"/>
                </a:cxn>
                <a:cxn ang="0">
                  <a:pos x="174" y="170"/>
                </a:cxn>
                <a:cxn ang="0">
                  <a:pos x="115" y="206"/>
                </a:cxn>
                <a:cxn ang="0">
                  <a:pos x="27" y="206"/>
                </a:cxn>
                <a:cxn ang="0">
                  <a:pos x="0" y="184"/>
                </a:cxn>
                <a:cxn ang="0">
                  <a:pos x="0" y="149"/>
                </a:cxn>
                <a:cxn ang="0">
                  <a:pos x="39" y="115"/>
                </a:cxn>
                <a:cxn ang="0">
                  <a:pos x="81" y="127"/>
                </a:cxn>
                <a:cxn ang="0">
                  <a:pos x="120" y="119"/>
                </a:cxn>
                <a:cxn ang="0">
                  <a:pos x="190" y="73"/>
                </a:cxn>
                <a:cxn ang="0">
                  <a:pos x="258" y="22"/>
                </a:cxn>
                <a:cxn ang="0">
                  <a:pos x="324" y="8"/>
                </a:cxn>
                <a:cxn ang="0">
                  <a:pos x="417" y="0"/>
                </a:cxn>
                <a:cxn ang="0">
                  <a:pos x="420" y="40"/>
                </a:cxn>
                <a:cxn ang="0">
                  <a:pos x="398" y="83"/>
                </a:cxn>
                <a:cxn ang="0">
                  <a:pos x="394" y="195"/>
                </a:cxn>
                <a:cxn ang="0">
                  <a:pos x="420" y="343"/>
                </a:cxn>
                <a:cxn ang="0">
                  <a:pos x="464" y="487"/>
                </a:cxn>
                <a:cxn ang="0">
                  <a:pos x="501" y="573"/>
                </a:cxn>
                <a:cxn ang="0">
                  <a:pos x="560" y="614"/>
                </a:cxn>
                <a:cxn ang="0">
                  <a:pos x="618" y="614"/>
                </a:cxn>
                <a:cxn ang="0">
                  <a:pos x="676" y="573"/>
                </a:cxn>
                <a:cxn ang="0">
                  <a:pos x="753" y="483"/>
                </a:cxn>
                <a:cxn ang="0">
                  <a:pos x="803" y="354"/>
                </a:cxn>
                <a:cxn ang="0">
                  <a:pos x="811" y="300"/>
                </a:cxn>
              </a:cxnLst>
              <a:rect l="0" t="0" r="r" b="b"/>
              <a:pathLst>
                <a:path w="996" h="722">
                  <a:moveTo>
                    <a:pt x="811" y="300"/>
                  </a:moveTo>
                  <a:lnTo>
                    <a:pt x="827" y="206"/>
                  </a:lnTo>
                  <a:lnTo>
                    <a:pt x="884" y="170"/>
                  </a:lnTo>
                  <a:lnTo>
                    <a:pt x="954" y="163"/>
                  </a:lnTo>
                  <a:lnTo>
                    <a:pt x="996" y="206"/>
                  </a:lnTo>
                  <a:lnTo>
                    <a:pt x="977" y="288"/>
                  </a:lnTo>
                  <a:lnTo>
                    <a:pt x="939" y="400"/>
                  </a:lnTo>
                  <a:lnTo>
                    <a:pt x="861" y="527"/>
                  </a:lnTo>
                  <a:lnTo>
                    <a:pt x="764" y="635"/>
                  </a:lnTo>
                  <a:lnTo>
                    <a:pt x="683" y="693"/>
                  </a:lnTo>
                  <a:lnTo>
                    <a:pt x="595" y="722"/>
                  </a:lnTo>
                  <a:lnTo>
                    <a:pt x="509" y="711"/>
                  </a:lnTo>
                  <a:lnTo>
                    <a:pt x="444" y="678"/>
                  </a:lnTo>
                  <a:lnTo>
                    <a:pt x="420" y="624"/>
                  </a:lnTo>
                  <a:lnTo>
                    <a:pt x="394" y="531"/>
                  </a:lnTo>
                  <a:lnTo>
                    <a:pt x="363" y="358"/>
                  </a:lnTo>
                  <a:lnTo>
                    <a:pt x="339" y="239"/>
                  </a:lnTo>
                  <a:lnTo>
                    <a:pt x="339" y="98"/>
                  </a:lnTo>
                  <a:lnTo>
                    <a:pt x="324" y="73"/>
                  </a:lnTo>
                  <a:lnTo>
                    <a:pt x="278" y="66"/>
                  </a:lnTo>
                  <a:lnTo>
                    <a:pt x="224" y="105"/>
                  </a:lnTo>
                  <a:lnTo>
                    <a:pt x="174" y="170"/>
                  </a:lnTo>
                  <a:lnTo>
                    <a:pt x="115" y="206"/>
                  </a:lnTo>
                  <a:lnTo>
                    <a:pt x="27" y="206"/>
                  </a:lnTo>
                  <a:lnTo>
                    <a:pt x="0" y="184"/>
                  </a:lnTo>
                  <a:lnTo>
                    <a:pt x="0" y="149"/>
                  </a:lnTo>
                  <a:lnTo>
                    <a:pt x="39" y="115"/>
                  </a:lnTo>
                  <a:lnTo>
                    <a:pt x="81" y="127"/>
                  </a:lnTo>
                  <a:lnTo>
                    <a:pt x="120" y="119"/>
                  </a:lnTo>
                  <a:lnTo>
                    <a:pt x="190" y="73"/>
                  </a:lnTo>
                  <a:lnTo>
                    <a:pt x="258" y="22"/>
                  </a:lnTo>
                  <a:lnTo>
                    <a:pt x="324" y="8"/>
                  </a:lnTo>
                  <a:lnTo>
                    <a:pt x="417" y="0"/>
                  </a:lnTo>
                  <a:lnTo>
                    <a:pt x="420" y="40"/>
                  </a:lnTo>
                  <a:lnTo>
                    <a:pt x="398" y="83"/>
                  </a:lnTo>
                  <a:lnTo>
                    <a:pt x="394" y="195"/>
                  </a:lnTo>
                  <a:lnTo>
                    <a:pt x="420" y="343"/>
                  </a:lnTo>
                  <a:lnTo>
                    <a:pt x="464" y="487"/>
                  </a:lnTo>
                  <a:lnTo>
                    <a:pt x="501" y="573"/>
                  </a:lnTo>
                  <a:lnTo>
                    <a:pt x="560" y="614"/>
                  </a:lnTo>
                  <a:lnTo>
                    <a:pt x="618" y="614"/>
                  </a:lnTo>
                  <a:lnTo>
                    <a:pt x="676" y="573"/>
                  </a:lnTo>
                  <a:lnTo>
                    <a:pt x="753" y="483"/>
                  </a:lnTo>
                  <a:lnTo>
                    <a:pt x="803" y="354"/>
                  </a:lnTo>
                  <a:lnTo>
                    <a:pt x="811" y="30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6183" name="Freeform 39"/>
            <p:cNvSpPr>
              <a:spLocks/>
            </p:cNvSpPr>
            <p:nvPr/>
          </p:nvSpPr>
          <p:spPr bwMode="auto">
            <a:xfrm>
              <a:off x="3521" y="2146"/>
              <a:ext cx="78" cy="127"/>
            </a:xfrm>
            <a:custGeom>
              <a:avLst/>
              <a:gdLst/>
              <a:ahLst/>
              <a:cxnLst>
                <a:cxn ang="0">
                  <a:pos x="448" y="865"/>
                </a:cxn>
                <a:cxn ang="0">
                  <a:pos x="563" y="974"/>
                </a:cxn>
                <a:cxn ang="0">
                  <a:pos x="610" y="974"/>
                </a:cxn>
                <a:cxn ang="0">
                  <a:pos x="687" y="1018"/>
                </a:cxn>
                <a:cxn ang="0">
                  <a:pos x="703" y="1067"/>
                </a:cxn>
                <a:cxn ang="0">
                  <a:pos x="679" y="1133"/>
                </a:cxn>
                <a:cxn ang="0">
                  <a:pos x="617" y="1140"/>
                </a:cxn>
                <a:cxn ang="0">
                  <a:pos x="540" y="1089"/>
                </a:cxn>
                <a:cxn ang="0">
                  <a:pos x="385" y="952"/>
                </a:cxn>
                <a:cxn ang="0">
                  <a:pos x="286" y="823"/>
                </a:cxn>
                <a:cxn ang="0">
                  <a:pos x="239" y="721"/>
                </a:cxn>
                <a:cxn ang="0">
                  <a:pos x="208" y="548"/>
                </a:cxn>
                <a:cxn ang="0">
                  <a:pos x="208" y="324"/>
                </a:cxn>
                <a:cxn ang="0">
                  <a:pos x="200" y="267"/>
                </a:cxn>
                <a:cxn ang="0">
                  <a:pos x="155" y="224"/>
                </a:cxn>
                <a:cxn ang="0">
                  <a:pos x="23" y="231"/>
                </a:cxn>
                <a:cxn ang="0">
                  <a:pos x="0" y="209"/>
                </a:cxn>
                <a:cxn ang="0">
                  <a:pos x="30" y="195"/>
                </a:cxn>
                <a:cxn ang="0">
                  <a:pos x="124" y="188"/>
                </a:cxn>
                <a:cxn ang="0">
                  <a:pos x="139" y="173"/>
                </a:cxn>
                <a:cxn ang="0">
                  <a:pos x="7" y="101"/>
                </a:cxn>
                <a:cxn ang="0">
                  <a:pos x="7" y="73"/>
                </a:cxn>
                <a:cxn ang="0">
                  <a:pos x="30" y="65"/>
                </a:cxn>
                <a:cxn ang="0">
                  <a:pos x="139" y="122"/>
                </a:cxn>
                <a:cxn ang="0">
                  <a:pos x="162" y="115"/>
                </a:cxn>
                <a:cxn ang="0">
                  <a:pos x="139" y="7"/>
                </a:cxn>
                <a:cxn ang="0">
                  <a:pos x="155" y="0"/>
                </a:cxn>
                <a:cxn ang="0">
                  <a:pos x="170" y="7"/>
                </a:cxn>
                <a:cxn ang="0">
                  <a:pos x="200" y="115"/>
                </a:cxn>
                <a:cxn ang="0">
                  <a:pos x="223" y="122"/>
                </a:cxn>
                <a:cxn ang="0">
                  <a:pos x="286" y="7"/>
                </a:cxn>
                <a:cxn ang="0">
                  <a:pos x="301" y="7"/>
                </a:cxn>
                <a:cxn ang="0">
                  <a:pos x="301" y="44"/>
                </a:cxn>
                <a:cxn ang="0">
                  <a:pos x="262" y="137"/>
                </a:cxn>
                <a:cxn ang="0">
                  <a:pos x="262" y="188"/>
                </a:cxn>
                <a:cxn ang="0">
                  <a:pos x="278" y="253"/>
                </a:cxn>
                <a:cxn ang="0">
                  <a:pos x="270" y="339"/>
                </a:cxn>
                <a:cxn ang="0">
                  <a:pos x="278" y="497"/>
                </a:cxn>
                <a:cxn ang="0">
                  <a:pos x="293" y="599"/>
                </a:cxn>
                <a:cxn ang="0">
                  <a:pos x="332" y="714"/>
                </a:cxn>
                <a:cxn ang="0">
                  <a:pos x="385" y="801"/>
                </a:cxn>
                <a:cxn ang="0">
                  <a:pos x="448" y="865"/>
                </a:cxn>
              </a:cxnLst>
              <a:rect l="0" t="0" r="r" b="b"/>
              <a:pathLst>
                <a:path w="703" h="1140">
                  <a:moveTo>
                    <a:pt x="448" y="865"/>
                  </a:moveTo>
                  <a:lnTo>
                    <a:pt x="563" y="974"/>
                  </a:lnTo>
                  <a:lnTo>
                    <a:pt x="610" y="974"/>
                  </a:lnTo>
                  <a:lnTo>
                    <a:pt x="687" y="1018"/>
                  </a:lnTo>
                  <a:lnTo>
                    <a:pt x="703" y="1067"/>
                  </a:lnTo>
                  <a:lnTo>
                    <a:pt x="679" y="1133"/>
                  </a:lnTo>
                  <a:lnTo>
                    <a:pt x="617" y="1140"/>
                  </a:lnTo>
                  <a:lnTo>
                    <a:pt x="540" y="1089"/>
                  </a:lnTo>
                  <a:lnTo>
                    <a:pt x="385" y="952"/>
                  </a:lnTo>
                  <a:lnTo>
                    <a:pt x="286" y="823"/>
                  </a:lnTo>
                  <a:lnTo>
                    <a:pt x="239" y="721"/>
                  </a:lnTo>
                  <a:lnTo>
                    <a:pt x="208" y="548"/>
                  </a:lnTo>
                  <a:lnTo>
                    <a:pt x="208" y="324"/>
                  </a:lnTo>
                  <a:lnTo>
                    <a:pt x="200" y="267"/>
                  </a:lnTo>
                  <a:lnTo>
                    <a:pt x="155" y="224"/>
                  </a:lnTo>
                  <a:lnTo>
                    <a:pt x="23" y="231"/>
                  </a:lnTo>
                  <a:lnTo>
                    <a:pt x="0" y="209"/>
                  </a:lnTo>
                  <a:lnTo>
                    <a:pt x="30" y="195"/>
                  </a:lnTo>
                  <a:lnTo>
                    <a:pt x="124" y="188"/>
                  </a:lnTo>
                  <a:lnTo>
                    <a:pt x="139" y="173"/>
                  </a:lnTo>
                  <a:lnTo>
                    <a:pt x="7" y="101"/>
                  </a:lnTo>
                  <a:lnTo>
                    <a:pt x="7" y="73"/>
                  </a:lnTo>
                  <a:lnTo>
                    <a:pt x="30" y="65"/>
                  </a:lnTo>
                  <a:lnTo>
                    <a:pt x="139" y="122"/>
                  </a:lnTo>
                  <a:lnTo>
                    <a:pt x="162" y="115"/>
                  </a:lnTo>
                  <a:lnTo>
                    <a:pt x="139" y="7"/>
                  </a:lnTo>
                  <a:lnTo>
                    <a:pt x="155" y="0"/>
                  </a:lnTo>
                  <a:lnTo>
                    <a:pt x="170" y="7"/>
                  </a:lnTo>
                  <a:lnTo>
                    <a:pt x="200" y="115"/>
                  </a:lnTo>
                  <a:lnTo>
                    <a:pt x="223" y="122"/>
                  </a:lnTo>
                  <a:lnTo>
                    <a:pt x="286" y="7"/>
                  </a:lnTo>
                  <a:lnTo>
                    <a:pt x="301" y="7"/>
                  </a:lnTo>
                  <a:lnTo>
                    <a:pt x="301" y="44"/>
                  </a:lnTo>
                  <a:lnTo>
                    <a:pt x="262" y="137"/>
                  </a:lnTo>
                  <a:lnTo>
                    <a:pt x="262" y="188"/>
                  </a:lnTo>
                  <a:lnTo>
                    <a:pt x="278" y="253"/>
                  </a:lnTo>
                  <a:lnTo>
                    <a:pt x="270" y="339"/>
                  </a:lnTo>
                  <a:lnTo>
                    <a:pt x="278" y="497"/>
                  </a:lnTo>
                  <a:lnTo>
                    <a:pt x="293" y="599"/>
                  </a:lnTo>
                  <a:lnTo>
                    <a:pt x="332" y="714"/>
                  </a:lnTo>
                  <a:lnTo>
                    <a:pt x="385" y="801"/>
                  </a:lnTo>
                  <a:lnTo>
                    <a:pt x="448" y="865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6184" name="Freeform 40"/>
            <p:cNvSpPr>
              <a:spLocks/>
            </p:cNvSpPr>
            <p:nvPr/>
          </p:nvSpPr>
          <p:spPr bwMode="auto">
            <a:xfrm>
              <a:off x="3616" y="2157"/>
              <a:ext cx="102" cy="119"/>
            </a:xfrm>
            <a:custGeom>
              <a:avLst/>
              <a:gdLst/>
              <a:ahLst/>
              <a:cxnLst>
                <a:cxn ang="0">
                  <a:pos x="16" y="945"/>
                </a:cxn>
                <a:cxn ang="0">
                  <a:pos x="0" y="994"/>
                </a:cxn>
                <a:cxn ang="0">
                  <a:pos x="16" y="1067"/>
                </a:cxn>
                <a:cxn ang="0">
                  <a:pos x="70" y="1067"/>
                </a:cxn>
                <a:cxn ang="0">
                  <a:pos x="232" y="1038"/>
                </a:cxn>
                <a:cxn ang="0">
                  <a:pos x="410" y="980"/>
                </a:cxn>
                <a:cxn ang="0">
                  <a:pos x="556" y="887"/>
                </a:cxn>
                <a:cxn ang="0">
                  <a:pos x="642" y="764"/>
                </a:cxn>
                <a:cxn ang="0">
                  <a:pos x="718" y="555"/>
                </a:cxn>
                <a:cxn ang="0">
                  <a:pos x="741" y="360"/>
                </a:cxn>
                <a:cxn ang="0">
                  <a:pos x="741" y="267"/>
                </a:cxn>
                <a:cxn ang="0">
                  <a:pos x="780" y="209"/>
                </a:cxn>
                <a:cxn ang="0">
                  <a:pos x="849" y="187"/>
                </a:cxn>
                <a:cxn ang="0">
                  <a:pos x="911" y="187"/>
                </a:cxn>
                <a:cxn ang="0">
                  <a:pos x="919" y="158"/>
                </a:cxn>
                <a:cxn ang="0">
                  <a:pos x="827" y="165"/>
                </a:cxn>
                <a:cxn ang="0">
                  <a:pos x="811" y="144"/>
                </a:cxn>
                <a:cxn ang="0">
                  <a:pos x="888" y="65"/>
                </a:cxn>
                <a:cxn ang="0">
                  <a:pos x="872" y="43"/>
                </a:cxn>
                <a:cxn ang="0">
                  <a:pos x="857" y="58"/>
                </a:cxn>
                <a:cxn ang="0">
                  <a:pos x="796" y="115"/>
                </a:cxn>
                <a:cxn ang="0">
                  <a:pos x="780" y="115"/>
                </a:cxn>
                <a:cxn ang="0">
                  <a:pos x="780" y="14"/>
                </a:cxn>
                <a:cxn ang="0">
                  <a:pos x="765" y="0"/>
                </a:cxn>
                <a:cxn ang="0">
                  <a:pos x="741" y="7"/>
                </a:cxn>
                <a:cxn ang="0">
                  <a:pos x="749" y="115"/>
                </a:cxn>
                <a:cxn ang="0">
                  <a:pos x="734" y="122"/>
                </a:cxn>
                <a:cxn ang="0">
                  <a:pos x="671" y="65"/>
                </a:cxn>
                <a:cxn ang="0">
                  <a:pos x="626" y="58"/>
                </a:cxn>
                <a:cxn ang="0">
                  <a:pos x="634" y="87"/>
                </a:cxn>
                <a:cxn ang="0">
                  <a:pos x="703" y="151"/>
                </a:cxn>
                <a:cxn ang="0">
                  <a:pos x="703" y="187"/>
                </a:cxn>
                <a:cxn ang="0">
                  <a:pos x="679" y="260"/>
                </a:cxn>
                <a:cxn ang="0">
                  <a:pos x="679" y="324"/>
                </a:cxn>
                <a:cxn ang="0">
                  <a:pos x="679" y="433"/>
                </a:cxn>
                <a:cxn ang="0">
                  <a:pos x="648" y="570"/>
                </a:cxn>
                <a:cxn ang="0">
                  <a:pos x="618" y="656"/>
                </a:cxn>
                <a:cxn ang="0">
                  <a:pos x="564" y="764"/>
                </a:cxn>
                <a:cxn ang="0">
                  <a:pos x="502" y="850"/>
                </a:cxn>
                <a:cxn ang="0">
                  <a:pos x="456" y="894"/>
                </a:cxn>
                <a:cxn ang="0">
                  <a:pos x="332" y="930"/>
                </a:cxn>
                <a:cxn ang="0">
                  <a:pos x="217" y="945"/>
                </a:cxn>
                <a:cxn ang="0">
                  <a:pos x="100" y="959"/>
                </a:cxn>
                <a:cxn ang="0">
                  <a:pos x="16" y="945"/>
                </a:cxn>
              </a:cxnLst>
              <a:rect l="0" t="0" r="r" b="b"/>
              <a:pathLst>
                <a:path w="919" h="1067">
                  <a:moveTo>
                    <a:pt x="16" y="945"/>
                  </a:moveTo>
                  <a:lnTo>
                    <a:pt x="0" y="994"/>
                  </a:lnTo>
                  <a:lnTo>
                    <a:pt x="16" y="1067"/>
                  </a:lnTo>
                  <a:lnTo>
                    <a:pt x="70" y="1067"/>
                  </a:lnTo>
                  <a:lnTo>
                    <a:pt x="232" y="1038"/>
                  </a:lnTo>
                  <a:lnTo>
                    <a:pt x="410" y="980"/>
                  </a:lnTo>
                  <a:lnTo>
                    <a:pt x="556" y="887"/>
                  </a:lnTo>
                  <a:lnTo>
                    <a:pt x="642" y="764"/>
                  </a:lnTo>
                  <a:lnTo>
                    <a:pt x="718" y="555"/>
                  </a:lnTo>
                  <a:lnTo>
                    <a:pt x="741" y="360"/>
                  </a:lnTo>
                  <a:lnTo>
                    <a:pt x="741" y="267"/>
                  </a:lnTo>
                  <a:lnTo>
                    <a:pt x="780" y="209"/>
                  </a:lnTo>
                  <a:lnTo>
                    <a:pt x="849" y="187"/>
                  </a:lnTo>
                  <a:lnTo>
                    <a:pt x="911" y="187"/>
                  </a:lnTo>
                  <a:lnTo>
                    <a:pt x="919" y="158"/>
                  </a:lnTo>
                  <a:lnTo>
                    <a:pt x="827" y="165"/>
                  </a:lnTo>
                  <a:lnTo>
                    <a:pt x="811" y="144"/>
                  </a:lnTo>
                  <a:lnTo>
                    <a:pt x="888" y="65"/>
                  </a:lnTo>
                  <a:lnTo>
                    <a:pt x="872" y="43"/>
                  </a:lnTo>
                  <a:lnTo>
                    <a:pt x="857" y="58"/>
                  </a:lnTo>
                  <a:lnTo>
                    <a:pt x="796" y="115"/>
                  </a:lnTo>
                  <a:lnTo>
                    <a:pt x="780" y="115"/>
                  </a:lnTo>
                  <a:lnTo>
                    <a:pt x="780" y="14"/>
                  </a:lnTo>
                  <a:lnTo>
                    <a:pt x="765" y="0"/>
                  </a:lnTo>
                  <a:lnTo>
                    <a:pt x="741" y="7"/>
                  </a:lnTo>
                  <a:lnTo>
                    <a:pt x="749" y="115"/>
                  </a:lnTo>
                  <a:lnTo>
                    <a:pt x="734" y="122"/>
                  </a:lnTo>
                  <a:lnTo>
                    <a:pt x="671" y="65"/>
                  </a:lnTo>
                  <a:lnTo>
                    <a:pt x="626" y="58"/>
                  </a:lnTo>
                  <a:lnTo>
                    <a:pt x="634" y="87"/>
                  </a:lnTo>
                  <a:lnTo>
                    <a:pt x="703" y="151"/>
                  </a:lnTo>
                  <a:lnTo>
                    <a:pt x="703" y="187"/>
                  </a:lnTo>
                  <a:lnTo>
                    <a:pt x="679" y="260"/>
                  </a:lnTo>
                  <a:lnTo>
                    <a:pt x="679" y="324"/>
                  </a:lnTo>
                  <a:lnTo>
                    <a:pt x="679" y="433"/>
                  </a:lnTo>
                  <a:lnTo>
                    <a:pt x="648" y="570"/>
                  </a:lnTo>
                  <a:lnTo>
                    <a:pt x="618" y="656"/>
                  </a:lnTo>
                  <a:lnTo>
                    <a:pt x="564" y="764"/>
                  </a:lnTo>
                  <a:lnTo>
                    <a:pt x="502" y="850"/>
                  </a:lnTo>
                  <a:lnTo>
                    <a:pt x="456" y="894"/>
                  </a:lnTo>
                  <a:lnTo>
                    <a:pt x="332" y="930"/>
                  </a:lnTo>
                  <a:lnTo>
                    <a:pt x="217" y="945"/>
                  </a:lnTo>
                  <a:lnTo>
                    <a:pt x="100" y="959"/>
                  </a:lnTo>
                  <a:lnTo>
                    <a:pt x="16" y="945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" name="Group 41"/>
          <p:cNvGrpSpPr>
            <a:grpSpLocks noChangeAspect="1"/>
          </p:cNvGrpSpPr>
          <p:nvPr/>
        </p:nvGrpSpPr>
        <p:grpSpPr bwMode="auto">
          <a:xfrm rot="2360341">
            <a:off x="6616700" y="1435100"/>
            <a:ext cx="1079500" cy="1079500"/>
            <a:chOff x="1224" y="1212"/>
            <a:chExt cx="3144" cy="3112"/>
          </a:xfrm>
        </p:grpSpPr>
        <p:sp>
          <p:nvSpPr>
            <p:cNvPr id="1286186" name="Freeform 42" descr="Green marble"/>
            <p:cNvSpPr>
              <a:spLocks noChangeAspect="1"/>
            </p:cNvSpPr>
            <p:nvPr/>
          </p:nvSpPr>
          <p:spPr bwMode="auto">
            <a:xfrm>
              <a:off x="1224" y="2539"/>
              <a:ext cx="2280" cy="1785"/>
            </a:xfrm>
            <a:custGeom>
              <a:avLst/>
              <a:gdLst/>
              <a:ahLst/>
              <a:cxnLst>
                <a:cxn ang="0">
                  <a:pos x="748" y="30"/>
                </a:cxn>
                <a:cxn ang="0">
                  <a:pos x="1224" y="305"/>
                </a:cxn>
                <a:cxn ang="0">
                  <a:pos x="2184" y="257"/>
                </a:cxn>
                <a:cxn ang="0">
                  <a:pos x="1800" y="1121"/>
                </a:cxn>
                <a:cxn ang="0">
                  <a:pos x="1743" y="1313"/>
                </a:cxn>
                <a:cxn ang="0">
                  <a:pos x="1717" y="1479"/>
                </a:cxn>
                <a:cxn ang="0">
                  <a:pos x="1560" y="1549"/>
                </a:cxn>
                <a:cxn ang="0">
                  <a:pos x="1272" y="1553"/>
                </a:cxn>
                <a:cxn ang="0">
                  <a:pos x="168" y="1649"/>
                </a:cxn>
                <a:cxn ang="0">
                  <a:pos x="264" y="737"/>
                </a:cxn>
                <a:cxn ang="0">
                  <a:pos x="425" y="126"/>
                </a:cxn>
                <a:cxn ang="0">
                  <a:pos x="748" y="30"/>
                </a:cxn>
              </a:cxnLst>
              <a:rect l="0" t="0" r="r" b="b"/>
              <a:pathLst>
                <a:path w="2280" h="1785">
                  <a:moveTo>
                    <a:pt x="748" y="30"/>
                  </a:moveTo>
                  <a:cubicBezTo>
                    <a:pt x="881" y="60"/>
                    <a:pt x="985" y="267"/>
                    <a:pt x="1224" y="305"/>
                  </a:cubicBezTo>
                  <a:cubicBezTo>
                    <a:pt x="1463" y="343"/>
                    <a:pt x="2088" y="121"/>
                    <a:pt x="2184" y="257"/>
                  </a:cubicBezTo>
                  <a:cubicBezTo>
                    <a:pt x="2280" y="393"/>
                    <a:pt x="1873" y="945"/>
                    <a:pt x="1800" y="1121"/>
                  </a:cubicBezTo>
                  <a:cubicBezTo>
                    <a:pt x="1727" y="1297"/>
                    <a:pt x="1757" y="1253"/>
                    <a:pt x="1743" y="1313"/>
                  </a:cubicBezTo>
                  <a:cubicBezTo>
                    <a:pt x="1729" y="1373"/>
                    <a:pt x="1747" y="1440"/>
                    <a:pt x="1717" y="1479"/>
                  </a:cubicBezTo>
                  <a:cubicBezTo>
                    <a:pt x="1687" y="1518"/>
                    <a:pt x="1634" y="1537"/>
                    <a:pt x="1560" y="1549"/>
                  </a:cubicBezTo>
                  <a:cubicBezTo>
                    <a:pt x="1486" y="1561"/>
                    <a:pt x="1504" y="1536"/>
                    <a:pt x="1272" y="1553"/>
                  </a:cubicBezTo>
                  <a:cubicBezTo>
                    <a:pt x="1040" y="1570"/>
                    <a:pt x="336" y="1785"/>
                    <a:pt x="168" y="1649"/>
                  </a:cubicBezTo>
                  <a:cubicBezTo>
                    <a:pt x="0" y="1513"/>
                    <a:pt x="221" y="991"/>
                    <a:pt x="264" y="737"/>
                  </a:cubicBezTo>
                  <a:cubicBezTo>
                    <a:pt x="307" y="483"/>
                    <a:pt x="344" y="244"/>
                    <a:pt x="425" y="126"/>
                  </a:cubicBezTo>
                  <a:cubicBezTo>
                    <a:pt x="506" y="8"/>
                    <a:pt x="615" y="0"/>
                    <a:pt x="748" y="30"/>
                  </a:cubicBezTo>
                  <a:close/>
                </a:path>
              </a:pathLst>
            </a:custGeom>
            <a:blipFill dpi="0" rotWithShape="0">
              <a:blip r:embed="rId2"/>
              <a:srcRect/>
              <a:tile tx="0" ty="0" sx="100000" sy="100000" flip="none" algn="tl"/>
            </a:blip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6187" name="Freeform 43" descr="Green marble"/>
            <p:cNvSpPr>
              <a:spLocks noChangeAspect="1"/>
            </p:cNvSpPr>
            <p:nvPr/>
          </p:nvSpPr>
          <p:spPr bwMode="auto">
            <a:xfrm>
              <a:off x="3056" y="1628"/>
              <a:ext cx="1312" cy="1296"/>
            </a:xfrm>
            <a:custGeom>
              <a:avLst/>
              <a:gdLst/>
              <a:ahLst/>
              <a:cxnLst>
                <a:cxn ang="0">
                  <a:pos x="592" y="160"/>
                </a:cxn>
                <a:cxn ang="0">
                  <a:pos x="16" y="640"/>
                </a:cxn>
                <a:cxn ang="0">
                  <a:pos x="496" y="1024"/>
                </a:cxn>
                <a:cxn ang="0">
                  <a:pos x="1216" y="1216"/>
                </a:cxn>
                <a:cxn ang="0">
                  <a:pos x="1072" y="544"/>
                </a:cxn>
                <a:cxn ang="0">
                  <a:pos x="1120" y="64"/>
                </a:cxn>
                <a:cxn ang="0">
                  <a:pos x="592" y="160"/>
                </a:cxn>
              </a:cxnLst>
              <a:rect l="0" t="0" r="r" b="b"/>
              <a:pathLst>
                <a:path w="1312" h="1296">
                  <a:moveTo>
                    <a:pt x="592" y="160"/>
                  </a:moveTo>
                  <a:cubicBezTo>
                    <a:pt x="408" y="256"/>
                    <a:pt x="32" y="496"/>
                    <a:pt x="16" y="640"/>
                  </a:cubicBezTo>
                  <a:cubicBezTo>
                    <a:pt x="0" y="784"/>
                    <a:pt x="296" y="928"/>
                    <a:pt x="496" y="1024"/>
                  </a:cubicBezTo>
                  <a:cubicBezTo>
                    <a:pt x="696" y="1120"/>
                    <a:pt x="1120" y="1296"/>
                    <a:pt x="1216" y="1216"/>
                  </a:cubicBezTo>
                  <a:cubicBezTo>
                    <a:pt x="1312" y="1136"/>
                    <a:pt x="1088" y="736"/>
                    <a:pt x="1072" y="544"/>
                  </a:cubicBezTo>
                  <a:cubicBezTo>
                    <a:pt x="1056" y="352"/>
                    <a:pt x="1208" y="128"/>
                    <a:pt x="1120" y="64"/>
                  </a:cubicBezTo>
                  <a:cubicBezTo>
                    <a:pt x="1032" y="0"/>
                    <a:pt x="776" y="64"/>
                    <a:pt x="592" y="160"/>
                  </a:cubicBezTo>
                  <a:close/>
                </a:path>
              </a:pathLst>
            </a:custGeom>
            <a:blipFill dpi="0" rotWithShape="0">
              <a:blip r:embed="rId2"/>
              <a:srcRect/>
              <a:tile tx="0" ty="0" sx="100000" sy="100000" flip="none" algn="tl"/>
            </a:blip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2" name="Group 44"/>
            <p:cNvGrpSpPr>
              <a:grpSpLocks noChangeAspect="1"/>
            </p:cNvGrpSpPr>
            <p:nvPr/>
          </p:nvGrpSpPr>
          <p:grpSpPr bwMode="auto">
            <a:xfrm>
              <a:off x="1776" y="1212"/>
              <a:ext cx="1944" cy="2413"/>
              <a:chOff x="2227" y="1194"/>
              <a:chExt cx="1944" cy="2413"/>
            </a:xfrm>
          </p:grpSpPr>
          <p:sp>
            <p:nvSpPr>
              <p:cNvPr id="1286189" name="Freeform 45"/>
              <p:cNvSpPr>
                <a:spLocks noChangeAspect="1"/>
              </p:cNvSpPr>
              <p:nvPr/>
            </p:nvSpPr>
            <p:spPr bwMode="auto">
              <a:xfrm rot="-2705309">
                <a:off x="2708" y="1513"/>
                <a:ext cx="406" cy="340"/>
              </a:xfrm>
              <a:custGeom>
                <a:avLst/>
                <a:gdLst/>
                <a:ahLst/>
                <a:cxnLst>
                  <a:cxn ang="0">
                    <a:pos x="388" y="289"/>
                  </a:cxn>
                  <a:cxn ang="0">
                    <a:pos x="372" y="177"/>
                  </a:cxn>
                  <a:cxn ang="0">
                    <a:pos x="341" y="78"/>
                  </a:cxn>
                  <a:cxn ang="0">
                    <a:pos x="284" y="24"/>
                  </a:cxn>
                  <a:cxn ang="0">
                    <a:pos x="185" y="0"/>
                  </a:cxn>
                  <a:cxn ang="0">
                    <a:pos x="100" y="24"/>
                  </a:cxn>
                  <a:cxn ang="0">
                    <a:pos x="19" y="123"/>
                  </a:cxn>
                  <a:cxn ang="0">
                    <a:pos x="0" y="243"/>
                  </a:cxn>
                  <a:cxn ang="0">
                    <a:pos x="19" y="370"/>
                  </a:cxn>
                  <a:cxn ang="0">
                    <a:pos x="50" y="447"/>
                  </a:cxn>
                  <a:cxn ang="0">
                    <a:pos x="88" y="528"/>
                  </a:cxn>
                  <a:cxn ang="0">
                    <a:pos x="130" y="582"/>
                  </a:cxn>
                  <a:cxn ang="0">
                    <a:pos x="177" y="608"/>
                  </a:cxn>
                  <a:cxn ang="0">
                    <a:pos x="242" y="585"/>
                  </a:cxn>
                  <a:cxn ang="0">
                    <a:pos x="307" y="531"/>
                  </a:cxn>
                  <a:cxn ang="0">
                    <a:pos x="349" y="455"/>
                  </a:cxn>
                  <a:cxn ang="0">
                    <a:pos x="388" y="390"/>
                  </a:cxn>
                  <a:cxn ang="0">
                    <a:pos x="400" y="351"/>
                  </a:cxn>
                  <a:cxn ang="0">
                    <a:pos x="565" y="293"/>
                  </a:cxn>
                  <a:cxn ang="0">
                    <a:pos x="600" y="270"/>
                  </a:cxn>
                  <a:cxn ang="0">
                    <a:pos x="580" y="235"/>
                  </a:cxn>
                  <a:cxn ang="0">
                    <a:pos x="388" y="289"/>
                  </a:cxn>
                </a:cxnLst>
                <a:rect l="0" t="0" r="r" b="b"/>
                <a:pathLst>
                  <a:path w="600" h="608">
                    <a:moveTo>
                      <a:pt x="388" y="289"/>
                    </a:moveTo>
                    <a:lnTo>
                      <a:pt x="372" y="177"/>
                    </a:lnTo>
                    <a:lnTo>
                      <a:pt x="341" y="78"/>
                    </a:lnTo>
                    <a:lnTo>
                      <a:pt x="284" y="24"/>
                    </a:lnTo>
                    <a:lnTo>
                      <a:pt x="185" y="0"/>
                    </a:lnTo>
                    <a:lnTo>
                      <a:pt x="100" y="24"/>
                    </a:lnTo>
                    <a:lnTo>
                      <a:pt x="19" y="123"/>
                    </a:lnTo>
                    <a:lnTo>
                      <a:pt x="0" y="243"/>
                    </a:lnTo>
                    <a:lnTo>
                      <a:pt x="19" y="370"/>
                    </a:lnTo>
                    <a:lnTo>
                      <a:pt x="50" y="447"/>
                    </a:lnTo>
                    <a:lnTo>
                      <a:pt x="88" y="528"/>
                    </a:lnTo>
                    <a:lnTo>
                      <a:pt x="130" y="582"/>
                    </a:lnTo>
                    <a:lnTo>
                      <a:pt x="177" y="608"/>
                    </a:lnTo>
                    <a:lnTo>
                      <a:pt x="242" y="585"/>
                    </a:lnTo>
                    <a:lnTo>
                      <a:pt x="307" y="531"/>
                    </a:lnTo>
                    <a:lnTo>
                      <a:pt x="349" y="455"/>
                    </a:lnTo>
                    <a:lnTo>
                      <a:pt x="388" y="390"/>
                    </a:lnTo>
                    <a:lnTo>
                      <a:pt x="400" y="351"/>
                    </a:lnTo>
                    <a:lnTo>
                      <a:pt x="565" y="293"/>
                    </a:lnTo>
                    <a:lnTo>
                      <a:pt x="600" y="270"/>
                    </a:lnTo>
                    <a:lnTo>
                      <a:pt x="580" y="235"/>
                    </a:lnTo>
                    <a:lnTo>
                      <a:pt x="388" y="289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6190" name="Freeform 46"/>
              <p:cNvSpPr>
                <a:spLocks noChangeAspect="1"/>
              </p:cNvSpPr>
              <p:nvPr/>
            </p:nvSpPr>
            <p:spPr bwMode="auto">
              <a:xfrm rot="-2705309">
                <a:off x="2999" y="1873"/>
                <a:ext cx="418" cy="758"/>
              </a:xfrm>
              <a:custGeom>
                <a:avLst/>
                <a:gdLst/>
                <a:ahLst/>
                <a:cxnLst>
                  <a:cxn ang="0">
                    <a:pos x="208" y="161"/>
                  </a:cxn>
                  <a:cxn ang="0">
                    <a:pos x="284" y="80"/>
                  </a:cxn>
                  <a:cxn ang="0">
                    <a:pos x="411" y="3"/>
                  </a:cxn>
                  <a:cxn ang="0">
                    <a:pos x="469" y="0"/>
                  </a:cxn>
                  <a:cxn ang="0">
                    <a:pos x="573" y="34"/>
                  </a:cxn>
                  <a:cxn ang="0">
                    <a:pos x="619" y="85"/>
                  </a:cxn>
                  <a:cxn ang="0">
                    <a:pos x="619" y="161"/>
                  </a:cxn>
                  <a:cxn ang="0">
                    <a:pos x="542" y="304"/>
                  </a:cxn>
                  <a:cxn ang="0">
                    <a:pos x="458" y="415"/>
                  </a:cxn>
                  <a:cxn ang="0">
                    <a:pos x="422" y="508"/>
                  </a:cxn>
                  <a:cxn ang="0">
                    <a:pos x="399" y="615"/>
                  </a:cxn>
                  <a:cxn ang="0">
                    <a:pos x="422" y="719"/>
                  </a:cxn>
                  <a:cxn ang="0">
                    <a:pos x="445" y="820"/>
                  </a:cxn>
                  <a:cxn ang="0">
                    <a:pos x="445" y="935"/>
                  </a:cxn>
                  <a:cxn ang="0">
                    <a:pos x="411" y="1005"/>
                  </a:cxn>
                  <a:cxn ang="0">
                    <a:pos x="334" y="1043"/>
                  </a:cxn>
                  <a:cxn ang="0">
                    <a:pos x="242" y="1085"/>
                  </a:cxn>
                  <a:cxn ang="0">
                    <a:pos x="157" y="1085"/>
                  </a:cxn>
                  <a:cxn ang="0">
                    <a:pos x="100" y="1054"/>
                  </a:cxn>
                  <a:cxn ang="0">
                    <a:pos x="23" y="927"/>
                  </a:cxn>
                  <a:cxn ang="0">
                    <a:pos x="0" y="797"/>
                  </a:cxn>
                  <a:cxn ang="0">
                    <a:pos x="8" y="628"/>
                  </a:cxn>
                  <a:cxn ang="0">
                    <a:pos x="65" y="415"/>
                  </a:cxn>
                  <a:cxn ang="0">
                    <a:pos x="123" y="277"/>
                  </a:cxn>
                  <a:cxn ang="0">
                    <a:pos x="208" y="161"/>
                  </a:cxn>
                </a:cxnLst>
                <a:rect l="0" t="0" r="r" b="b"/>
                <a:pathLst>
                  <a:path w="619" h="1085">
                    <a:moveTo>
                      <a:pt x="208" y="161"/>
                    </a:moveTo>
                    <a:lnTo>
                      <a:pt x="284" y="80"/>
                    </a:lnTo>
                    <a:lnTo>
                      <a:pt x="411" y="3"/>
                    </a:lnTo>
                    <a:lnTo>
                      <a:pt x="469" y="0"/>
                    </a:lnTo>
                    <a:lnTo>
                      <a:pt x="573" y="34"/>
                    </a:lnTo>
                    <a:lnTo>
                      <a:pt x="619" y="85"/>
                    </a:lnTo>
                    <a:lnTo>
                      <a:pt x="619" y="161"/>
                    </a:lnTo>
                    <a:lnTo>
                      <a:pt x="542" y="304"/>
                    </a:lnTo>
                    <a:lnTo>
                      <a:pt x="458" y="415"/>
                    </a:lnTo>
                    <a:lnTo>
                      <a:pt x="422" y="508"/>
                    </a:lnTo>
                    <a:lnTo>
                      <a:pt x="399" y="615"/>
                    </a:lnTo>
                    <a:lnTo>
                      <a:pt x="422" y="719"/>
                    </a:lnTo>
                    <a:lnTo>
                      <a:pt x="445" y="820"/>
                    </a:lnTo>
                    <a:lnTo>
                      <a:pt x="445" y="935"/>
                    </a:lnTo>
                    <a:lnTo>
                      <a:pt x="411" y="1005"/>
                    </a:lnTo>
                    <a:lnTo>
                      <a:pt x="334" y="1043"/>
                    </a:lnTo>
                    <a:lnTo>
                      <a:pt x="242" y="1085"/>
                    </a:lnTo>
                    <a:lnTo>
                      <a:pt x="157" y="1085"/>
                    </a:lnTo>
                    <a:lnTo>
                      <a:pt x="100" y="1054"/>
                    </a:lnTo>
                    <a:lnTo>
                      <a:pt x="23" y="927"/>
                    </a:lnTo>
                    <a:lnTo>
                      <a:pt x="0" y="797"/>
                    </a:lnTo>
                    <a:lnTo>
                      <a:pt x="8" y="628"/>
                    </a:lnTo>
                    <a:lnTo>
                      <a:pt x="65" y="415"/>
                    </a:lnTo>
                    <a:lnTo>
                      <a:pt x="123" y="277"/>
                    </a:lnTo>
                    <a:lnTo>
                      <a:pt x="208" y="161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6191" name="Freeform 47"/>
              <p:cNvSpPr>
                <a:spLocks noChangeAspect="1"/>
              </p:cNvSpPr>
              <p:nvPr/>
            </p:nvSpPr>
            <p:spPr bwMode="auto">
              <a:xfrm rot="-2705309">
                <a:off x="3504" y="2064"/>
                <a:ext cx="812" cy="523"/>
              </a:xfrm>
              <a:custGeom>
                <a:avLst/>
                <a:gdLst/>
                <a:ahLst/>
                <a:cxnLst>
                  <a:cxn ang="0">
                    <a:pos x="0" y="76"/>
                  </a:cxn>
                  <a:cxn ang="0">
                    <a:pos x="66" y="0"/>
                  </a:cxn>
                  <a:cxn ang="0">
                    <a:pos x="163" y="0"/>
                  </a:cxn>
                  <a:cxn ang="0">
                    <a:pos x="343" y="19"/>
                  </a:cxn>
                  <a:cxn ang="0">
                    <a:pos x="555" y="30"/>
                  </a:cxn>
                  <a:cxn ang="0">
                    <a:pos x="636" y="65"/>
                  </a:cxn>
                  <a:cxn ang="0">
                    <a:pos x="670" y="110"/>
                  </a:cxn>
                  <a:cxn ang="0">
                    <a:pos x="678" y="180"/>
                  </a:cxn>
                  <a:cxn ang="0">
                    <a:pos x="654" y="253"/>
                  </a:cxn>
                  <a:cxn ang="0">
                    <a:pos x="589" y="365"/>
                  </a:cxn>
                  <a:cxn ang="0">
                    <a:pos x="504" y="457"/>
                  </a:cxn>
                  <a:cxn ang="0">
                    <a:pos x="439" y="541"/>
                  </a:cxn>
                  <a:cxn ang="0">
                    <a:pos x="412" y="607"/>
                  </a:cxn>
                  <a:cxn ang="0">
                    <a:pos x="393" y="653"/>
                  </a:cxn>
                  <a:cxn ang="0">
                    <a:pos x="400" y="689"/>
                  </a:cxn>
                  <a:cxn ang="0">
                    <a:pos x="405" y="711"/>
                  </a:cxn>
                  <a:cxn ang="0">
                    <a:pos x="482" y="711"/>
                  </a:cxn>
                  <a:cxn ang="0">
                    <a:pos x="601" y="692"/>
                  </a:cxn>
                  <a:cxn ang="0">
                    <a:pos x="678" y="692"/>
                  </a:cxn>
                  <a:cxn ang="0">
                    <a:pos x="758" y="723"/>
                  </a:cxn>
                  <a:cxn ang="0">
                    <a:pos x="782" y="761"/>
                  </a:cxn>
                  <a:cxn ang="0">
                    <a:pos x="758" y="796"/>
                  </a:cxn>
                  <a:cxn ang="0">
                    <a:pos x="724" y="808"/>
                  </a:cxn>
                  <a:cxn ang="0">
                    <a:pos x="670" y="792"/>
                  </a:cxn>
                  <a:cxn ang="0">
                    <a:pos x="597" y="749"/>
                  </a:cxn>
                  <a:cxn ang="0">
                    <a:pos x="520" y="757"/>
                  </a:cxn>
                  <a:cxn ang="0">
                    <a:pos x="393" y="780"/>
                  </a:cxn>
                  <a:cxn ang="0">
                    <a:pos x="355" y="773"/>
                  </a:cxn>
                  <a:cxn ang="0">
                    <a:pos x="335" y="746"/>
                  </a:cxn>
                  <a:cxn ang="0">
                    <a:pos x="335" y="681"/>
                  </a:cxn>
                  <a:cxn ang="0">
                    <a:pos x="335" y="588"/>
                  </a:cxn>
                  <a:cxn ang="0">
                    <a:pos x="389" y="518"/>
                  </a:cxn>
                  <a:cxn ang="0">
                    <a:pos x="470" y="414"/>
                  </a:cxn>
                  <a:cxn ang="0">
                    <a:pos x="540" y="323"/>
                  </a:cxn>
                  <a:cxn ang="0">
                    <a:pos x="586" y="253"/>
                  </a:cxn>
                  <a:cxn ang="0">
                    <a:pos x="609" y="192"/>
                  </a:cxn>
                  <a:cxn ang="0">
                    <a:pos x="597" y="157"/>
                  </a:cxn>
                  <a:cxn ang="0">
                    <a:pos x="566" y="115"/>
                  </a:cxn>
                  <a:cxn ang="0">
                    <a:pos x="520" y="103"/>
                  </a:cxn>
                  <a:cxn ang="0">
                    <a:pos x="470" y="103"/>
                  </a:cxn>
                  <a:cxn ang="0">
                    <a:pos x="358" y="103"/>
                  </a:cxn>
                  <a:cxn ang="0">
                    <a:pos x="193" y="134"/>
                  </a:cxn>
                  <a:cxn ang="0">
                    <a:pos x="70" y="146"/>
                  </a:cxn>
                  <a:cxn ang="0">
                    <a:pos x="20" y="134"/>
                  </a:cxn>
                  <a:cxn ang="0">
                    <a:pos x="0" y="115"/>
                  </a:cxn>
                  <a:cxn ang="0">
                    <a:pos x="0" y="76"/>
                  </a:cxn>
                </a:cxnLst>
                <a:rect l="0" t="0" r="r" b="b"/>
                <a:pathLst>
                  <a:path w="782" h="808">
                    <a:moveTo>
                      <a:pt x="0" y="76"/>
                    </a:moveTo>
                    <a:lnTo>
                      <a:pt x="66" y="0"/>
                    </a:lnTo>
                    <a:lnTo>
                      <a:pt x="163" y="0"/>
                    </a:lnTo>
                    <a:lnTo>
                      <a:pt x="343" y="19"/>
                    </a:lnTo>
                    <a:lnTo>
                      <a:pt x="555" y="30"/>
                    </a:lnTo>
                    <a:lnTo>
                      <a:pt x="636" y="65"/>
                    </a:lnTo>
                    <a:lnTo>
                      <a:pt x="670" y="110"/>
                    </a:lnTo>
                    <a:lnTo>
                      <a:pt x="678" y="180"/>
                    </a:lnTo>
                    <a:lnTo>
                      <a:pt x="654" y="253"/>
                    </a:lnTo>
                    <a:lnTo>
                      <a:pt x="589" y="365"/>
                    </a:lnTo>
                    <a:lnTo>
                      <a:pt x="504" y="457"/>
                    </a:lnTo>
                    <a:lnTo>
                      <a:pt x="439" y="541"/>
                    </a:lnTo>
                    <a:lnTo>
                      <a:pt x="412" y="607"/>
                    </a:lnTo>
                    <a:lnTo>
                      <a:pt x="393" y="653"/>
                    </a:lnTo>
                    <a:lnTo>
                      <a:pt x="400" y="689"/>
                    </a:lnTo>
                    <a:lnTo>
                      <a:pt x="405" y="711"/>
                    </a:lnTo>
                    <a:lnTo>
                      <a:pt x="482" y="711"/>
                    </a:lnTo>
                    <a:lnTo>
                      <a:pt x="601" y="692"/>
                    </a:lnTo>
                    <a:lnTo>
                      <a:pt x="678" y="692"/>
                    </a:lnTo>
                    <a:lnTo>
                      <a:pt x="758" y="723"/>
                    </a:lnTo>
                    <a:lnTo>
                      <a:pt x="782" y="761"/>
                    </a:lnTo>
                    <a:lnTo>
                      <a:pt x="758" y="796"/>
                    </a:lnTo>
                    <a:lnTo>
                      <a:pt x="724" y="808"/>
                    </a:lnTo>
                    <a:lnTo>
                      <a:pt x="670" y="792"/>
                    </a:lnTo>
                    <a:lnTo>
                      <a:pt x="597" y="749"/>
                    </a:lnTo>
                    <a:lnTo>
                      <a:pt x="520" y="757"/>
                    </a:lnTo>
                    <a:lnTo>
                      <a:pt x="393" y="780"/>
                    </a:lnTo>
                    <a:lnTo>
                      <a:pt x="355" y="773"/>
                    </a:lnTo>
                    <a:lnTo>
                      <a:pt x="335" y="746"/>
                    </a:lnTo>
                    <a:lnTo>
                      <a:pt x="335" y="681"/>
                    </a:lnTo>
                    <a:lnTo>
                      <a:pt x="335" y="588"/>
                    </a:lnTo>
                    <a:lnTo>
                      <a:pt x="389" y="518"/>
                    </a:lnTo>
                    <a:lnTo>
                      <a:pt x="470" y="414"/>
                    </a:lnTo>
                    <a:lnTo>
                      <a:pt x="540" y="323"/>
                    </a:lnTo>
                    <a:lnTo>
                      <a:pt x="586" y="253"/>
                    </a:lnTo>
                    <a:lnTo>
                      <a:pt x="609" y="192"/>
                    </a:lnTo>
                    <a:lnTo>
                      <a:pt x="597" y="157"/>
                    </a:lnTo>
                    <a:lnTo>
                      <a:pt x="566" y="115"/>
                    </a:lnTo>
                    <a:lnTo>
                      <a:pt x="520" y="103"/>
                    </a:lnTo>
                    <a:lnTo>
                      <a:pt x="470" y="103"/>
                    </a:lnTo>
                    <a:lnTo>
                      <a:pt x="358" y="103"/>
                    </a:lnTo>
                    <a:lnTo>
                      <a:pt x="193" y="134"/>
                    </a:lnTo>
                    <a:lnTo>
                      <a:pt x="70" y="146"/>
                    </a:lnTo>
                    <a:lnTo>
                      <a:pt x="20" y="134"/>
                    </a:lnTo>
                    <a:lnTo>
                      <a:pt x="0" y="115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6192" name="Freeform 48"/>
              <p:cNvSpPr>
                <a:spLocks noChangeAspect="1"/>
              </p:cNvSpPr>
              <p:nvPr/>
            </p:nvSpPr>
            <p:spPr bwMode="auto">
              <a:xfrm rot="-4121048">
                <a:off x="2675" y="2797"/>
                <a:ext cx="1159" cy="461"/>
              </a:xfrm>
              <a:custGeom>
                <a:avLst/>
                <a:gdLst/>
                <a:ahLst/>
                <a:cxnLst>
                  <a:cxn ang="0">
                    <a:pos x="808" y="320"/>
                  </a:cxn>
                  <a:cxn ang="0">
                    <a:pos x="823" y="219"/>
                  </a:cxn>
                  <a:cxn ang="0">
                    <a:pos x="881" y="181"/>
                  </a:cxn>
                  <a:cxn ang="0">
                    <a:pos x="950" y="174"/>
                  </a:cxn>
                  <a:cxn ang="0">
                    <a:pos x="992" y="219"/>
                  </a:cxn>
                  <a:cxn ang="0">
                    <a:pos x="973" y="308"/>
                  </a:cxn>
                  <a:cxn ang="0">
                    <a:pos x="935" y="427"/>
                  </a:cxn>
                  <a:cxn ang="0">
                    <a:pos x="857" y="562"/>
                  </a:cxn>
                  <a:cxn ang="0">
                    <a:pos x="761" y="677"/>
                  </a:cxn>
                  <a:cxn ang="0">
                    <a:pos x="681" y="739"/>
                  </a:cxn>
                  <a:cxn ang="0">
                    <a:pos x="592" y="770"/>
                  </a:cxn>
                  <a:cxn ang="0">
                    <a:pos x="507" y="759"/>
                  </a:cxn>
                  <a:cxn ang="0">
                    <a:pos x="442" y="723"/>
                  </a:cxn>
                  <a:cxn ang="0">
                    <a:pos x="419" y="666"/>
                  </a:cxn>
                  <a:cxn ang="0">
                    <a:pos x="392" y="566"/>
                  </a:cxn>
                  <a:cxn ang="0">
                    <a:pos x="361" y="382"/>
                  </a:cxn>
                  <a:cxn ang="0">
                    <a:pos x="338" y="254"/>
                  </a:cxn>
                  <a:cxn ang="0">
                    <a:pos x="338" y="104"/>
                  </a:cxn>
                  <a:cxn ang="0">
                    <a:pos x="323" y="78"/>
                  </a:cxn>
                  <a:cxn ang="0">
                    <a:pos x="277" y="70"/>
                  </a:cxn>
                  <a:cxn ang="0">
                    <a:pos x="223" y="112"/>
                  </a:cxn>
                  <a:cxn ang="0">
                    <a:pos x="173" y="181"/>
                  </a:cxn>
                  <a:cxn ang="0">
                    <a:pos x="115" y="219"/>
                  </a:cxn>
                  <a:cxn ang="0">
                    <a:pos x="27" y="219"/>
                  </a:cxn>
                  <a:cxn ang="0">
                    <a:pos x="0" y="196"/>
                  </a:cxn>
                  <a:cxn ang="0">
                    <a:pos x="0" y="158"/>
                  </a:cxn>
                  <a:cxn ang="0">
                    <a:pos x="39" y="123"/>
                  </a:cxn>
                  <a:cxn ang="0">
                    <a:pos x="81" y="135"/>
                  </a:cxn>
                  <a:cxn ang="0">
                    <a:pos x="119" y="127"/>
                  </a:cxn>
                  <a:cxn ang="0">
                    <a:pos x="189" y="78"/>
                  </a:cxn>
                  <a:cxn ang="0">
                    <a:pos x="257" y="23"/>
                  </a:cxn>
                  <a:cxn ang="0">
                    <a:pos x="323" y="8"/>
                  </a:cxn>
                  <a:cxn ang="0">
                    <a:pos x="415" y="0"/>
                  </a:cxn>
                  <a:cxn ang="0">
                    <a:pos x="419" y="42"/>
                  </a:cxn>
                  <a:cxn ang="0">
                    <a:pos x="397" y="89"/>
                  </a:cxn>
                  <a:cxn ang="0">
                    <a:pos x="392" y="208"/>
                  </a:cxn>
                  <a:cxn ang="0">
                    <a:pos x="419" y="366"/>
                  </a:cxn>
                  <a:cxn ang="0">
                    <a:pos x="462" y="520"/>
                  </a:cxn>
                  <a:cxn ang="0">
                    <a:pos x="499" y="612"/>
                  </a:cxn>
                  <a:cxn ang="0">
                    <a:pos x="558" y="655"/>
                  </a:cxn>
                  <a:cxn ang="0">
                    <a:pos x="615" y="655"/>
                  </a:cxn>
                  <a:cxn ang="0">
                    <a:pos x="673" y="612"/>
                  </a:cxn>
                  <a:cxn ang="0">
                    <a:pos x="750" y="515"/>
                  </a:cxn>
                  <a:cxn ang="0">
                    <a:pos x="800" y="377"/>
                  </a:cxn>
                  <a:cxn ang="0">
                    <a:pos x="808" y="320"/>
                  </a:cxn>
                </a:cxnLst>
                <a:rect l="0" t="0" r="r" b="b"/>
                <a:pathLst>
                  <a:path w="992" h="770">
                    <a:moveTo>
                      <a:pt x="808" y="320"/>
                    </a:moveTo>
                    <a:lnTo>
                      <a:pt x="823" y="219"/>
                    </a:lnTo>
                    <a:lnTo>
                      <a:pt x="881" y="181"/>
                    </a:lnTo>
                    <a:lnTo>
                      <a:pt x="950" y="174"/>
                    </a:lnTo>
                    <a:lnTo>
                      <a:pt x="992" y="219"/>
                    </a:lnTo>
                    <a:lnTo>
                      <a:pt x="973" y="308"/>
                    </a:lnTo>
                    <a:lnTo>
                      <a:pt x="935" y="427"/>
                    </a:lnTo>
                    <a:lnTo>
                      <a:pt x="857" y="562"/>
                    </a:lnTo>
                    <a:lnTo>
                      <a:pt x="761" y="677"/>
                    </a:lnTo>
                    <a:lnTo>
                      <a:pt x="681" y="739"/>
                    </a:lnTo>
                    <a:lnTo>
                      <a:pt x="592" y="770"/>
                    </a:lnTo>
                    <a:lnTo>
                      <a:pt x="507" y="759"/>
                    </a:lnTo>
                    <a:lnTo>
                      <a:pt x="442" y="723"/>
                    </a:lnTo>
                    <a:lnTo>
                      <a:pt x="419" y="666"/>
                    </a:lnTo>
                    <a:lnTo>
                      <a:pt x="392" y="566"/>
                    </a:lnTo>
                    <a:lnTo>
                      <a:pt x="361" y="382"/>
                    </a:lnTo>
                    <a:lnTo>
                      <a:pt x="338" y="254"/>
                    </a:lnTo>
                    <a:lnTo>
                      <a:pt x="338" y="104"/>
                    </a:lnTo>
                    <a:lnTo>
                      <a:pt x="323" y="78"/>
                    </a:lnTo>
                    <a:lnTo>
                      <a:pt x="277" y="70"/>
                    </a:lnTo>
                    <a:lnTo>
                      <a:pt x="223" y="112"/>
                    </a:lnTo>
                    <a:lnTo>
                      <a:pt x="173" y="181"/>
                    </a:lnTo>
                    <a:lnTo>
                      <a:pt x="115" y="219"/>
                    </a:lnTo>
                    <a:lnTo>
                      <a:pt x="27" y="219"/>
                    </a:lnTo>
                    <a:lnTo>
                      <a:pt x="0" y="196"/>
                    </a:lnTo>
                    <a:lnTo>
                      <a:pt x="0" y="158"/>
                    </a:lnTo>
                    <a:lnTo>
                      <a:pt x="39" y="123"/>
                    </a:lnTo>
                    <a:lnTo>
                      <a:pt x="81" y="135"/>
                    </a:lnTo>
                    <a:lnTo>
                      <a:pt x="119" y="127"/>
                    </a:lnTo>
                    <a:lnTo>
                      <a:pt x="189" y="78"/>
                    </a:lnTo>
                    <a:lnTo>
                      <a:pt x="257" y="23"/>
                    </a:lnTo>
                    <a:lnTo>
                      <a:pt x="323" y="8"/>
                    </a:lnTo>
                    <a:lnTo>
                      <a:pt x="415" y="0"/>
                    </a:lnTo>
                    <a:lnTo>
                      <a:pt x="419" y="42"/>
                    </a:lnTo>
                    <a:lnTo>
                      <a:pt x="397" y="89"/>
                    </a:lnTo>
                    <a:lnTo>
                      <a:pt x="392" y="208"/>
                    </a:lnTo>
                    <a:lnTo>
                      <a:pt x="419" y="366"/>
                    </a:lnTo>
                    <a:lnTo>
                      <a:pt x="462" y="520"/>
                    </a:lnTo>
                    <a:lnTo>
                      <a:pt x="499" y="612"/>
                    </a:lnTo>
                    <a:lnTo>
                      <a:pt x="558" y="655"/>
                    </a:lnTo>
                    <a:lnTo>
                      <a:pt x="615" y="655"/>
                    </a:lnTo>
                    <a:lnTo>
                      <a:pt x="673" y="612"/>
                    </a:lnTo>
                    <a:lnTo>
                      <a:pt x="750" y="515"/>
                    </a:lnTo>
                    <a:lnTo>
                      <a:pt x="800" y="377"/>
                    </a:lnTo>
                    <a:lnTo>
                      <a:pt x="808" y="32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6193" name="Freeform 49"/>
              <p:cNvSpPr>
                <a:spLocks noChangeAspect="1"/>
              </p:cNvSpPr>
              <p:nvPr/>
            </p:nvSpPr>
            <p:spPr bwMode="auto">
              <a:xfrm rot="-2705309">
                <a:off x="2414" y="1540"/>
                <a:ext cx="474" cy="848"/>
              </a:xfrm>
              <a:custGeom>
                <a:avLst/>
                <a:gdLst/>
                <a:ahLst/>
                <a:cxnLst>
                  <a:cxn ang="0">
                    <a:pos x="445" y="923"/>
                  </a:cxn>
                  <a:cxn ang="0">
                    <a:pos x="560" y="1039"/>
                  </a:cxn>
                  <a:cxn ang="0">
                    <a:pos x="606" y="1039"/>
                  </a:cxn>
                  <a:cxn ang="0">
                    <a:pos x="684" y="1086"/>
                  </a:cxn>
                  <a:cxn ang="0">
                    <a:pos x="699" y="1139"/>
                  </a:cxn>
                  <a:cxn ang="0">
                    <a:pos x="676" y="1208"/>
                  </a:cxn>
                  <a:cxn ang="0">
                    <a:pos x="614" y="1216"/>
                  </a:cxn>
                  <a:cxn ang="0">
                    <a:pos x="537" y="1162"/>
                  </a:cxn>
                  <a:cxn ang="0">
                    <a:pos x="383" y="1016"/>
                  </a:cxn>
                  <a:cxn ang="0">
                    <a:pos x="284" y="878"/>
                  </a:cxn>
                  <a:cxn ang="0">
                    <a:pos x="237" y="769"/>
                  </a:cxn>
                  <a:cxn ang="0">
                    <a:pos x="206" y="585"/>
                  </a:cxn>
                  <a:cxn ang="0">
                    <a:pos x="206" y="346"/>
                  </a:cxn>
                  <a:cxn ang="0">
                    <a:pos x="198" y="285"/>
                  </a:cxn>
                  <a:cxn ang="0">
                    <a:pos x="153" y="239"/>
                  </a:cxn>
                  <a:cxn ang="0">
                    <a:pos x="22" y="247"/>
                  </a:cxn>
                  <a:cxn ang="0">
                    <a:pos x="0" y="223"/>
                  </a:cxn>
                  <a:cxn ang="0">
                    <a:pos x="29" y="208"/>
                  </a:cxn>
                  <a:cxn ang="0">
                    <a:pos x="122" y="200"/>
                  </a:cxn>
                  <a:cxn ang="0">
                    <a:pos x="138" y="185"/>
                  </a:cxn>
                  <a:cxn ang="0">
                    <a:pos x="6" y="107"/>
                  </a:cxn>
                  <a:cxn ang="0">
                    <a:pos x="6" y="77"/>
                  </a:cxn>
                  <a:cxn ang="0">
                    <a:pos x="29" y="70"/>
                  </a:cxn>
                  <a:cxn ang="0">
                    <a:pos x="138" y="130"/>
                  </a:cxn>
                  <a:cxn ang="0">
                    <a:pos x="161" y="123"/>
                  </a:cxn>
                  <a:cxn ang="0">
                    <a:pos x="138" y="8"/>
                  </a:cxn>
                  <a:cxn ang="0">
                    <a:pos x="153" y="0"/>
                  </a:cxn>
                  <a:cxn ang="0">
                    <a:pos x="169" y="8"/>
                  </a:cxn>
                  <a:cxn ang="0">
                    <a:pos x="198" y="123"/>
                  </a:cxn>
                  <a:cxn ang="0">
                    <a:pos x="222" y="130"/>
                  </a:cxn>
                  <a:cxn ang="0">
                    <a:pos x="284" y="8"/>
                  </a:cxn>
                  <a:cxn ang="0">
                    <a:pos x="299" y="8"/>
                  </a:cxn>
                  <a:cxn ang="0">
                    <a:pos x="299" y="46"/>
                  </a:cxn>
                  <a:cxn ang="0">
                    <a:pos x="260" y="146"/>
                  </a:cxn>
                  <a:cxn ang="0">
                    <a:pos x="260" y="200"/>
                  </a:cxn>
                  <a:cxn ang="0">
                    <a:pos x="276" y="270"/>
                  </a:cxn>
                  <a:cxn ang="0">
                    <a:pos x="268" y="361"/>
                  </a:cxn>
                  <a:cxn ang="0">
                    <a:pos x="276" y="531"/>
                  </a:cxn>
                  <a:cxn ang="0">
                    <a:pos x="291" y="639"/>
                  </a:cxn>
                  <a:cxn ang="0">
                    <a:pos x="330" y="762"/>
                  </a:cxn>
                  <a:cxn ang="0">
                    <a:pos x="383" y="855"/>
                  </a:cxn>
                  <a:cxn ang="0">
                    <a:pos x="445" y="923"/>
                  </a:cxn>
                </a:cxnLst>
                <a:rect l="0" t="0" r="r" b="b"/>
                <a:pathLst>
                  <a:path w="699" h="1216">
                    <a:moveTo>
                      <a:pt x="445" y="923"/>
                    </a:moveTo>
                    <a:lnTo>
                      <a:pt x="560" y="1039"/>
                    </a:lnTo>
                    <a:lnTo>
                      <a:pt x="606" y="1039"/>
                    </a:lnTo>
                    <a:lnTo>
                      <a:pt x="684" y="1086"/>
                    </a:lnTo>
                    <a:lnTo>
                      <a:pt x="699" y="1139"/>
                    </a:lnTo>
                    <a:lnTo>
                      <a:pt x="676" y="1208"/>
                    </a:lnTo>
                    <a:lnTo>
                      <a:pt x="614" y="1216"/>
                    </a:lnTo>
                    <a:lnTo>
                      <a:pt x="537" y="1162"/>
                    </a:lnTo>
                    <a:lnTo>
                      <a:pt x="383" y="1016"/>
                    </a:lnTo>
                    <a:lnTo>
                      <a:pt x="284" y="878"/>
                    </a:lnTo>
                    <a:lnTo>
                      <a:pt x="237" y="769"/>
                    </a:lnTo>
                    <a:lnTo>
                      <a:pt x="206" y="585"/>
                    </a:lnTo>
                    <a:lnTo>
                      <a:pt x="206" y="346"/>
                    </a:lnTo>
                    <a:lnTo>
                      <a:pt x="198" y="285"/>
                    </a:lnTo>
                    <a:lnTo>
                      <a:pt x="153" y="239"/>
                    </a:lnTo>
                    <a:lnTo>
                      <a:pt x="22" y="247"/>
                    </a:lnTo>
                    <a:lnTo>
                      <a:pt x="0" y="223"/>
                    </a:lnTo>
                    <a:lnTo>
                      <a:pt x="29" y="208"/>
                    </a:lnTo>
                    <a:lnTo>
                      <a:pt x="122" y="200"/>
                    </a:lnTo>
                    <a:lnTo>
                      <a:pt x="138" y="185"/>
                    </a:lnTo>
                    <a:lnTo>
                      <a:pt x="6" y="107"/>
                    </a:lnTo>
                    <a:lnTo>
                      <a:pt x="6" y="77"/>
                    </a:lnTo>
                    <a:lnTo>
                      <a:pt x="29" y="70"/>
                    </a:lnTo>
                    <a:lnTo>
                      <a:pt x="138" y="130"/>
                    </a:lnTo>
                    <a:lnTo>
                      <a:pt x="161" y="123"/>
                    </a:lnTo>
                    <a:lnTo>
                      <a:pt x="138" y="8"/>
                    </a:lnTo>
                    <a:lnTo>
                      <a:pt x="153" y="0"/>
                    </a:lnTo>
                    <a:lnTo>
                      <a:pt x="169" y="8"/>
                    </a:lnTo>
                    <a:lnTo>
                      <a:pt x="198" y="123"/>
                    </a:lnTo>
                    <a:lnTo>
                      <a:pt x="222" y="130"/>
                    </a:lnTo>
                    <a:lnTo>
                      <a:pt x="284" y="8"/>
                    </a:lnTo>
                    <a:lnTo>
                      <a:pt x="299" y="8"/>
                    </a:lnTo>
                    <a:lnTo>
                      <a:pt x="299" y="46"/>
                    </a:lnTo>
                    <a:lnTo>
                      <a:pt x="260" y="146"/>
                    </a:lnTo>
                    <a:lnTo>
                      <a:pt x="260" y="200"/>
                    </a:lnTo>
                    <a:lnTo>
                      <a:pt x="276" y="270"/>
                    </a:lnTo>
                    <a:lnTo>
                      <a:pt x="268" y="361"/>
                    </a:lnTo>
                    <a:lnTo>
                      <a:pt x="276" y="531"/>
                    </a:lnTo>
                    <a:lnTo>
                      <a:pt x="291" y="639"/>
                    </a:lnTo>
                    <a:lnTo>
                      <a:pt x="330" y="762"/>
                    </a:lnTo>
                    <a:lnTo>
                      <a:pt x="383" y="855"/>
                    </a:lnTo>
                    <a:lnTo>
                      <a:pt x="445" y="923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6194" name="Freeform 50"/>
              <p:cNvSpPr>
                <a:spLocks noChangeAspect="1"/>
              </p:cNvSpPr>
              <p:nvPr/>
            </p:nvSpPr>
            <p:spPr bwMode="auto">
              <a:xfrm rot="-2705309">
                <a:off x="2793" y="1150"/>
                <a:ext cx="620" cy="708"/>
              </a:xfrm>
              <a:custGeom>
                <a:avLst/>
                <a:gdLst/>
                <a:ahLst/>
                <a:cxnLst>
                  <a:cxn ang="0">
                    <a:pos x="15" y="1008"/>
                  </a:cxn>
                  <a:cxn ang="0">
                    <a:pos x="0" y="1061"/>
                  </a:cxn>
                  <a:cxn ang="0">
                    <a:pos x="15" y="1139"/>
                  </a:cxn>
                  <a:cxn ang="0">
                    <a:pos x="70" y="1139"/>
                  </a:cxn>
                  <a:cxn ang="0">
                    <a:pos x="231" y="1108"/>
                  </a:cxn>
                  <a:cxn ang="0">
                    <a:pos x="408" y="1046"/>
                  </a:cxn>
                  <a:cxn ang="0">
                    <a:pos x="554" y="946"/>
                  </a:cxn>
                  <a:cxn ang="0">
                    <a:pos x="639" y="816"/>
                  </a:cxn>
                  <a:cxn ang="0">
                    <a:pos x="715" y="593"/>
                  </a:cxn>
                  <a:cxn ang="0">
                    <a:pos x="738" y="385"/>
                  </a:cxn>
                  <a:cxn ang="0">
                    <a:pos x="738" y="285"/>
                  </a:cxn>
                  <a:cxn ang="0">
                    <a:pos x="777" y="224"/>
                  </a:cxn>
                  <a:cxn ang="0">
                    <a:pos x="845" y="200"/>
                  </a:cxn>
                  <a:cxn ang="0">
                    <a:pos x="907" y="200"/>
                  </a:cxn>
                  <a:cxn ang="0">
                    <a:pos x="915" y="169"/>
                  </a:cxn>
                  <a:cxn ang="0">
                    <a:pos x="823" y="177"/>
                  </a:cxn>
                  <a:cxn ang="0">
                    <a:pos x="808" y="154"/>
                  </a:cxn>
                  <a:cxn ang="0">
                    <a:pos x="884" y="70"/>
                  </a:cxn>
                  <a:cxn ang="0">
                    <a:pos x="868" y="47"/>
                  </a:cxn>
                  <a:cxn ang="0">
                    <a:pos x="853" y="62"/>
                  </a:cxn>
                  <a:cxn ang="0">
                    <a:pos x="792" y="123"/>
                  </a:cxn>
                  <a:cxn ang="0">
                    <a:pos x="777" y="123"/>
                  </a:cxn>
                  <a:cxn ang="0">
                    <a:pos x="777" y="16"/>
                  </a:cxn>
                  <a:cxn ang="0">
                    <a:pos x="761" y="0"/>
                  </a:cxn>
                  <a:cxn ang="0">
                    <a:pos x="738" y="8"/>
                  </a:cxn>
                  <a:cxn ang="0">
                    <a:pos x="746" y="123"/>
                  </a:cxn>
                  <a:cxn ang="0">
                    <a:pos x="730" y="131"/>
                  </a:cxn>
                  <a:cxn ang="0">
                    <a:pos x="668" y="70"/>
                  </a:cxn>
                  <a:cxn ang="0">
                    <a:pos x="623" y="62"/>
                  </a:cxn>
                  <a:cxn ang="0">
                    <a:pos x="631" y="93"/>
                  </a:cxn>
                  <a:cxn ang="0">
                    <a:pos x="699" y="162"/>
                  </a:cxn>
                  <a:cxn ang="0">
                    <a:pos x="699" y="200"/>
                  </a:cxn>
                  <a:cxn ang="0">
                    <a:pos x="676" y="278"/>
                  </a:cxn>
                  <a:cxn ang="0">
                    <a:pos x="676" y="346"/>
                  </a:cxn>
                  <a:cxn ang="0">
                    <a:pos x="676" y="462"/>
                  </a:cxn>
                  <a:cxn ang="0">
                    <a:pos x="645" y="608"/>
                  </a:cxn>
                  <a:cxn ang="0">
                    <a:pos x="615" y="700"/>
                  </a:cxn>
                  <a:cxn ang="0">
                    <a:pos x="561" y="816"/>
                  </a:cxn>
                  <a:cxn ang="0">
                    <a:pos x="499" y="908"/>
                  </a:cxn>
                  <a:cxn ang="0">
                    <a:pos x="454" y="954"/>
                  </a:cxn>
                  <a:cxn ang="0">
                    <a:pos x="330" y="993"/>
                  </a:cxn>
                  <a:cxn ang="0">
                    <a:pos x="215" y="1008"/>
                  </a:cxn>
                  <a:cxn ang="0">
                    <a:pos x="99" y="1024"/>
                  </a:cxn>
                  <a:cxn ang="0">
                    <a:pos x="15" y="1008"/>
                  </a:cxn>
                </a:cxnLst>
                <a:rect l="0" t="0" r="r" b="b"/>
                <a:pathLst>
                  <a:path w="915" h="1139">
                    <a:moveTo>
                      <a:pt x="15" y="1008"/>
                    </a:moveTo>
                    <a:lnTo>
                      <a:pt x="0" y="1061"/>
                    </a:lnTo>
                    <a:lnTo>
                      <a:pt x="15" y="1139"/>
                    </a:lnTo>
                    <a:lnTo>
                      <a:pt x="70" y="1139"/>
                    </a:lnTo>
                    <a:lnTo>
                      <a:pt x="231" y="1108"/>
                    </a:lnTo>
                    <a:lnTo>
                      <a:pt x="408" y="1046"/>
                    </a:lnTo>
                    <a:lnTo>
                      <a:pt x="554" y="946"/>
                    </a:lnTo>
                    <a:lnTo>
                      <a:pt x="639" y="816"/>
                    </a:lnTo>
                    <a:lnTo>
                      <a:pt x="715" y="593"/>
                    </a:lnTo>
                    <a:lnTo>
                      <a:pt x="738" y="385"/>
                    </a:lnTo>
                    <a:lnTo>
                      <a:pt x="738" y="285"/>
                    </a:lnTo>
                    <a:lnTo>
                      <a:pt x="777" y="224"/>
                    </a:lnTo>
                    <a:lnTo>
                      <a:pt x="845" y="200"/>
                    </a:lnTo>
                    <a:lnTo>
                      <a:pt x="907" y="200"/>
                    </a:lnTo>
                    <a:lnTo>
                      <a:pt x="915" y="169"/>
                    </a:lnTo>
                    <a:lnTo>
                      <a:pt x="823" y="177"/>
                    </a:lnTo>
                    <a:lnTo>
                      <a:pt x="808" y="154"/>
                    </a:lnTo>
                    <a:lnTo>
                      <a:pt x="884" y="70"/>
                    </a:lnTo>
                    <a:lnTo>
                      <a:pt x="868" y="47"/>
                    </a:lnTo>
                    <a:lnTo>
                      <a:pt x="853" y="62"/>
                    </a:lnTo>
                    <a:lnTo>
                      <a:pt x="792" y="123"/>
                    </a:lnTo>
                    <a:lnTo>
                      <a:pt x="777" y="123"/>
                    </a:lnTo>
                    <a:lnTo>
                      <a:pt x="777" y="16"/>
                    </a:lnTo>
                    <a:lnTo>
                      <a:pt x="761" y="0"/>
                    </a:lnTo>
                    <a:lnTo>
                      <a:pt x="738" y="8"/>
                    </a:lnTo>
                    <a:lnTo>
                      <a:pt x="746" y="123"/>
                    </a:lnTo>
                    <a:lnTo>
                      <a:pt x="730" y="131"/>
                    </a:lnTo>
                    <a:lnTo>
                      <a:pt x="668" y="70"/>
                    </a:lnTo>
                    <a:lnTo>
                      <a:pt x="623" y="62"/>
                    </a:lnTo>
                    <a:lnTo>
                      <a:pt x="631" y="93"/>
                    </a:lnTo>
                    <a:lnTo>
                      <a:pt x="699" y="162"/>
                    </a:lnTo>
                    <a:lnTo>
                      <a:pt x="699" y="200"/>
                    </a:lnTo>
                    <a:lnTo>
                      <a:pt x="676" y="278"/>
                    </a:lnTo>
                    <a:lnTo>
                      <a:pt x="676" y="346"/>
                    </a:lnTo>
                    <a:lnTo>
                      <a:pt x="676" y="462"/>
                    </a:lnTo>
                    <a:lnTo>
                      <a:pt x="645" y="608"/>
                    </a:lnTo>
                    <a:lnTo>
                      <a:pt x="615" y="700"/>
                    </a:lnTo>
                    <a:lnTo>
                      <a:pt x="561" y="816"/>
                    </a:lnTo>
                    <a:lnTo>
                      <a:pt x="499" y="908"/>
                    </a:lnTo>
                    <a:lnTo>
                      <a:pt x="454" y="954"/>
                    </a:lnTo>
                    <a:lnTo>
                      <a:pt x="330" y="993"/>
                    </a:lnTo>
                    <a:lnTo>
                      <a:pt x="215" y="1008"/>
                    </a:lnTo>
                    <a:lnTo>
                      <a:pt x="99" y="1024"/>
                    </a:lnTo>
                    <a:lnTo>
                      <a:pt x="15" y="1008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286195" name="Rectangle 51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RadixSort  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8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8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86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86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86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86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6146" grpId="0"/>
      <p:bldP spid="1286164" grpId="0"/>
      <p:bldP spid="128616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7170" name="Text Box 2"/>
          <p:cNvSpPr txBox="1">
            <a:spLocks noChangeArrowheads="1"/>
          </p:cNvSpPr>
          <p:nvPr/>
        </p:nvSpPr>
        <p:spPr bwMode="auto">
          <a:xfrm>
            <a:off x="1590675" y="4937125"/>
            <a:ext cx="23780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Sort wrt i+1st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digit.</a:t>
            </a:r>
          </a:p>
        </p:txBody>
      </p:sp>
      <p:sp>
        <p:nvSpPr>
          <p:cNvPr id="1287171" name="Text Box 3"/>
          <p:cNvSpPr txBox="1">
            <a:spLocks noChangeArrowheads="1"/>
          </p:cNvSpPr>
          <p:nvPr/>
        </p:nvSpPr>
        <p:spPr bwMode="auto">
          <a:xfrm>
            <a:off x="457200" y="1371600"/>
            <a:ext cx="94615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2 24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1 25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2 25 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3 25</a:t>
            </a:r>
            <a:r>
              <a:rPr lang="en-US" sz="3000" b="0">
                <a:latin typeface="Times New Roman" charset="0"/>
              </a:rPr>
              <a:t>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3 33</a:t>
            </a:r>
            <a:r>
              <a:rPr lang="en-US" sz="3000" b="0">
                <a:latin typeface="Times New Roman" charset="0"/>
              </a:rPr>
              <a:t>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1 34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3 34</a:t>
            </a:r>
            <a:r>
              <a:rPr lang="en-US" sz="3000" b="0">
                <a:latin typeface="Times New Roman" charset="0"/>
              </a:rPr>
              <a:t>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1 43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2 43</a:t>
            </a:r>
            <a:r>
              <a:rPr lang="en-US" sz="3000" b="0">
                <a:latin typeface="Times New Roman" charset="0"/>
              </a:rPr>
              <a:t>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3 44</a:t>
            </a:r>
            <a:endParaRPr lang="en-US" sz="3000" b="0">
              <a:latin typeface="Times New Roman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625600" y="1371600"/>
            <a:ext cx="2184400" cy="1920875"/>
            <a:chOff x="1024" y="864"/>
            <a:chExt cx="1376" cy="1210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224" y="864"/>
              <a:ext cx="744" cy="672"/>
              <a:chOff x="1224" y="2539"/>
              <a:chExt cx="2280" cy="1785"/>
            </a:xfrm>
          </p:grpSpPr>
          <p:sp>
            <p:nvSpPr>
              <p:cNvPr id="1287174" name="Freeform 6" descr="Green marble"/>
              <p:cNvSpPr>
                <a:spLocks/>
              </p:cNvSpPr>
              <p:nvPr/>
            </p:nvSpPr>
            <p:spPr bwMode="auto">
              <a:xfrm>
                <a:off x="1224" y="2539"/>
                <a:ext cx="2280" cy="1785"/>
              </a:xfrm>
              <a:custGeom>
                <a:avLst/>
                <a:gdLst/>
                <a:ahLst/>
                <a:cxnLst>
                  <a:cxn ang="0">
                    <a:pos x="748" y="30"/>
                  </a:cxn>
                  <a:cxn ang="0">
                    <a:pos x="1224" y="305"/>
                  </a:cxn>
                  <a:cxn ang="0">
                    <a:pos x="2184" y="257"/>
                  </a:cxn>
                  <a:cxn ang="0">
                    <a:pos x="1800" y="1121"/>
                  </a:cxn>
                  <a:cxn ang="0">
                    <a:pos x="1743" y="1313"/>
                  </a:cxn>
                  <a:cxn ang="0">
                    <a:pos x="1717" y="1479"/>
                  </a:cxn>
                  <a:cxn ang="0">
                    <a:pos x="1560" y="1549"/>
                  </a:cxn>
                  <a:cxn ang="0">
                    <a:pos x="1272" y="1553"/>
                  </a:cxn>
                  <a:cxn ang="0">
                    <a:pos x="168" y="1649"/>
                  </a:cxn>
                  <a:cxn ang="0">
                    <a:pos x="264" y="737"/>
                  </a:cxn>
                  <a:cxn ang="0">
                    <a:pos x="425" y="126"/>
                  </a:cxn>
                  <a:cxn ang="0">
                    <a:pos x="748" y="30"/>
                  </a:cxn>
                </a:cxnLst>
                <a:rect l="0" t="0" r="r" b="b"/>
                <a:pathLst>
                  <a:path w="2280" h="1785">
                    <a:moveTo>
                      <a:pt x="748" y="30"/>
                    </a:moveTo>
                    <a:cubicBezTo>
                      <a:pt x="881" y="60"/>
                      <a:pt x="985" y="267"/>
                      <a:pt x="1224" y="305"/>
                    </a:cubicBezTo>
                    <a:cubicBezTo>
                      <a:pt x="1463" y="343"/>
                      <a:pt x="2088" y="121"/>
                      <a:pt x="2184" y="257"/>
                    </a:cubicBezTo>
                    <a:cubicBezTo>
                      <a:pt x="2280" y="393"/>
                      <a:pt x="1873" y="945"/>
                      <a:pt x="1800" y="1121"/>
                    </a:cubicBezTo>
                    <a:cubicBezTo>
                      <a:pt x="1727" y="1297"/>
                      <a:pt x="1757" y="1253"/>
                      <a:pt x="1743" y="1313"/>
                    </a:cubicBezTo>
                    <a:cubicBezTo>
                      <a:pt x="1729" y="1373"/>
                      <a:pt x="1747" y="1440"/>
                      <a:pt x="1717" y="1479"/>
                    </a:cubicBezTo>
                    <a:cubicBezTo>
                      <a:pt x="1687" y="1518"/>
                      <a:pt x="1634" y="1537"/>
                      <a:pt x="1560" y="1549"/>
                    </a:cubicBezTo>
                    <a:cubicBezTo>
                      <a:pt x="1486" y="1561"/>
                      <a:pt x="1504" y="1536"/>
                      <a:pt x="1272" y="1553"/>
                    </a:cubicBezTo>
                    <a:cubicBezTo>
                      <a:pt x="1040" y="1570"/>
                      <a:pt x="336" y="1785"/>
                      <a:pt x="168" y="1649"/>
                    </a:cubicBezTo>
                    <a:cubicBezTo>
                      <a:pt x="0" y="1513"/>
                      <a:pt x="221" y="991"/>
                      <a:pt x="264" y="737"/>
                    </a:cubicBezTo>
                    <a:cubicBezTo>
                      <a:pt x="307" y="483"/>
                      <a:pt x="344" y="244"/>
                      <a:pt x="425" y="126"/>
                    </a:cubicBezTo>
                    <a:cubicBezTo>
                      <a:pt x="506" y="8"/>
                      <a:pt x="615" y="0"/>
                      <a:pt x="748" y="30"/>
                    </a:cubicBez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1584" y="2688"/>
                <a:ext cx="1216" cy="1440"/>
                <a:chOff x="2641" y="1488"/>
                <a:chExt cx="2655" cy="2488"/>
              </a:xfrm>
            </p:grpSpPr>
            <p:grpSp>
              <p:nvGrpSpPr>
                <p:cNvPr id="5" name="Group 8"/>
                <p:cNvGrpSpPr>
                  <a:grpSpLocks/>
                </p:cNvGrpSpPr>
                <p:nvPr/>
              </p:nvGrpSpPr>
              <p:grpSpPr bwMode="auto">
                <a:xfrm>
                  <a:off x="2641" y="1488"/>
                  <a:ext cx="2496" cy="2436"/>
                  <a:chOff x="2641" y="1488"/>
                  <a:chExt cx="2496" cy="2436"/>
                </a:xfrm>
              </p:grpSpPr>
              <p:sp>
                <p:nvSpPr>
                  <p:cNvPr id="1287177" name="Freeform 9"/>
                  <p:cNvSpPr>
                    <a:spLocks/>
                  </p:cNvSpPr>
                  <p:nvPr/>
                </p:nvSpPr>
                <p:spPr bwMode="auto">
                  <a:xfrm>
                    <a:off x="3465" y="1900"/>
                    <a:ext cx="434" cy="514"/>
                  </a:xfrm>
                  <a:custGeom>
                    <a:avLst/>
                    <a:gdLst/>
                    <a:ahLst/>
                    <a:cxnLst>
                      <a:cxn ang="0">
                        <a:pos x="132" y="186"/>
                      </a:cxn>
                      <a:cxn ang="0">
                        <a:pos x="157" y="114"/>
                      </a:cxn>
                      <a:cxn ang="0">
                        <a:pos x="189" y="42"/>
                      </a:cxn>
                      <a:cxn ang="0">
                        <a:pos x="236" y="6"/>
                      </a:cxn>
                      <a:cxn ang="0">
                        <a:pos x="302" y="0"/>
                      </a:cxn>
                      <a:cxn ang="0">
                        <a:pos x="355" y="24"/>
                      </a:cxn>
                      <a:cxn ang="0">
                        <a:pos x="393" y="63"/>
                      </a:cxn>
                      <a:cxn ang="0">
                        <a:pos x="421" y="135"/>
                      </a:cxn>
                      <a:cxn ang="0">
                        <a:pos x="434" y="222"/>
                      </a:cxn>
                      <a:cxn ang="0">
                        <a:pos x="434" y="312"/>
                      </a:cxn>
                      <a:cxn ang="0">
                        <a:pos x="412" y="411"/>
                      </a:cxn>
                      <a:cxn ang="0">
                        <a:pos x="355" y="474"/>
                      </a:cxn>
                      <a:cxn ang="0">
                        <a:pos x="299" y="514"/>
                      </a:cxn>
                      <a:cxn ang="0">
                        <a:pos x="245" y="510"/>
                      </a:cxn>
                      <a:cxn ang="0">
                        <a:pos x="198" y="468"/>
                      </a:cxn>
                      <a:cxn ang="0">
                        <a:pos x="157" y="396"/>
                      </a:cxn>
                      <a:cxn ang="0">
                        <a:pos x="129" y="333"/>
                      </a:cxn>
                      <a:cxn ang="0">
                        <a:pos x="129" y="252"/>
                      </a:cxn>
                      <a:cxn ang="0">
                        <a:pos x="0" y="234"/>
                      </a:cxn>
                      <a:cxn ang="0">
                        <a:pos x="16" y="189"/>
                      </a:cxn>
                      <a:cxn ang="0">
                        <a:pos x="132" y="186"/>
                      </a:cxn>
                    </a:cxnLst>
                    <a:rect l="0" t="0" r="r" b="b"/>
                    <a:pathLst>
                      <a:path w="434" h="514">
                        <a:moveTo>
                          <a:pt x="132" y="186"/>
                        </a:moveTo>
                        <a:lnTo>
                          <a:pt x="157" y="114"/>
                        </a:lnTo>
                        <a:lnTo>
                          <a:pt x="189" y="42"/>
                        </a:lnTo>
                        <a:lnTo>
                          <a:pt x="236" y="6"/>
                        </a:lnTo>
                        <a:lnTo>
                          <a:pt x="302" y="0"/>
                        </a:lnTo>
                        <a:lnTo>
                          <a:pt x="355" y="24"/>
                        </a:lnTo>
                        <a:lnTo>
                          <a:pt x="393" y="63"/>
                        </a:lnTo>
                        <a:lnTo>
                          <a:pt x="421" y="135"/>
                        </a:lnTo>
                        <a:lnTo>
                          <a:pt x="434" y="222"/>
                        </a:lnTo>
                        <a:lnTo>
                          <a:pt x="434" y="312"/>
                        </a:lnTo>
                        <a:lnTo>
                          <a:pt x="412" y="411"/>
                        </a:lnTo>
                        <a:lnTo>
                          <a:pt x="355" y="474"/>
                        </a:lnTo>
                        <a:lnTo>
                          <a:pt x="299" y="514"/>
                        </a:lnTo>
                        <a:lnTo>
                          <a:pt x="245" y="510"/>
                        </a:lnTo>
                        <a:lnTo>
                          <a:pt x="198" y="468"/>
                        </a:lnTo>
                        <a:lnTo>
                          <a:pt x="157" y="396"/>
                        </a:lnTo>
                        <a:lnTo>
                          <a:pt x="129" y="333"/>
                        </a:lnTo>
                        <a:lnTo>
                          <a:pt x="129" y="252"/>
                        </a:lnTo>
                        <a:lnTo>
                          <a:pt x="0" y="234"/>
                        </a:lnTo>
                        <a:lnTo>
                          <a:pt x="16" y="189"/>
                        </a:lnTo>
                        <a:lnTo>
                          <a:pt x="132" y="186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87178" name="Freeform 10"/>
                  <p:cNvSpPr>
                    <a:spLocks/>
                  </p:cNvSpPr>
                  <p:nvPr/>
                </p:nvSpPr>
                <p:spPr bwMode="auto">
                  <a:xfrm>
                    <a:off x="3752" y="1488"/>
                    <a:ext cx="566" cy="1154"/>
                  </a:xfrm>
                  <a:custGeom>
                    <a:avLst/>
                    <a:gdLst/>
                    <a:ahLst/>
                    <a:cxnLst>
                      <a:cxn ang="0">
                        <a:pos x="13" y="1145"/>
                      </a:cxn>
                      <a:cxn ang="0">
                        <a:pos x="0" y="1088"/>
                      </a:cxn>
                      <a:cxn ang="0">
                        <a:pos x="31" y="1042"/>
                      </a:cxn>
                      <a:cxn ang="0">
                        <a:pos x="134" y="988"/>
                      </a:cxn>
                      <a:cxn ang="0">
                        <a:pos x="226" y="927"/>
                      </a:cxn>
                      <a:cxn ang="0">
                        <a:pos x="313" y="827"/>
                      </a:cxn>
                      <a:cxn ang="0">
                        <a:pos x="432" y="689"/>
                      </a:cxn>
                      <a:cxn ang="0">
                        <a:pos x="463" y="634"/>
                      </a:cxn>
                      <a:cxn ang="0">
                        <a:pos x="479" y="580"/>
                      </a:cxn>
                      <a:cxn ang="0">
                        <a:pos x="472" y="526"/>
                      </a:cxn>
                      <a:cxn ang="0">
                        <a:pos x="444" y="426"/>
                      </a:cxn>
                      <a:cxn ang="0">
                        <a:pos x="376" y="299"/>
                      </a:cxn>
                      <a:cxn ang="0">
                        <a:pos x="301" y="229"/>
                      </a:cxn>
                      <a:cxn ang="0">
                        <a:pos x="235" y="190"/>
                      </a:cxn>
                      <a:cxn ang="0">
                        <a:pos x="181" y="184"/>
                      </a:cxn>
                      <a:cxn ang="0">
                        <a:pos x="153" y="190"/>
                      </a:cxn>
                      <a:cxn ang="0">
                        <a:pos x="150" y="163"/>
                      </a:cxn>
                      <a:cxn ang="0">
                        <a:pos x="215" y="154"/>
                      </a:cxn>
                      <a:cxn ang="0">
                        <a:pos x="291" y="154"/>
                      </a:cxn>
                      <a:cxn ang="0">
                        <a:pos x="238" y="93"/>
                      </a:cxn>
                      <a:cxn ang="0">
                        <a:pos x="206" y="45"/>
                      </a:cxn>
                      <a:cxn ang="0">
                        <a:pos x="229" y="27"/>
                      </a:cxn>
                      <a:cxn ang="0">
                        <a:pos x="313" y="109"/>
                      </a:cxn>
                      <a:cxn ang="0">
                        <a:pos x="329" y="121"/>
                      </a:cxn>
                      <a:cxn ang="0">
                        <a:pos x="313" y="57"/>
                      </a:cxn>
                      <a:cxn ang="0">
                        <a:pos x="301" y="9"/>
                      </a:cxn>
                      <a:cxn ang="0">
                        <a:pos x="313" y="0"/>
                      </a:cxn>
                      <a:cxn ang="0">
                        <a:pos x="341" y="9"/>
                      </a:cxn>
                      <a:cxn ang="0">
                        <a:pos x="366" y="121"/>
                      </a:cxn>
                      <a:cxn ang="0">
                        <a:pos x="379" y="118"/>
                      </a:cxn>
                      <a:cxn ang="0">
                        <a:pos x="379" y="30"/>
                      </a:cxn>
                      <a:cxn ang="0">
                        <a:pos x="404" y="21"/>
                      </a:cxn>
                      <a:cxn ang="0">
                        <a:pos x="422" y="36"/>
                      </a:cxn>
                      <a:cxn ang="0">
                        <a:pos x="413" y="154"/>
                      </a:cxn>
                      <a:cxn ang="0">
                        <a:pos x="407" y="202"/>
                      </a:cxn>
                      <a:cxn ang="0">
                        <a:pos x="422" y="299"/>
                      </a:cxn>
                      <a:cxn ang="0">
                        <a:pos x="472" y="402"/>
                      </a:cxn>
                      <a:cxn ang="0">
                        <a:pos x="525" y="520"/>
                      </a:cxn>
                      <a:cxn ang="0">
                        <a:pos x="566" y="607"/>
                      </a:cxn>
                      <a:cxn ang="0">
                        <a:pos x="563" y="652"/>
                      </a:cxn>
                      <a:cxn ang="0">
                        <a:pos x="488" y="734"/>
                      </a:cxn>
                      <a:cxn ang="0">
                        <a:pos x="385" y="836"/>
                      </a:cxn>
                      <a:cxn ang="0">
                        <a:pos x="301" y="937"/>
                      </a:cxn>
                      <a:cxn ang="0">
                        <a:pos x="197" y="1070"/>
                      </a:cxn>
                      <a:cxn ang="0">
                        <a:pos x="112" y="1136"/>
                      </a:cxn>
                      <a:cxn ang="0">
                        <a:pos x="47" y="1154"/>
                      </a:cxn>
                      <a:cxn ang="0">
                        <a:pos x="13" y="1145"/>
                      </a:cxn>
                    </a:cxnLst>
                    <a:rect l="0" t="0" r="r" b="b"/>
                    <a:pathLst>
                      <a:path w="566" h="1154">
                        <a:moveTo>
                          <a:pt x="13" y="1145"/>
                        </a:moveTo>
                        <a:lnTo>
                          <a:pt x="0" y="1088"/>
                        </a:lnTo>
                        <a:lnTo>
                          <a:pt x="31" y="1042"/>
                        </a:lnTo>
                        <a:lnTo>
                          <a:pt x="134" y="988"/>
                        </a:lnTo>
                        <a:lnTo>
                          <a:pt x="226" y="927"/>
                        </a:lnTo>
                        <a:lnTo>
                          <a:pt x="313" y="827"/>
                        </a:lnTo>
                        <a:lnTo>
                          <a:pt x="432" y="689"/>
                        </a:lnTo>
                        <a:lnTo>
                          <a:pt x="463" y="634"/>
                        </a:lnTo>
                        <a:lnTo>
                          <a:pt x="479" y="580"/>
                        </a:lnTo>
                        <a:lnTo>
                          <a:pt x="472" y="526"/>
                        </a:lnTo>
                        <a:lnTo>
                          <a:pt x="444" y="426"/>
                        </a:lnTo>
                        <a:lnTo>
                          <a:pt x="376" y="299"/>
                        </a:lnTo>
                        <a:lnTo>
                          <a:pt x="301" y="229"/>
                        </a:lnTo>
                        <a:lnTo>
                          <a:pt x="235" y="190"/>
                        </a:lnTo>
                        <a:lnTo>
                          <a:pt x="181" y="184"/>
                        </a:lnTo>
                        <a:lnTo>
                          <a:pt x="153" y="190"/>
                        </a:lnTo>
                        <a:lnTo>
                          <a:pt x="150" y="163"/>
                        </a:lnTo>
                        <a:lnTo>
                          <a:pt x="215" y="154"/>
                        </a:lnTo>
                        <a:lnTo>
                          <a:pt x="291" y="154"/>
                        </a:lnTo>
                        <a:lnTo>
                          <a:pt x="238" y="93"/>
                        </a:lnTo>
                        <a:lnTo>
                          <a:pt x="206" y="45"/>
                        </a:lnTo>
                        <a:lnTo>
                          <a:pt x="229" y="27"/>
                        </a:lnTo>
                        <a:lnTo>
                          <a:pt x="313" y="109"/>
                        </a:lnTo>
                        <a:lnTo>
                          <a:pt x="329" y="121"/>
                        </a:lnTo>
                        <a:lnTo>
                          <a:pt x="313" y="57"/>
                        </a:lnTo>
                        <a:lnTo>
                          <a:pt x="301" y="9"/>
                        </a:lnTo>
                        <a:lnTo>
                          <a:pt x="313" y="0"/>
                        </a:lnTo>
                        <a:lnTo>
                          <a:pt x="341" y="9"/>
                        </a:lnTo>
                        <a:lnTo>
                          <a:pt x="366" y="121"/>
                        </a:lnTo>
                        <a:lnTo>
                          <a:pt x="379" y="118"/>
                        </a:lnTo>
                        <a:lnTo>
                          <a:pt x="379" y="30"/>
                        </a:lnTo>
                        <a:lnTo>
                          <a:pt x="404" y="21"/>
                        </a:lnTo>
                        <a:lnTo>
                          <a:pt x="422" y="36"/>
                        </a:lnTo>
                        <a:lnTo>
                          <a:pt x="413" y="154"/>
                        </a:lnTo>
                        <a:lnTo>
                          <a:pt x="407" y="202"/>
                        </a:lnTo>
                        <a:lnTo>
                          <a:pt x="422" y="299"/>
                        </a:lnTo>
                        <a:lnTo>
                          <a:pt x="472" y="402"/>
                        </a:lnTo>
                        <a:lnTo>
                          <a:pt x="525" y="520"/>
                        </a:lnTo>
                        <a:lnTo>
                          <a:pt x="566" y="607"/>
                        </a:lnTo>
                        <a:lnTo>
                          <a:pt x="563" y="652"/>
                        </a:lnTo>
                        <a:lnTo>
                          <a:pt x="488" y="734"/>
                        </a:lnTo>
                        <a:lnTo>
                          <a:pt x="385" y="836"/>
                        </a:lnTo>
                        <a:lnTo>
                          <a:pt x="301" y="937"/>
                        </a:lnTo>
                        <a:lnTo>
                          <a:pt x="197" y="1070"/>
                        </a:lnTo>
                        <a:lnTo>
                          <a:pt x="112" y="1136"/>
                        </a:lnTo>
                        <a:lnTo>
                          <a:pt x="47" y="1154"/>
                        </a:lnTo>
                        <a:lnTo>
                          <a:pt x="13" y="1145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87179" name="Freeform 11"/>
                  <p:cNvSpPr>
                    <a:spLocks/>
                  </p:cNvSpPr>
                  <p:nvPr/>
                </p:nvSpPr>
                <p:spPr bwMode="auto">
                  <a:xfrm>
                    <a:off x="2641" y="2564"/>
                    <a:ext cx="1037" cy="581"/>
                  </a:xfrm>
                  <a:custGeom>
                    <a:avLst/>
                    <a:gdLst/>
                    <a:ahLst/>
                    <a:cxnLst>
                      <a:cxn ang="0">
                        <a:pos x="210" y="468"/>
                      </a:cxn>
                      <a:cxn ang="0">
                        <a:pos x="361" y="462"/>
                      </a:cxn>
                      <a:cxn ang="0">
                        <a:pos x="498" y="444"/>
                      </a:cxn>
                      <a:cxn ang="0">
                        <a:pos x="583" y="423"/>
                      </a:cxn>
                      <a:cxn ang="0">
                        <a:pos x="705" y="354"/>
                      </a:cxn>
                      <a:cxn ang="0">
                        <a:pos x="792" y="288"/>
                      </a:cxn>
                      <a:cxn ang="0">
                        <a:pos x="906" y="207"/>
                      </a:cxn>
                      <a:cxn ang="0">
                        <a:pos x="959" y="156"/>
                      </a:cxn>
                      <a:cxn ang="0">
                        <a:pos x="1000" y="120"/>
                      </a:cxn>
                      <a:cxn ang="0">
                        <a:pos x="1037" y="81"/>
                      </a:cxn>
                      <a:cxn ang="0">
                        <a:pos x="1037" y="39"/>
                      </a:cxn>
                      <a:cxn ang="0">
                        <a:pos x="996" y="0"/>
                      </a:cxn>
                      <a:cxn ang="0">
                        <a:pos x="971" y="9"/>
                      </a:cxn>
                      <a:cxn ang="0">
                        <a:pos x="903" y="90"/>
                      </a:cxn>
                      <a:cxn ang="0">
                        <a:pos x="828" y="183"/>
                      </a:cxn>
                      <a:cxn ang="0">
                        <a:pos x="752" y="270"/>
                      </a:cxn>
                      <a:cxn ang="0">
                        <a:pos x="642" y="342"/>
                      </a:cxn>
                      <a:cxn ang="0">
                        <a:pos x="548" y="390"/>
                      </a:cxn>
                      <a:cxn ang="0">
                        <a:pos x="445" y="414"/>
                      </a:cxn>
                      <a:cxn ang="0">
                        <a:pos x="301" y="417"/>
                      </a:cxn>
                      <a:cxn ang="0">
                        <a:pos x="216" y="417"/>
                      </a:cxn>
                      <a:cxn ang="0">
                        <a:pos x="144" y="363"/>
                      </a:cxn>
                      <a:cxn ang="0">
                        <a:pos x="125" y="327"/>
                      </a:cxn>
                      <a:cxn ang="0">
                        <a:pos x="94" y="327"/>
                      </a:cxn>
                      <a:cxn ang="0">
                        <a:pos x="116" y="372"/>
                      </a:cxn>
                      <a:cxn ang="0">
                        <a:pos x="150" y="414"/>
                      </a:cxn>
                      <a:cxn ang="0">
                        <a:pos x="66" y="396"/>
                      </a:cxn>
                      <a:cxn ang="0">
                        <a:pos x="3" y="387"/>
                      </a:cxn>
                      <a:cxn ang="0">
                        <a:pos x="3" y="405"/>
                      </a:cxn>
                      <a:cxn ang="0">
                        <a:pos x="59" y="417"/>
                      </a:cxn>
                      <a:cxn ang="0">
                        <a:pos x="97" y="441"/>
                      </a:cxn>
                      <a:cxn ang="0">
                        <a:pos x="131" y="444"/>
                      </a:cxn>
                      <a:cxn ang="0">
                        <a:pos x="78" y="462"/>
                      </a:cxn>
                      <a:cxn ang="0">
                        <a:pos x="0" y="481"/>
                      </a:cxn>
                      <a:cxn ang="0">
                        <a:pos x="3" y="499"/>
                      </a:cxn>
                      <a:cxn ang="0">
                        <a:pos x="28" y="505"/>
                      </a:cxn>
                      <a:cxn ang="0">
                        <a:pos x="103" y="481"/>
                      </a:cxn>
                      <a:cxn ang="0">
                        <a:pos x="150" y="477"/>
                      </a:cxn>
                      <a:cxn ang="0">
                        <a:pos x="122" y="505"/>
                      </a:cxn>
                      <a:cxn ang="0">
                        <a:pos x="78" y="550"/>
                      </a:cxn>
                      <a:cxn ang="0">
                        <a:pos x="59" y="562"/>
                      </a:cxn>
                      <a:cxn ang="0">
                        <a:pos x="75" y="581"/>
                      </a:cxn>
                      <a:cxn ang="0">
                        <a:pos x="113" y="559"/>
                      </a:cxn>
                      <a:cxn ang="0">
                        <a:pos x="163" y="514"/>
                      </a:cxn>
                      <a:cxn ang="0">
                        <a:pos x="210" y="468"/>
                      </a:cxn>
                    </a:cxnLst>
                    <a:rect l="0" t="0" r="r" b="b"/>
                    <a:pathLst>
                      <a:path w="1037" h="581">
                        <a:moveTo>
                          <a:pt x="210" y="468"/>
                        </a:moveTo>
                        <a:lnTo>
                          <a:pt x="361" y="462"/>
                        </a:lnTo>
                        <a:lnTo>
                          <a:pt x="498" y="444"/>
                        </a:lnTo>
                        <a:lnTo>
                          <a:pt x="583" y="423"/>
                        </a:lnTo>
                        <a:lnTo>
                          <a:pt x="705" y="354"/>
                        </a:lnTo>
                        <a:lnTo>
                          <a:pt x="792" y="288"/>
                        </a:lnTo>
                        <a:lnTo>
                          <a:pt x="906" y="207"/>
                        </a:lnTo>
                        <a:lnTo>
                          <a:pt x="959" y="156"/>
                        </a:lnTo>
                        <a:lnTo>
                          <a:pt x="1000" y="120"/>
                        </a:lnTo>
                        <a:lnTo>
                          <a:pt x="1037" y="81"/>
                        </a:lnTo>
                        <a:lnTo>
                          <a:pt x="1037" y="39"/>
                        </a:lnTo>
                        <a:lnTo>
                          <a:pt x="996" y="0"/>
                        </a:lnTo>
                        <a:lnTo>
                          <a:pt x="971" y="9"/>
                        </a:lnTo>
                        <a:lnTo>
                          <a:pt x="903" y="90"/>
                        </a:lnTo>
                        <a:lnTo>
                          <a:pt x="828" y="183"/>
                        </a:lnTo>
                        <a:lnTo>
                          <a:pt x="752" y="270"/>
                        </a:lnTo>
                        <a:lnTo>
                          <a:pt x="642" y="342"/>
                        </a:lnTo>
                        <a:lnTo>
                          <a:pt x="548" y="390"/>
                        </a:lnTo>
                        <a:lnTo>
                          <a:pt x="445" y="414"/>
                        </a:lnTo>
                        <a:lnTo>
                          <a:pt x="301" y="417"/>
                        </a:lnTo>
                        <a:lnTo>
                          <a:pt x="216" y="417"/>
                        </a:lnTo>
                        <a:lnTo>
                          <a:pt x="144" y="363"/>
                        </a:lnTo>
                        <a:lnTo>
                          <a:pt x="125" y="327"/>
                        </a:lnTo>
                        <a:lnTo>
                          <a:pt x="94" y="327"/>
                        </a:lnTo>
                        <a:lnTo>
                          <a:pt x="116" y="372"/>
                        </a:lnTo>
                        <a:lnTo>
                          <a:pt x="150" y="414"/>
                        </a:lnTo>
                        <a:lnTo>
                          <a:pt x="66" y="396"/>
                        </a:lnTo>
                        <a:lnTo>
                          <a:pt x="3" y="387"/>
                        </a:lnTo>
                        <a:lnTo>
                          <a:pt x="3" y="405"/>
                        </a:lnTo>
                        <a:lnTo>
                          <a:pt x="59" y="417"/>
                        </a:lnTo>
                        <a:lnTo>
                          <a:pt x="97" y="441"/>
                        </a:lnTo>
                        <a:lnTo>
                          <a:pt x="131" y="444"/>
                        </a:lnTo>
                        <a:lnTo>
                          <a:pt x="78" y="462"/>
                        </a:lnTo>
                        <a:lnTo>
                          <a:pt x="0" y="481"/>
                        </a:lnTo>
                        <a:lnTo>
                          <a:pt x="3" y="499"/>
                        </a:lnTo>
                        <a:lnTo>
                          <a:pt x="28" y="505"/>
                        </a:lnTo>
                        <a:lnTo>
                          <a:pt x="103" y="481"/>
                        </a:lnTo>
                        <a:lnTo>
                          <a:pt x="150" y="477"/>
                        </a:lnTo>
                        <a:lnTo>
                          <a:pt x="122" y="505"/>
                        </a:lnTo>
                        <a:lnTo>
                          <a:pt x="78" y="550"/>
                        </a:lnTo>
                        <a:lnTo>
                          <a:pt x="59" y="562"/>
                        </a:lnTo>
                        <a:lnTo>
                          <a:pt x="75" y="581"/>
                        </a:lnTo>
                        <a:lnTo>
                          <a:pt x="113" y="559"/>
                        </a:lnTo>
                        <a:lnTo>
                          <a:pt x="163" y="514"/>
                        </a:lnTo>
                        <a:lnTo>
                          <a:pt x="210" y="468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87180" name="Freeform 12"/>
                  <p:cNvSpPr>
                    <a:spLocks/>
                  </p:cNvSpPr>
                  <p:nvPr/>
                </p:nvSpPr>
                <p:spPr bwMode="auto">
                  <a:xfrm>
                    <a:off x="3596" y="2504"/>
                    <a:ext cx="608" cy="800"/>
                  </a:xfrm>
                  <a:custGeom>
                    <a:avLst/>
                    <a:gdLst/>
                    <a:ahLst/>
                    <a:cxnLst>
                      <a:cxn ang="0">
                        <a:pos x="38" y="90"/>
                      </a:cxn>
                      <a:cxn ang="0">
                        <a:pos x="63" y="27"/>
                      </a:cxn>
                      <a:cxn ang="0">
                        <a:pos x="104" y="0"/>
                      </a:cxn>
                      <a:cxn ang="0">
                        <a:pos x="141" y="0"/>
                      </a:cxn>
                      <a:cxn ang="0">
                        <a:pos x="179" y="18"/>
                      </a:cxn>
                      <a:cxn ang="0">
                        <a:pos x="216" y="54"/>
                      </a:cxn>
                      <a:cxn ang="0">
                        <a:pos x="235" y="117"/>
                      </a:cxn>
                      <a:cxn ang="0">
                        <a:pos x="245" y="180"/>
                      </a:cxn>
                      <a:cxn ang="0">
                        <a:pos x="263" y="243"/>
                      </a:cxn>
                      <a:cxn ang="0">
                        <a:pos x="298" y="312"/>
                      </a:cxn>
                      <a:cxn ang="0">
                        <a:pos x="357" y="384"/>
                      </a:cxn>
                      <a:cxn ang="0">
                        <a:pos x="415" y="432"/>
                      </a:cxn>
                      <a:cxn ang="0">
                        <a:pos x="499" y="468"/>
                      </a:cxn>
                      <a:cxn ang="0">
                        <a:pos x="571" y="522"/>
                      </a:cxn>
                      <a:cxn ang="0">
                        <a:pos x="608" y="577"/>
                      </a:cxn>
                      <a:cxn ang="0">
                        <a:pos x="602" y="622"/>
                      </a:cxn>
                      <a:cxn ang="0">
                        <a:pos x="593" y="676"/>
                      </a:cxn>
                      <a:cxn ang="0">
                        <a:pos x="565" y="712"/>
                      </a:cxn>
                      <a:cxn ang="0">
                        <a:pos x="518" y="757"/>
                      </a:cxn>
                      <a:cxn ang="0">
                        <a:pos x="449" y="790"/>
                      </a:cxn>
                      <a:cxn ang="0">
                        <a:pos x="396" y="800"/>
                      </a:cxn>
                      <a:cxn ang="0">
                        <a:pos x="320" y="784"/>
                      </a:cxn>
                      <a:cxn ang="0">
                        <a:pos x="251" y="748"/>
                      </a:cxn>
                      <a:cxn ang="0">
                        <a:pos x="179" y="694"/>
                      </a:cxn>
                      <a:cxn ang="0">
                        <a:pos x="129" y="631"/>
                      </a:cxn>
                      <a:cxn ang="0">
                        <a:pos x="82" y="550"/>
                      </a:cxn>
                      <a:cxn ang="0">
                        <a:pos x="44" y="456"/>
                      </a:cxn>
                      <a:cxn ang="0">
                        <a:pos x="19" y="375"/>
                      </a:cxn>
                      <a:cxn ang="0">
                        <a:pos x="7" y="297"/>
                      </a:cxn>
                      <a:cxn ang="0">
                        <a:pos x="0" y="189"/>
                      </a:cxn>
                      <a:cxn ang="0">
                        <a:pos x="19" y="117"/>
                      </a:cxn>
                      <a:cxn ang="0">
                        <a:pos x="38" y="90"/>
                      </a:cxn>
                    </a:cxnLst>
                    <a:rect l="0" t="0" r="r" b="b"/>
                    <a:pathLst>
                      <a:path w="608" h="800">
                        <a:moveTo>
                          <a:pt x="38" y="90"/>
                        </a:moveTo>
                        <a:lnTo>
                          <a:pt x="63" y="27"/>
                        </a:lnTo>
                        <a:lnTo>
                          <a:pt x="104" y="0"/>
                        </a:lnTo>
                        <a:lnTo>
                          <a:pt x="141" y="0"/>
                        </a:lnTo>
                        <a:lnTo>
                          <a:pt x="179" y="18"/>
                        </a:lnTo>
                        <a:lnTo>
                          <a:pt x="216" y="54"/>
                        </a:lnTo>
                        <a:lnTo>
                          <a:pt x="235" y="117"/>
                        </a:lnTo>
                        <a:lnTo>
                          <a:pt x="245" y="180"/>
                        </a:lnTo>
                        <a:lnTo>
                          <a:pt x="263" y="243"/>
                        </a:lnTo>
                        <a:lnTo>
                          <a:pt x="298" y="312"/>
                        </a:lnTo>
                        <a:lnTo>
                          <a:pt x="357" y="384"/>
                        </a:lnTo>
                        <a:lnTo>
                          <a:pt x="415" y="432"/>
                        </a:lnTo>
                        <a:lnTo>
                          <a:pt x="499" y="468"/>
                        </a:lnTo>
                        <a:lnTo>
                          <a:pt x="571" y="522"/>
                        </a:lnTo>
                        <a:lnTo>
                          <a:pt x="608" y="577"/>
                        </a:lnTo>
                        <a:lnTo>
                          <a:pt x="602" y="622"/>
                        </a:lnTo>
                        <a:lnTo>
                          <a:pt x="593" y="676"/>
                        </a:lnTo>
                        <a:lnTo>
                          <a:pt x="565" y="712"/>
                        </a:lnTo>
                        <a:lnTo>
                          <a:pt x="518" y="757"/>
                        </a:lnTo>
                        <a:lnTo>
                          <a:pt x="449" y="790"/>
                        </a:lnTo>
                        <a:lnTo>
                          <a:pt x="396" y="800"/>
                        </a:lnTo>
                        <a:lnTo>
                          <a:pt x="320" y="784"/>
                        </a:lnTo>
                        <a:lnTo>
                          <a:pt x="251" y="748"/>
                        </a:lnTo>
                        <a:lnTo>
                          <a:pt x="179" y="694"/>
                        </a:lnTo>
                        <a:lnTo>
                          <a:pt x="129" y="631"/>
                        </a:lnTo>
                        <a:lnTo>
                          <a:pt x="82" y="550"/>
                        </a:lnTo>
                        <a:lnTo>
                          <a:pt x="44" y="456"/>
                        </a:lnTo>
                        <a:lnTo>
                          <a:pt x="19" y="375"/>
                        </a:lnTo>
                        <a:lnTo>
                          <a:pt x="7" y="297"/>
                        </a:lnTo>
                        <a:lnTo>
                          <a:pt x="0" y="189"/>
                        </a:lnTo>
                        <a:lnTo>
                          <a:pt x="19" y="117"/>
                        </a:lnTo>
                        <a:lnTo>
                          <a:pt x="38" y="90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87181" name="Freeform 13"/>
                  <p:cNvSpPr>
                    <a:spLocks/>
                  </p:cNvSpPr>
                  <p:nvPr/>
                </p:nvSpPr>
                <p:spPr bwMode="auto">
                  <a:xfrm>
                    <a:off x="4094" y="2846"/>
                    <a:ext cx="1043" cy="726"/>
                  </a:xfrm>
                  <a:custGeom>
                    <a:avLst/>
                    <a:gdLst/>
                    <a:ahLst/>
                    <a:cxnLst>
                      <a:cxn ang="0">
                        <a:pos x="116" y="230"/>
                      </a:cxn>
                      <a:cxn ang="0">
                        <a:pos x="216" y="147"/>
                      </a:cxn>
                      <a:cxn ang="0">
                        <a:pos x="338" y="72"/>
                      </a:cxn>
                      <a:cxn ang="0">
                        <a:pos x="417" y="27"/>
                      </a:cxn>
                      <a:cxn ang="0">
                        <a:pos x="479" y="12"/>
                      </a:cxn>
                      <a:cxn ang="0">
                        <a:pos x="529" y="0"/>
                      </a:cxn>
                      <a:cxn ang="0">
                        <a:pos x="573" y="18"/>
                      </a:cxn>
                      <a:cxn ang="0">
                        <a:pos x="601" y="75"/>
                      </a:cxn>
                      <a:cxn ang="0">
                        <a:pos x="620" y="230"/>
                      </a:cxn>
                      <a:cxn ang="0">
                        <a:pos x="620" y="416"/>
                      </a:cxn>
                      <a:cxn ang="0">
                        <a:pos x="620" y="536"/>
                      </a:cxn>
                      <a:cxn ang="0">
                        <a:pos x="642" y="609"/>
                      </a:cxn>
                      <a:cxn ang="0">
                        <a:pos x="686" y="597"/>
                      </a:cxn>
                      <a:cxn ang="0">
                        <a:pos x="717" y="552"/>
                      </a:cxn>
                      <a:cxn ang="0">
                        <a:pos x="779" y="500"/>
                      </a:cxn>
                      <a:cxn ang="0">
                        <a:pos x="876" y="470"/>
                      </a:cxn>
                      <a:cxn ang="0">
                        <a:pos x="943" y="470"/>
                      </a:cxn>
                      <a:cxn ang="0">
                        <a:pos x="1043" y="488"/>
                      </a:cxn>
                      <a:cxn ang="0">
                        <a:pos x="1037" y="524"/>
                      </a:cxn>
                      <a:cxn ang="0">
                        <a:pos x="1015" y="555"/>
                      </a:cxn>
                      <a:cxn ang="0">
                        <a:pos x="981" y="561"/>
                      </a:cxn>
                      <a:cxn ang="0">
                        <a:pos x="943" y="542"/>
                      </a:cxn>
                      <a:cxn ang="0">
                        <a:pos x="886" y="518"/>
                      </a:cxn>
                      <a:cxn ang="0">
                        <a:pos x="829" y="518"/>
                      </a:cxn>
                      <a:cxn ang="0">
                        <a:pos x="754" y="564"/>
                      </a:cxn>
                      <a:cxn ang="0">
                        <a:pos x="708" y="633"/>
                      </a:cxn>
                      <a:cxn ang="0">
                        <a:pos x="698" y="690"/>
                      </a:cxn>
                      <a:cxn ang="0">
                        <a:pos x="679" y="726"/>
                      </a:cxn>
                      <a:cxn ang="0">
                        <a:pos x="604" y="723"/>
                      </a:cxn>
                      <a:cxn ang="0">
                        <a:pos x="601" y="669"/>
                      </a:cxn>
                      <a:cxn ang="0">
                        <a:pos x="576" y="591"/>
                      </a:cxn>
                      <a:cxn ang="0">
                        <a:pos x="567" y="509"/>
                      </a:cxn>
                      <a:cxn ang="0">
                        <a:pos x="573" y="401"/>
                      </a:cxn>
                      <a:cxn ang="0">
                        <a:pos x="564" y="248"/>
                      </a:cxn>
                      <a:cxn ang="0">
                        <a:pos x="558" y="147"/>
                      </a:cxn>
                      <a:cxn ang="0">
                        <a:pos x="539" y="111"/>
                      </a:cxn>
                      <a:cxn ang="0">
                        <a:pos x="501" y="75"/>
                      </a:cxn>
                      <a:cxn ang="0">
                        <a:pos x="461" y="75"/>
                      </a:cxn>
                      <a:cxn ang="0">
                        <a:pos x="403" y="111"/>
                      </a:cxn>
                      <a:cxn ang="0">
                        <a:pos x="328" y="181"/>
                      </a:cxn>
                      <a:cxn ang="0">
                        <a:pos x="235" y="272"/>
                      </a:cxn>
                      <a:cxn ang="0">
                        <a:pos x="141" y="356"/>
                      </a:cxn>
                      <a:cxn ang="0">
                        <a:pos x="94" y="383"/>
                      </a:cxn>
                      <a:cxn ang="0">
                        <a:pos x="38" y="383"/>
                      </a:cxn>
                      <a:cxn ang="0">
                        <a:pos x="0" y="344"/>
                      </a:cxn>
                      <a:cxn ang="0">
                        <a:pos x="3" y="281"/>
                      </a:cxn>
                      <a:cxn ang="0">
                        <a:pos x="41" y="248"/>
                      </a:cxn>
                      <a:cxn ang="0">
                        <a:pos x="84" y="239"/>
                      </a:cxn>
                      <a:cxn ang="0">
                        <a:pos x="116" y="230"/>
                      </a:cxn>
                    </a:cxnLst>
                    <a:rect l="0" t="0" r="r" b="b"/>
                    <a:pathLst>
                      <a:path w="1043" h="726">
                        <a:moveTo>
                          <a:pt x="116" y="230"/>
                        </a:moveTo>
                        <a:lnTo>
                          <a:pt x="216" y="147"/>
                        </a:lnTo>
                        <a:lnTo>
                          <a:pt x="338" y="72"/>
                        </a:lnTo>
                        <a:lnTo>
                          <a:pt x="417" y="27"/>
                        </a:lnTo>
                        <a:lnTo>
                          <a:pt x="479" y="12"/>
                        </a:lnTo>
                        <a:lnTo>
                          <a:pt x="529" y="0"/>
                        </a:lnTo>
                        <a:lnTo>
                          <a:pt x="573" y="18"/>
                        </a:lnTo>
                        <a:lnTo>
                          <a:pt x="601" y="75"/>
                        </a:lnTo>
                        <a:lnTo>
                          <a:pt x="620" y="230"/>
                        </a:lnTo>
                        <a:lnTo>
                          <a:pt x="620" y="416"/>
                        </a:lnTo>
                        <a:lnTo>
                          <a:pt x="620" y="536"/>
                        </a:lnTo>
                        <a:lnTo>
                          <a:pt x="642" y="609"/>
                        </a:lnTo>
                        <a:lnTo>
                          <a:pt x="686" y="597"/>
                        </a:lnTo>
                        <a:lnTo>
                          <a:pt x="717" y="552"/>
                        </a:lnTo>
                        <a:lnTo>
                          <a:pt x="779" y="500"/>
                        </a:lnTo>
                        <a:lnTo>
                          <a:pt x="876" y="470"/>
                        </a:lnTo>
                        <a:lnTo>
                          <a:pt x="943" y="470"/>
                        </a:lnTo>
                        <a:lnTo>
                          <a:pt x="1043" y="488"/>
                        </a:lnTo>
                        <a:lnTo>
                          <a:pt x="1037" y="524"/>
                        </a:lnTo>
                        <a:lnTo>
                          <a:pt x="1015" y="555"/>
                        </a:lnTo>
                        <a:lnTo>
                          <a:pt x="981" y="561"/>
                        </a:lnTo>
                        <a:lnTo>
                          <a:pt x="943" y="542"/>
                        </a:lnTo>
                        <a:lnTo>
                          <a:pt x="886" y="518"/>
                        </a:lnTo>
                        <a:lnTo>
                          <a:pt x="829" y="518"/>
                        </a:lnTo>
                        <a:lnTo>
                          <a:pt x="754" y="564"/>
                        </a:lnTo>
                        <a:lnTo>
                          <a:pt x="708" y="633"/>
                        </a:lnTo>
                        <a:lnTo>
                          <a:pt x="698" y="690"/>
                        </a:lnTo>
                        <a:lnTo>
                          <a:pt x="679" y="726"/>
                        </a:lnTo>
                        <a:lnTo>
                          <a:pt x="604" y="723"/>
                        </a:lnTo>
                        <a:lnTo>
                          <a:pt x="601" y="669"/>
                        </a:lnTo>
                        <a:lnTo>
                          <a:pt x="576" y="591"/>
                        </a:lnTo>
                        <a:lnTo>
                          <a:pt x="567" y="509"/>
                        </a:lnTo>
                        <a:lnTo>
                          <a:pt x="573" y="401"/>
                        </a:lnTo>
                        <a:lnTo>
                          <a:pt x="564" y="248"/>
                        </a:lnTo>
                        <a:lnTo>
                          <a:pt x="558" y="147"/>
                        </a:lnTo>
                        <a:lnTo>
                          <a:pt x="539" y="111"/>
                        </a:lnTo>
                        <a:lnTo>
                          <a:pt x="501" y="75"/>
                        </a:lnTo>
                        <a:lnTo>
                          <a:pt x="461" y="75"/>
                        </a:lnTo>
                        <a:lnTo>
                          <a:pt x="403" y="111"/>
                        </a:lnTo>
                        <a:lnTo>
                          <a:pt x="328" y="181"/>
                        </a:lnTo>
                        <a:lnTo>
                          <a:pt x="235" y="272"/>
                        </a:lnTo>
                        <a:lnTo>
                          <a:pt x="141" y="356"/>
                        </a:lnTo>
                        <a:lnTo>
                          <a:pt x="94" y="383"/>
                        </a:lnTo>
                        <a:lnTo>
                          <a:pt x="38" y="383"/>
                        </a:lnTo>
                        <a:lnTo>
                          <a:pt x="0" y="344"/>
                        </a:lnTo>
                        <a:lnTo>
                          <a:pt x="3" y="281"/>
                        </a:lnTo>
                        <a:lnTo>
                          <a:pt x="41" y="248"/>
                        </a:lnTo>
                        <a:lnTo>
                          <a:pt x="84" y="239"/>
                        </a:lnTo>
                        <a:lnTo>
                          <a:pt x="116" y="230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87182" name="Freeform 14"/>
                  <p:cNvSpPr>
                    <a:spLocks/>
                  </p:cNvSpPr>
                  <p:nvPr/>
                </p:nvSpPr>
                <p:spPr bwMode="auto">
                  <a:xfrm>
                    <a:off x="4038" y="3162"/>
                    <a:ext cx="713" cy="762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2" y="16"/>
                      </a:cxn>
                      <a:cxn ang="0">
                        <a:pos x="69" y="0"/>
                      </a:cxn>
                      <a:cxn ang="0">
                        <a:pos x="134" y="7"/>
                      </a:cxn>
                      <a:cxn ang="0">
                        <a:pos x="150" y="52"/>
                      </a:cxn>
                      <a:cxn ang="0">
                        <a:pos x="125" y="227"/>
                      </a:cxn>
                      <a:cxn ang="0">
                        <a:pos x="122" y="360"/>
                      </a:cxn>
                      <a:cxn ang="0">
                        <a:pos x="116" y="435"/>
                      </a:cxn>
                      <a:cxn ang="0">
                        <a:pos x="116" y="450"/>
                      </a:cxn>
                      <a:cxn ang="0">
                        <a:pos x="131" y="524"/>
                      </a:cxn>
                      <a:cxn ang="0">
                        <a:pos x="172" y="536"/>
                      </a:cxn>
                      <a:cxn ang="0">
                        <a:pos x="225" y="524"/>
                      </a:cxn>
                      <a:cxn ang="0">
                        <a:pos x="303" y="481"/>
                      </a:cxn>
                      <a:cxn ang="0">
                        <a:pos x="387" y="460"/>
                      </a:cxn>
                      <a:cxn ang="0">
                        <a:pos x="482" y="444"/>
                      </a:cxn>
                      <a:cxn ang="0">
                        <a:pos x="585" y="432"/>
                      </a:cxn>
                      <a:cxn ang="0">
                        <a:pos x="660" y="432"/>
                      </a:cxn>
                      <a:cxn ang="0">
                        <a:pos x="694" y="441"/>
                      </a:cxn>
                      <a:cxn ang="0">
                        <a:pos x="713" y="463"/>
                      </a:cxn>
                      <a:cxn ang="0">
                        <a:pos x="704" y="496"/>
                      </a:cxn>
                      <a:cxn ang="0">
                        <a:pos x="657" y="524"/>
                      </a:cxn>
                      <a:cxn ang="0">
                        <a:pos x="613" y="563"/>
                      </a:cxn>
                      <a:cxn ang="0">
                        <a:pos x="572" y="618"/>
                      </a:cxn>
                      <a:cxn ang="0">
                        <a:pos x="547" y="663"/>
                      </a:cxn>
                      <a:cxn ang="0">
                        <a:pos x="526" y="708"/>
                      </a:cxn>
                      <a:cxn ang="0">
                        <a:pos x="510" y="762"/>
                      </a:cxn>
                      <a:cxn ang="0">
                        <a:pos x="488" y="762"/>
                      </a:cxn>
                      <a:cxn ang="0">
                        <a:pos x="469" y="741"/>
                      </a:cxn>
                      <a:cxn ang="0">
                        <a:pos x="462" y="681"/>
                      </a:cxn>
                      <a:cxn ang="0">
                        <a:pos x="507" y="627"/>
                      </a:cxn>
                      <a:cxn ang="0">
                        <a:pos x="566" y="563"/>
                      </a:cxn>
                      <a:cxn ang="0">
                        <a:pos x="622" y="515"/>
                      </a:cxn>
                      <a:cxn ang="0">
                        <a:pos x="647" y="499"/>
                      </a:cxn>
                      <a:cxn ang="0">
                        <a:pos x="657" y="478"/>
                      </a:cxn>
                      <a:cxn ang="0">
                        <a:pos x="632" y="463"/>
                      </a:cxn>
                      <a:cxn ang="0">
                        <a:pos x="547" y="463"/>
                      </a:cxn>
                      <a:cxn ang="0">
                        <a:pos x="440" y="481"/>
                      </a:cxn>
                      <a:cxn ang="0">
                        <a:pos x="356" y="509"/>
                      </a:cxn>
                      <a:cxn ang="0">
                        <a:pos x="265" y="560"/>
                      </a:cxn>
                      <a:cxn ang="0">
                        <a:pos x="187" y="596"/>
                      </a:cxn>
                      <a:cxn ang="0">
                        <a:pos x="103" y="599"/>
                      </a:cxn>
                      <a:cxn ang="0">
                        <a:pos x="69" y="587"/>
                      </a:cxn>
                      <a:cxn ang="0">
                        <a:pos x="50" y="542"/>
                      </a:cxn>
                      <a:cxn ang="0">
                        <a:pos x="37" y="478"/>
                      </a:cxn>
                      <a:cxn ang="0">
                        <a:pos x="31" y="360"/>
                      </a:cxn>
                      <a:cxn ang="0">
                        <a:pos x="19" y="151"/>
                      </a:cxn>
                      <a:cxn ang="0">
                        <a:pos x="0" y="64"/>
                      </a:cxn>
                    </a:cxnLst>
                    <a:rect l="0" t="0" r="r" b="b"/>
                    <a:pathLst>
                      <a:path w="713" h="762">
                        <a:moveTo>
                          <a:pt x="0" y="64"/>
                        </a:moveTo>
                        <a:lnTo>
                          <a:pt x="22" y="16"/>
                        </a:lnTo>
                        <a:lnTo>
                          <a:pt x="69" y="0"/>
                        </a:lnTo>
                        <a:lnTo>
                          <a:pt x="134" y="7"/>
                        </a:lnTo>
                        <a:lnTo>
                          <a:pt x="150" y="52"/>
                        </a:lnTo>
                        <a:lnTo>
                          <a:pt x="125" y="227"/>
                        </a:lnTo>
                        <a:lnTo>
                          <a:pt x="122" y="360"/>
                        </a:lnTo>
                        <a:lnTo>
                          <a:pt x="116" y="435"/>
                        </a:lnTo>
                        <a:lnTo>
                          <a:pt x="116" y="450"/>
                        </a:lnTo>
                        <a:lnTo>
                          <a:pt x="131" y="524"/>
                        </a:lnTo>
                        <a:lnTo>
                          <a:pt x="172" y="536"/>
                        </a:lnTo>
                        <a:lnTo>
                          <a:pt x="225" y="524"/>
                        </a:lnTo>
                        <a:lnTo>
                          <a:pt x="303" y="481"/>
                        </a:lnTo>
                        <a:lnTo>
                          <a:pt x="387" y="460"/>
                        </a:lnTo>
                        <a:lnTo>
                          <a:pt x="482" y="444"/>
                        </a:lnTo>
                        <a:lnTo>
                          <a:pt x="585" y="432"/>
                        </a:lnTo>
                        <a:lnTo>
                          <a:pt x="660" y="432"/>
                        </a:lnTo>
                        <a:lnTo>
                          <a:pt x="694" y="441"/>
                        </a:lnTo>
                        <a:lnTo>
                          <a:pt x="713" y="463"/>
                        </a:lnTo>
                        <a:lnTo>
                          <a:pt x="704" y="496"/>
                        </a:lnTo>
                        <a:lnTo>
                          <a:pt x="657" y="524"/>
                        </a:lnTo>
                        <a:lnTo>
                          <a:pt x="613" y="563"/>
                        </a:lnTo>
                        <a:lnTo>
                          <a:pt x="572" y="618"/>
                        </a:lnTo>
                        <a:lnTo>
                          <a:pt x="547" y="663"/>
                        </a:lnTo>
                        <a:lnTo>
                          <a:pt x="526" y="708"/>
                        </a:lnTo>
                        <a:lnTo>
                          <a:pt x="510" y="762"/>
                        </a:lnTo>
                        <a:lnTo>
                          <a:pt x="488" y="762"/>
                        </a:lnTo>
                        <a:lnTo>
                          <a:pt x="469" y="741"/>
                        </a:lnTo>
                        <a:lnTo>
                          <a:pt x="462" y="681"/>
                        </a:lnTo>
                        <a:lnTo>
                          <a:pt x="507" y="627"/>
                        </a:lnTo>
                        <a:lnTo>
                          <a:pt x="566" y="563"/>
                        </a:lnTo>
                        <a:lnTo>
                          <a:pt x="622" y="515"/>
                        </a:lnTo>
                        <a:lnTo>
                          <a:pt x="647" y="499"/>
                        </a:lnTo>
                        <a:lnTo>
                          <a:pt x="657" y="478"/>
                        </a:lnTo>
                        <a:lnTo>
                          <a:pt x="632" y="463"/>
                        </a:lnTo>
                        <a:lnTo>
                          <a:pt x="547" y="463"/>
                        </a:lnTo>
                        <a:lnTo>
                          <a:pt x="440" y="481"/>
                        </a:lnTo>
                        <a:lnTo>
                          <a:pt x="356" y="509"/>
                        </a:lnTo>
                        <a:lnTo>
                          <a:pt x="265" y="560"/>
                        </a:lnTo>
                        <a:lnTo>
                          <a:pt x="187" y="596"/>
                        </a:lnTo>
                        <a:lnTo>
                          <a:pt x="103" y="599"/>
                        </a:lnTo>
                        <a:lnTo>
                          <a:pt x="69" y="587"/>
                        </a:lnTo>
                        <a:lnTo>
                          <a:pt x="50" y="542"/>
                        </a:lnTo>
                        <a:lnTo>
                          <a:pt x="37" y="478"/>
                        </a:lnTo>
                        <a:lnTo>
                          <a:pt x="31" y="360"/>
                        </a:lnTo>
                        <a:lnTo>
                          <a:pt x="19" y="151"/>
                        </a:lnTo>
                        <a:lnTo>
                          <a:pt x="0" y="64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" name="Group 15"/>
                <p:cNvGrpSpPr>
                  <a:grpSpLocks/>
                </p:cNvGrpSpPr>
                <p:nvPr/>
              </p:nvGrpSpPr>
              <p:grpSpPr bwMode="auto">
                <a:xfrm>
                  <a:off x="4864" y="3099"/>
                  <a:ext cx="432" cy="877"/>
                  <a:chOff x="4864" y="3099"/>
                  <a:chExt cx="432" cy="877"/>
                </a:xfrm>
              </p:grpSpPr>
              <p:sp>
                <p:nvSpPr>
                  <p:cNvPr id="1287184" name="Freeform 16"/>
                  <p:cNvSpPr>
                    <a:spLocks/>
                  </p:cNvSpPr>
                  <p:nvPr/>
                </p:nvSpPr>
                <p:spPr bwMode="auto">
                  <a:xfrm>
                    <a:off x="4956" y="3588"/>
                    <a:ext cx="340" cy="109"/>
                  </a:xfrm>
                  <a:custGeom>
                    <a:avLst/>
                    <a:gdLst/>
                    <a:ahLst/>
                    <a:cxnLst>
                      <a:cxn ang="0">
                        <a:pos x="340" y="109"/>
                      </a:cxn>
                      <a:cxn ang="0">
                        <a:pos x="165" y="30"/>
                      </a:cxn>
                      <a:cxn ang="0">
                        <a:pos x="48" y="0"/>
                      </a:cxn>
                      <a:cxn ang="0">
                        <a:pos x="10" y="0"/>
                      </a:cxn>
                      <a:cxn ang="0">
                        <a:pos x="0" y="27"/>
                      </a:cxn>
                      <a:cxn ang="0">
                        <a:pos x="22" y="48"/>
                      </a:cxn>
                      <a:cxn ang="0">
                        <a:pos x="70" y="54"/>
                      </a:cxn>
                      <a:cxn ang="0">
                        <a:pos x="184" y="75"/>
                      </a:cxn>
                      <a:cxn ang="0">
                        <a:pos x="340" y="109"/>
                      </a:cxn>
                    </a:cxnLst>
                    <a:rect l="0" t="0" r="r" b="b"/>
                    <a:pathLst>
                      <a:path w="340" h="109">
                        <a:moveTo>
                          <a:pt x="340" y="109"/>
                        </a:moveTo>
                        <a:lnTo>
                          <a:pt x="165" y="30"/>
                        </a:lnTo>
                        <a:lnTo>
                          <a:pt x="48" y="0"/>
                        </a:lnTo>
                        <a:lnTo>
                          <a:pt x="10" y="0"/>
                        </a:lnTo>
                        <a:lnTo>
                          <a:pt x="0" y="27"/>
                        </a:lnTo>
                        <a:lnTo>
                          <a:pt x="22" y="48"/>
                        </a:lnTo>
                        <a:lnTo>
                          <a:pt x="70" y="54"/>
                        </a:lnTo>
                        <a:lnTo>
                          <a:pt x="184" y="75"/>
                        </a:lnTo>
                        <a:lnTo>
                          <a:pt x="340" y="109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87185" name="Freeform 17"/>
                  <p:cNvSpPr>
                    <a:spLocks/>
                  </p:cNvSpPr>
                  <p:nvPr/>
                </p:nvSpPr>
                <p:spPr bwMode="auto">
                  <a:xfrm>
                    <a:off x="4864" y="3685"/>
                    <a:ext cx="97" cy="291"/>
                  </a:xfrm>
                  <a:custGeom>
                    <a:avLst/>
                    <a:gdLst/>
                    <a:ahLst/>
                    <a:cxnLst>
                      <a:cxn ang="0">
                        <a:pos x="97" y="291"/>
                      </a:cxn>
                      <a:cxn ang="0">
                        <a:pos x="94" y="148"/>
                      </a:cxn>
                      <a:cxn ang="0">
                        <a:pos x="69" y="39"/>
                      </a:cxn>
                      <a:cxn ang="0">
                        <a:pos x="41" y="0"/>
                      </a:cxn>
                      <a:cxn ang="0">
                        <a:pos x="19" y="0"/>
                      </a:cxn>
                      <a:cxn ang="0">
                        <a:pos x="0" y="12"/>
                      </a:cxn>
                      <a:cxn ang="0">
                        <a:pos x="0" y="54"/>
                      </a:cxn>
                      <a:cxn ang="0">
                        <a:pos x="47" y="184"/>
                      </a:cxn>
                      <a:cxn ang="0">
                        <a:pos x="97" y="291"/>
                      </a:cxn>
                    </a:cxnLst>
                    <a:rect l="0" t="0" r="r" b="b"/>
                    <a:pathLst>
                      <a:path w="97" h="291">
                        <a:moveTo>
                          <a:pt x="97" y="291"/>
                        </a:moveTo>
                        <a:lnTo>
                          <a:pt x="94" y="148"/>
                        </a:lnTo>
                        <a:lnTo>
                          <a:pt x="69" y="39"/>
                        </a:lnTo>
                        <a:lnTo>
                          <a:pt x="41" y="0"/>
                        </a:lnTo>
                        <a:lnTo>
                          <a:pt x="19" y="0"/>
                        </a:lnTo>
                        <a:lnTo>
                          <a:pt x="0" y="12"/>
                        </a:lnTo>
                        <a:lnTo>
                          <a:pt x="0" y="54"/>
                        </a:lnTo>
                        <a:lnTo>
                          <a:pt x="47" y="184"/>
                        </a:lnTo>
                        <a:lnTo>
                          <a:pt x="97" y="291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87186" name="Freeform 18"/>
                  <p:cNvSpPr>
                    <a:spLocks/>
                  </p:cNvSpPr>
                  <p:nvPr/>
                </p:nvSpPr>
                <p:spPr bwMode="auto">
                  <a:xfrm>
                    <a:off x="5004" y="3099"/>
                    <a:ext cx="214" cy="111"/>
                  </a:xfrm>
                  <a:custGeom>
                    <a:avLst/>
                    <a:gdLst/>
                    <a:ahLst/>
                    <a:cxnLst>
                      <a:cxn ang="0">
                        <a:pos x="0" y="72"/>
                      </a:cxn>
                      <a:cxn ang="0">
                        <a:pos x="42" y="30"/>
                      </a:cxn>
                      <a:cxn ang="0">
                        <a:pos x="100" y="3"/>
                      </a:cxn>
                      <a:cxn ang="0">
                        <a:pos x="166" y="0"/>
                      </a:cxn>
                      <a:cxn ang="0">
                        <a:pos x="214" y="9"/>
                      </a:cxn>
                      <a:cxn ang="0">
                        <a:pos x="138" y="18"/>
                      </a:cxn>
                      <a:cxn ang="0">
                        <a:pos x="109" y="36"/>
                      </a:cxn>
                      <a:cxn ang="0">
                        <a:pos x="81" y="63"/>
                      </a:cxn>
                      <a:cxn ang="0">
                        <a:pos x="68" y="93"/>
                      </a:cxn>
                      <a:cxn ang="0">
                        <a:pos x="42" y="111"/>
                      </a:cxn>
                      <a:cxn ang="0">
                        <a:pos x="10" y="108"/>
                      </a:cxn>
                      <a:cxn ang="0">
                        <a:pos x="0" y="72"/>
                      </a:cxn>
                    </a:cxnLst>
                    <a:rect l="0" t="0" r="r" b="b"/>
                    <a:pathLst>
                      <a:path w="214" h="111">
                        <a:moveTo>
                          <a:pt x="0" y="72"/>
                        </a:moveTo>
                        <a:lnTo>
                          <a:pt x="42" y="30"/>
                        </a:lnTo>
                        <a:lnTo>
                          <a:pt x="100" y="3"/>
                        </a:lnTo>
                        <a:lnTo>
                          <a:pt x="166" y="0"/>
                        </a:lnTo>
                        <a:lnTo>
                          <a:pt x="214" y="9"/>
                        </a:lnTo>
                        <a:lnTo>
                          <a:pt x="138" y="18"/>
                        </a:lnTo>
                        <a:lnTo>
                          <a:pt x="109" y="36"/>
                        </a:lnTo>
                        <a:lnTo>
                          <a:pt x="81" y="63"/>
                        </a:lnTo>
                        <a:lnTo>
                          <a:pt x="68" y="93"/>
                        </a:lnTo>
                        <a:lnTo>
                          <a:pt x="42" y="111"/>
                        </a:lnTo>
                        <a:lnTo>
                          <a:pt x="10" y="108"/>
                        </a:lnTo>
                        <a:lnTo>
                          <a:pt x="0" y="72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1287187" name="Text Box 19"/>
            <p:cNvSpPr txBox="1">
              <a:spLocks noChangeArrowheads="1"/>
            </p:cNvSpPr>
            <p:nvPr/>
          </p:nvSpPr>
          <p:spPr bwMode="auto">
            <a:xfrm>
              <a:off x="1024" y="1440"/>
              <a:ext cx="1376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Is sorted wrt </a:t>
              </a:r>
              <a:br>
                <a:rPr lang="en-US" sz="3000" b="0">
                  <a:latin typeface="Times New Roman" charset="0"/>
                </a:rPr>
              </a:br>
              <a:r>
                <a:rPr lang="en-US" sz="3000" b="0">
                  <a:latin typeface="Times New Roman" charset="0"/>
                </a:rPr>
                <a:t>first i digits.</a:t>
              </a:r>
            </a:p>
          </p:txBody>
        </p:sp>
      </p:grpSp>
      <p:sp>
        <p:nvSpPr>
          <p:cNvPr id="1287188" name="Text Box 20"/>
          <p:cNvSpPr txBox="1">
            <a:spLocks noChangeArrowheads="1"/>
          </p:cNvSpPr>
          <p:nvPr/>
        </p:nvSpPr>
        <p:spPr bwMode="auto">
          <a:xfrm>
            <a:off x="4495800" y="1371600"/>
            <a:ext cx="946150" cy="512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1 25</a:t>
            </a:r>
            <a:r>
              <a:rPr lang="en-US" sz="3000" b="0">
                <a:latin typeface="Times New Roman" charset="0"/>
              </a:rPr>
              <a:t>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1 34</a:t>
            </a:r>
            <a:r>
              <a:rPr lang="en-US" sz="3000" b="0">
                <a:latin typeface="Times New Roman" charset="0"/>
              </a:rPr>
              <a:t>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1 43</a:t>
            </a:r>
            <a:r>
              <a:rPr lang="en-US" sz="3000" b="0">
                <a:latin typeface="Times New Roman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2 24</a:t>
            </a:r>
            <a:br>
              <a:rPr lang="en-US" sz="3000" b="0">
                <a:solidFill>
                  <a:schemeClr val="accent2"/>
                </a:solidFill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2 25 </a:t>
            </a:r>
            <a:r>
              <a:rPr lang="en-US" sz="3000" b="0">
                <a:latin typeface="Times New Roman" charset="0"/>
              </a:rPr>
              <a:t/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2 43</a:t>
            </a:r>
            <a:endParaRPr lang="en-US" sz="3000" b="0">
              <a:latin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3 25</a:t>
            </a:r>
            <a:r>
              <a:rPr lang="en-US" sz="3000" b="0">
                <a:latin typeface="Times New Roman" charset="0"/>
              </a:rPr>
              <a:t>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3 33</a:t>
            </a:r>
            <a:r>
              <a:rPr lang="en-US" sz="3000" b="0">
                <a:latin typeface="Times New Roman" charset="0"/>
              </a:rPr>
              <a:t>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3 34</a:t>
            </a:r>
            <a:r>
              <a:rPr lang="en-US" sz="3000" b="0">
                <a:latin typeface="Times New Roman" charset="0"/>
              </a:rPr>
              <a:t>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solidFill>
                  <a:schemeClr val="accent2"/>
                </a:solidFill>
                <a:latin typeface="Times New Roman" charset="0"/>
              </a:rPr>
              <a:t>3 44</a:t>
            </a:r>
          </a:p>
        </p:txBody>
      </p:sp>
      <p:sp>
        <p:nvSpPr>
          <p:cNvPr id="1287189" name="AutoShape 21"/>
          <p:cNvSpPr>
            <a:spLocks/>
          </p:cNvSpPr>
          <p:nvPr/>
        </p:nvSpPr>
        <p:spPr bwMode="auto">
          <a:xfrm rot="-5400000">
            <a:off x="925513" y="5791200"/>
            <a:ext cx="228600" cy="381000"/>
          </a:xfrm>
          <a:prstGeom prst="leftBrace">
            <a:avLst>
              <a:gd name="adj1" fmla="val 13889"/>
              <a:gd name="adj2" fmla="val 50000"/>
            </a:avLst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charset="0"/>
            </a:endParaRPr>
          </a:p>
        </p:txBody>
      </p:sp>
      <p:sp>
        <p:nvSpPr>
          <p:cNvPr id="1287190" name="Text Box 22"/>
          <p:cNvSpPr txBox="1">
            <a:spLocks noChangeArrowheads="1"/>
          </p:cNvSpPr>
          <p:nvPr/>
        </p:nvSpPr>
        <p:spPr bwMode="auto">
          <a:xfrm>
            <a:off x="381000" y="5835650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hlink"/>
                </a:solidFill>
                <a:latin typeface="Times New Roman" charset="0"/>
              </a:rPr>
              <a:t>i+1</a:t>
            </a:r>
          </a:p>
        </p:txBody>
      </p:sp>
      <p:grpSp>
        <p:nvGrpSpPr>
          <p:cNvPr id="7" name="Group 23"/>
          <p:cNvGrpSpPr>
            <a:grpSpLocks/>
          </p:cNvGrpSpPr>
          <p:nvPr/>
        </p:nvGrpSpPr>
        <p:grpSpPr bwMode="auto">
          <a:xfrm>
            <a:off x="4419600" y="1371600"/>
            <a:ext cx="990600" cy="5257800"/>
            <a:chOff x="2784" y="864"/>
            <a:chExt cx="624" cy="3312"/>
          </a:xfrm>
        </p:grpSpPr>
        <p:sp>
          <p:nvSpPr>
            <p:cNvPr id="1287192" name="Line 24"/>
            <p:cNvSpPr>
              <a:spLocks noChangeShapeType="1"/>
            </p:cNvSpPr>
            <p:nvPr/>
          </p:nvSpPr>
          <p:spPr bwMode="auto">
            <a:xfrm>
              <a:off x="3038" y="864"/>
              <a:ext cx="0" cy="3312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7193" name="Line 25"/>
            <p:cNvSpPr>
              <a:spLocks noChangeShapeType="1"/>
            </p:cNvSpPr>
            <p:nvPr/>
          </p:nvSpPr>
          <p:spPr bwMode="auto">
            <a:xfrm>
              <a:off x="2784" y="1824"/>
              <a:ext cx="624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7194" name="Line 26"/>
            <p:cNvSpPr>
              <a:spLocks noChangeShapeType="1"/>
            </p:cNvSpPr>
            <p:nvPr/>
          </p:nvSpPr>
          <p:spPr bwMode="auto">
            <a:xfrm>
              <a:off x="2784" y="2832"/>
              <a:ext cx="624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87195" name="Freeform 27"/>
          <p:cNvSpPr>
            <a:spLocks/>
          </p:cNvSpPr>
          <p:nvPr/>
        </p:nvSpPr>
        <p:spPr bwMode="auto">
          <a:xfrm flipH="1">
            <a:off x="5324475" y="3276600"/>
            <a:ext cx="161925" cy="457200"/>
          </a:xfrm>
          <a:custGeom>
            <a:avLst/>
            <a:gdLst/>
            <a:ahLst/>
            <a:cxnLst>
              <a:cxn ang="0">
                <a:pos x="246" y="0"/>
              </a:cxn>
              <a:cxn ang="0">
                <a:pos x="35" y="155"/>
              </a:cxn>
              <a:cxn ang="0">
                <a:pos x="35" y="706"/>
              </a:cxn>
              <a:cxn ang="0">
                <a:pos x="246" y="816"/>
              </a:cxn>
            </a:cxnLst>
            <a:rect l="0" t="0" r="r" b="b"/>
            <a:pathLst>
              <a:path w="246" h="816">
                <a:moveTo>
                  <a:pt x="246" y="0"/>
                </a:moveTo>
                <a:cubicBezTo>
                  <a:pt x="211" y="26"/>
                  <a:pt x="70" y="37"/>
                  <a:pt x="35" y="155"/>
                </a:cubicBezTo>
                <a:cubicBezTo>
                  <a:pt x="0" y="273"/>
                  <a:pt x="0" y="596"/>
                  <a:pt x="35" y="706"/>
                </a:cubicBezTo>
                <a:cubicBezTo>
                  <a:pt x="70" y="816"/>
                  <a:pt x="202" y="793"/>
                  <a:pt x="246" y="816"/>
                </a:cubicBezTo>
              </a:path>
            </a:pathLst>
          </a:custGeom>
          <a:noFill/>
          <a:ln w="25400" cap="flat" cmpd="sng">
            <a:solidFill>
              <a:schemeClr val="hlink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7196" name="Text Box 28"/>
          <p:cNvSpPr txBox="1">
            <a:spLocks noChangeArrowheads="1"/>
          </p:cNvSpPr>
          <p:nvPr/>
        </p:nvSpPr>
        <p:spPr bwMode="auto">
          <a:xfrm>
            <a:off x="5638800" y="3962400"/>
            <a:ext cx="34988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These are in the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correct order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because was sorted &amp;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stable sort left sorted</a:t>
            </a:r>
          </a:p>
        </p:txBody>
      </p: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2133600" y="3943350"/>
            <a:ext cx="914400" cy="1009650"/>
            <a:chOff x="3469" y="2146"/>
            <a:chExt cx="249" cy="285"/>
          </a:xfrm>
        </p:grpSpPr>
        <p:sp>
          <p:nvSpPr>
            <p:cNvPr id="1287198" name="Freeform 30"/>
            <p:cNvSpPr>
              <a:spLocks/>
            </p:cNvSpPr>
            <p:nvPr/>
          </p:nvSpPr>
          <p:spPr bwMode="auto">
            <a:xfrm>
              <a:off x="3590" y="2187"/>
              <a:ext cx="67" cy="63"/>
            </a:xfrm>
            <a:custGeom>
              <a:avLst/>
              <a:gdLst/>
              <a:ahLst/>
              <a:cxnLst>
                <a:cxn ang="0">
                  <a:pos x="390" y="270"/>
                </a:cxn>
                <a:cxn ang="0">
                  <a:pos x="374" y="166"/>
                </a:cxn>
                <a:cxn ang="0">
                  <a:pos x="343" y="72"/>
                </a:cxn>
                <a:cxn ang="0">
                  <a:pos x="286" y="22"/>
                </a:cxn>
                <a:cxn ang="0">
                  <a:pos x="186" y="0"/>
                </a:cxn>
                <a:cxn ang="0">
                  <a:pos x="100" y="22"/>
                </a:cxn>
                <a:cxn ang="0">
                  <a:pos x="19" y="115"/>
                </a:cxn>
                <a:cxn ang="0">
                  <a:pos x="0" y="227"/>
                </a:cxn>
                <a:cxn ang="0">
                  <a:pos x="19" y="346"/>
                </a:cxn>
                <a:cxn ang="0">
                  <a:pos x="50" y="419"/>
                </a:cxn>
                <a:cxn ang="0">
                  <a:pos x="89" y="494"/>
                </a:cxn>
                <a:cxn ang="0">
                  <a:pos x="131" y="545"/>
                </a:cxn>
                <a:cxn ang="0">
                  <a:pos x="178" y="570"/>
                </a:cxn>
                <a:cxn ang="0">
                  <a:pos x="243" y="548"/>
                </a:cxn>
                <a:cxn ang="0">
                  <a:pos x="309" y="497"/>
                </a:cxn>
                <a:cxn ang="0">
                  <a:pos x="351" y="426"/>
                </a:cxn>
                <a:cxn ang="0">
                  <a:pos x="390" y="365"/>
                </a:cxn>
                <a:cxn ang="0">
                  <a:pos x="402" y="328"/>
                </a:cxn>
                <a:cxn ang="0">
                  <a:pos x="567" y="275"/>
                </a:cxn>
                <a:cxn ang="0">
                  <a:pos x="603" y="253"/>
                </a:cxn>
                <a:cxn ang="0">
                  <a:pos x="583" y="220"/>
                </a:cxn>
                <a:cxn ang="0">
                  <a:pos x="390" y="270"/>
                </a:cxn>
              </a:cxnLst>
              <a:rect l="0" t="0" r="r" b="b"/>
              <a:pathLst>
                <a:path w="603" h="570">
                  <a:moveTo>
                    <a:pt x="390" y="270"/>
                  </a:moveTo>
                  <a:lnTo>
                    <a:pt x="374" y="166"/>
                  </a:lnTo>
                  <a:lnTo>
                    <a:pt x="343" y="72"/>
                  </a:lnTo>
                  <a:lnTo>
                    <a:pt x="286" y="22"/>
                  </a:lnTo>
                  <a:lnTo>
                    <a:pt x="186" y="0"/>
                  </a:lnTo>
                  <a:lnTo>
                    <a:pt x="100" y="22"/>
                  </a:lnTo>
                  <a:lnTo>
                    <a:pt x="19" y="115"/>
                  </a:lnTo>
                  <a:lnTo>
                    <a:pt x="0" y="227"/>
                  </a:lnTo>
                  <a:lnTo>
                    <a:pt x="19" y="346"/>
                  </a:lnTo>
                  <a:lnTo>
                    <a:pt x="50" y="419"/>
                  </a:lnTo>
                  <a:lnTo>
                    <a:pt x="89" y="494"/>
                  </a:lnTo>
                  <a:lnTo>
                    <a:pt x="131" y="545"/>
                  </a:lnTo>
                  <a:lnTo>
                    <a:pt x="178" y="570"/>
                  </a:lnTo>
                  <a:lnTo>
                    <a:pt x="243" y="548"/>
                  </a:lnTo>
                  <a:lnTo>
                    <a:pt x="309" y="497"/>
                  </a:lnTo>
                  <a:lnTo>
                    <a:pt x="351" y="426"/>
                  </a:lnTo>
                  <a:lnTo>
                    <a:pt x="390" y="365"/>
                  </a:lnTo>
                  <a:lnTo>
                    <a:pt x="402" y="328"/>
                  </a:lnTo>
                  <a:lnTo>
                    <a:pt x="567" y="275"/>
                  </a:lnTo>
                  <a:lnTo>
                    <a:pt x="603" y="253"/>
                  </a:lnTo>
                  <a:lnTo>
                    <a:pt x="583" y="220"/>
                  </a:lnTo>
                  <a:lnTo>
                    <a:pt x="390" y="27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7199" name="Freeform 31"/>
            <p:cNvSpPr>
              <a:spLocks/>
            </p:cNvSpPr>
            <p:nvPr/>
          </p:nvSpPr>
          <p:spPr bwMode="auto">
            <a:xfrm>
              <a:off x="3557" y="2255"/>
              <a:ext cx="69" cy="113"/>
            </a:xfrm>
            <a:custGeom>
              <a:avLst/>
              <a:gdLst/>
              <a:ahLst/>
              <a:cxnLst>
                <a:cxn ang="0">
                  <a:pos x="209" y="152"/>
                </a:cxn>
                <a:cxn ang="0">
                  <a:pos x="285" y="76"/>
                </a:cxn>
                <a:cxn ang="0">
                  <a:pos x="413" y="4"/>
                </a:cxn>
                <a:cxn ang="0">
                  <a:pos x="471" y="0"/>
                </a:cxn>
                <a:cxn ang="0">
                  <a:pos x="575" y="33"/>
                </a:cxn>
                <a:cxn ang="0">
                  <a:pos x="622" y="80"/>
                </a:cxn>
                <a:cxn ang="0">
                  <a:pos x="622" y="152"/>
                </a:cxn>
                <a:cxn ang="0">
                  <a:pos x="544" y="285"/>
                </a:cxn>
                <a:cxn ang="0">
                  <a:pos x="460" y="390"/>
                </a:cxn>
                <a:cxn ang="0">
                  <a:pos x="424" y="477"/>
                </a:cxn>
                <a:cxn ang="0">
                  <a:pos x="401" y="578"/>
                </a:cxn>
                <a:cxn ang="0">
                  <a:pos x="424" y="675"/>
                </a:cxn>
                <a:cxn ang="0">
                  <a:pos x="447" y="769"/>
                </a:cxn>
                <a:cxn ang="0">
                  <a:pos x="447" y="877"/>
                </a:cxn>
                <a:cxn ang="0">
                  <a:pos x="413" y="942"/>
                </a:cxn>
                <a:cxn ang="0">
                  <a:pos x="335" y="979"/>
                </a:cxn>
                <a:cxn ang="0">
                  <a:pos x="243" y="1018"/>
                </a:cxn>
                <a:cxn ang="0">
                  <a:pos x="158" y="1018"/>
                </a:cxn>
                <a:cxn ang="0">
                  <a:pos x="100" y="989"/>
                </a:cxn>
                <a:cxn ang="0">
                  <a:pos x="24" y="870"/>
                </a:cxn>
                <a:cxn ang="0">
                  <a:pos x="0" y="748"/>
                </a:cxn>
                <a:cxn ang="0">
                  <a:pos x="8" y="589"/>
                </a:cxn>
                <a:cxn ang="0">
                  <a:pos x="66" y="390"/>
                </a:cxn>
                <a:cxn ang="0">
                  <a:pos x="123" y="261"/>
                </a:cxn>
                <a:cxn ang="0">
                  <a:pos x="209" y="152"/>
                </a:cxn>
              </a:cxnLst>
              <a:rect l="0" t="0" r="r" b="b"/>
              <a:pathLst>
                <a:path w="622" h="1018">
                  <a:moveTo>
                    <a:pt x="209" y="152"/>
                  </a:moveTo>
                  <a:lnTo>
                    <a:pt x="285" y="76"/>
                  </a:lnTo>
                  <a:lnTo>
                    <a:pt x="413" y="4"/>
                  </a:lnTo>
                  <a:lnTo>
                    <a:pt x="471" y="0"/>
                  </a:lnTo>
                  <a:lnTo>
                    <a:pt x="575" y="33"/>
                  </a:lnTo>
                  <a:lnTo>
                    <a:pt x="622" y="80"/>
                  </a:lnTo>
                  <a:lnTo>
                    <a:pt x="622" y="152"/>
                  </a:lnTo>
                  <a:lnTo>
                    <a:pt x="544" y="285"/>
                  </a:lnTo>
                  <a:lnTo>
                    <a:pt x="460" y="390"/>
                  </a:lnTo>
                  <a:lnTo>
                    <a:pt x="424" y="477"/>
                  </a:lnTo>
                  <a:lnTo>
                    <a:pt x="401" y="578"/>
                  </a:lnTo>
                  <a:lnTo>
                    <a:pt x="424" y="675"/>
                  </a:lnTo>
                  <a:lnTo>
                    <a:pt x="447" y="769"/>
                  </a:lnTo>
                  <a:lnTo>
                    <a:pt x="447" y="877"/>
                  </a:lnTo>
                  <a:lnTo>
                    <a:pt x="413" y="942"/>
                  </a:lnTo>
                  <a:lnTo>
                    <a:pt x="335" y="979"/>
                  </a:lnTo>
                  <a:lnTo>
                    <a:pt x="243" y="1018"/>
                  </a:lnTo>
                  <a:lnTo>
                    <a:pt x="158" y="1018"/>
                  </a:lnTo>
                  <a:lnTo>
                    <a:pt x="100" y="989"/>
                  </a:lnTo>
                  <a:lnTo>
                    <a:pt x="24" y="870"/>
                  </a:lnTo>
                  <a:lnTo>
                    <a:pt x="0" y="748"/>
                  </a:lnTo>
                  <a:lnTo>
                    <a:pt x="8" y="589"/>
                  </a:lnTo>
                  <a:lnTo>
                    <a:pt x="66" y="390"/>
                  </a:lnTo>
                  <a:lnTo>
                    <a:pt x="123" y="261"/>
                  </a:lnTo>
                  <a:lnTo>
                    <a:pt x="209" y="152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7200" name="Freeform 32"/>
            <p:cNvSpPr>
              <a:spLocks/>
            </p:cNvSpPr>
            <p:nvPr/>
          </p:nvSpPr>
          <p:spPr bwMode="auto">
            <a:xfrm>
              <a:off x="3562" y="2347"/>
              <a:ext cx="87" cy="84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65" y="0"/>
                </a:cxn>
                <a:cxn ang="0">
                  <a:pos x="163" y="0"/>
                </a:cxn>
                <a:cxn ang="0">
                  <a:pos x="344" y="18"/>
                </a:cxn>
                <a:cxn ang="0">
                  <a:pos x="557" y="28"/>
                </a:cxn>
                <a:cxn ang="0">
                  <a:pos x="638" y="62"/>
                </a:cxn>
                <a:cxn ang="0">
                  <a:pos x="672" y="104"/>
                </a:cxn>
                <a:cxn ang="0">
                  <a:pos x="680" y="169"/>
                </a:cxn>
                <a:cxn ang="0">
                  <a:pos x="656" y="238"/>
                </a:cxn>
                <a:cxn ang="0">
                  <a:pos x="591" y="342"/>
                </a:cxn>
                <a:cxn ang="0">
                  <a:pos x="506" y="429"/>
                </a:cxn>
                <a:cxn ang="0">
                  <a:pos x="440" y="508"/>
                </a:cxn>
                <a:cxn ang="0">
                  <a:pos x="414" y="569"/>
                </a:cxn>
                <a:cxn ang="0">
                  <a:pos x="394" y="613"/>
                </a:cxn>
                <a:cxn ang="0">
                  <a:pos x="401" y="646"/>
                </a:cxn>
                <a:cxn ang="0">
                  <a:pos x="406" y="667"/>
                </a:cxn>
                <a:cxn ang="0">
                  <a:pos x="483" y="667"/>
                </a:cxn>
                <a:cxn ang="0">
                  <a:pos x="603" y="649"/>
                </a:cxn>
                <a:cxn ang="0">
                  <a:pos x="680" y="649"/>
                </a:cxn>
                <a:cxn ang="0">
                  <a:pos x="761" y="678"/>
                </a:cxn>
                <a:cxn ang="0">
                  <a:pos x="784" y="714"/>
                </a:cxn>
                <a:cxn ang="0">
                  <a:pos x="761" y="747"/>
                </a:cxn>
                <a:cxn ang="0">
                  <a:pos x="726" y="758"/>
                </a:cxn>
                <a:cxn ang="0">
                  <a:pos x="672" y="743"/>
                </a:cxn>
                <a:cxn ang="0">
                  <a:pos x="599" y="703"/>
                </a:cxn>
                <a:cxn ang="0">
                  <a:pos x="521" y="710"/>
                </a:cxn>
                <a:cxn ang="0">
                  <a:pos x="394" y="732"/>
                </a:cxn>
                <a:cxn ang="0">
                  <a:pos x="356" y="725"/>
                </a:cxn>
                <a:cxn ang="0">
                  <a:pos x="336" y="700"/>
                </a:cxn>
                <a:cxn ang="0">
                  <a:pos x="336" y="639"/>
                </a:cxn>
                <a:cxn ang="0">
                  <a:pos x="336" y="552"/>
                </a:cxn>
                <a:cxn ang="0">
                  <a:pos x="390" y="486"/>
                </a:cxn>
                <a:cxn ang="0">
                  <a:pos x="471" y="389"/>
                </a:cxn>
                <a:cxn ang="0">
                  <a:pos x="541" y="303"/>
                </a:cxn>
                <a:cxn ang="0">
                  <a:pos x="588" y="238"/>
                </a:cxn>
                <a:cxn ang="0">
                  <a:pos x="611" y="181"/>
                </a:cxn>
                <a:cxn ang="0">
                  <a:pos x="599" y="148"/>
                </a:cxn>
                <a:cxn ang="0">
                  <a:pos x="568" y="108"/>
                </a:cxn>
                <a:cxn ang="0">
                  <a:pos x="521" y="97"/>
                </a:cxn>
                <a:cxn ang="0">
                  <a:pos x="471" y="97"/>
                </a:cxn>
                <a:cxn ang="0">
                  <a:pos x="359" y="97"/>
                </a:cxn>
                <a:cxn ang="0">
                  <a:pos x="193" y="126"/>
                </a:cxn>
                <a:cxn ang="0">
                  <a:pos x="70" y="137"/>
                </a:cxn>
                <a:cxn ang="0">
                  <a:pos x="20" y="126"/>
                </a:cxn>
                <a:cxn ang="0">
                  <a:pos x="0" y="108"/>
                </a:cxn>
                <a:cxn ang="0">
                  <a:pos x="0" y="72"/>
                </a:cxn>
              </a:cxnLst>
              <a:rect l="0" t="0" r="r" b="b"/>
              <a:pathLst>
                <a:path w="784" h="758">
                  <a:moveTo>
                    <a:pt x="0" y="72"/>
                  </a:moveTo>
                  <a:lnTo>
                    <a:pt x="65" y="0"/>
                  </a:lnTo>
                  <a:lnTo>
                    <a:pt x="163" y="0"/>
                  </a:lnTo>
                  <a:lnTo>
                    <a:pt x="344" y="18"/>
                  </a:lnTo>
                  <a:lnTo>
                    <a:pt x="557" y="28"/>
                  </a:lnTo>
                  <a:lnTo>
                    <a:pt x="638" y="62"/>
                  </a:lnTo>
                  <a:lnTo>
                    <a:pt x="672" y="104"/>
                  </a:lnTo>
                  <a:lnTo>
                    <a:pt x="680" y="169"/>
                  </a:lnTo>
                  <a:lnTo>
                    <a:pt x="656" y="238"/>
                  </a:lnTo>
                  <a:lnTo>
                    <a:pt x="591" y="342"/>
                  </a:lnTo>
                  <a:lnTo>
                    <a:pt x="506" y="429"/>
                  </a:lnTo>
                  <a:lnTo>
                    <a:pt x="440" y="508"/>
                  </a:lnTo>
                  <a:lnTo>
                    <a:pt x="414" y="569"/>
                  </a:lnTo>
                  <a:lnTo>
                    <a:pt x="394" y="613"/>
                  </a:lnTo>
                  <a:lnTo>
                    <a:pt x="401" y="646"/>
                  </a:lnTo>
                  <a:lnTo>
                    <a:pt x="406" y="667"/>
                  </a:lnTo>
                  <a:lnTo>
                    <a:pt x="483" y="667"/>
                  </a:lnTo>
                  <a:lnTo>
                    <a:pt x="603" y="649"/>
                  </a:lnTo>
                  <a:lnTo>
                    <a:pt x="680" y="649"/>
                  </a:lnTo>
                  <a:lnTo>
                    <a:pt x="761" y="678"/>
                  </a:lnTo>
                  <a:lnTo>
                    <a:pt x="784" y="714"/>
                  </a:lnTo>
                  <a:lnTo>
                    <a:pt x="761" y="747"/>
                  </a:lnTo>
                  <a:lnTo>
                    <a:pt x="726" y="758"/>
                  </a:lnTo>
                  <a:lnTo>
                    <a:pt x="672" y="743"/>
                  </a:lnTo>
                  <a:lnTo>
                    <a:pt x="599" y="703"/>
                  </a:lnTo>
                  <a:lnTo>
                    <a:pt x="521" y="710"/>
                  </a:lnTo>
                  <a:lnTo>
                    <a:pt x="394" y="732"/>
                  </a:lnTo>
                  <a:lnTo>
                    <a:pt x="356" y="725"/>
                  </a:lnTo>
                  <a:lnTo>
                    <a:pt x="336" y="700"/>
                  </a:lnTo>
                  <a:lnTo>
                    <a:pt x="336" y="639"/>
                  </a:lnTo>
                  <a:lnTo>
                    <a:pt x="336" y="552"/>
                  </a:lnTo>
                  <a:lnTo>
                    <a:pt x="390" y="486"/>
                  </a:lnTo>
                  <a:lnTo>
                    <a:pt x="471" y="389"/>
                  </a:lnTo>
                  <a:lnTo>
                    <a:pt x="541" y="303"/>
                  </a:lnTo>
                  <a:lnTo>
                    <a:pt x="588" y="238"/>
                  </a:lnTo>
                  <a:lnTo>
                    <a:pt x="611" y="181"/>
                  </a:lnTo>
                  <a:lnTo>
                    <a:pt x="599" y="148"/>
                  </a:lnTo>
                  <a:lnTo>
                    <a:pt x="568" y="108"/>
                  </a:lnTo>
                  <a:lnTo>
                    <a:pt x="521" y="97"/>
                  </a:lnTo>
                  <a:lnTo>
                    <a:pt x="471" y="97"/>
                  </a:lnTo>
                  <a:lnTo>
                    <a:pt x="359" y="97"/>
                  </a:lnTo>
                  <a:lnTo>
                    <a:pt x="193" y="126"/>
                  </a:lnTo>
                  <a:lnTo>
                    <a:pt x="70" y="137"/>
                  </a:lnTo>
                  <a:lnTo>
                    <a:pt x="20" y="126"/>
                  </a:lnTo>
                  <a:lnTo>
                    <a:pt x="0" y="108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7201" name="Freeform 33"/>
            <p:cNvSpPr>
              <a:spLocks/>
            </p:cNvSpPr>
            <p:nvPr/>
          </p:nvSpPr>
          <p:spPr bwMode="auto">
            <a:xfrm>
              <a:off x="3469" y="2327"/>
              <a:ext cx="111" cy="81"/>
            </a:xfrm>
            <a:custGeom>
              <a:avLst/>
              <a:gdLst/>
              <a:ahLst/>
              <a:cxnLst>
                <a:cxn ang="0">
                  <a:pos x="811" y="300"/>
                </a:cxn>
                <a:cxn ang="0">
                  <a:pos x="827" y="206"/>
                </a:cxn>
                <a:cxn ang="0">
                  <a:pos x="884" y="170"/>
                </a:cxn>
                <a:cxn ang="0">
                  <a:pos x="954" y="163"/>
                </a:cxn>
                <a:cxn ang="0">
                  <a:pos x="996" y="206"/>
                </a:cxn>
                <a:cxn ang="0">
                  <a:pos x="977" y="288"/>
                </a:cxn>
                <a:cxn ang="0">
                  <a:pos x="939" y="400"/>
                </a:cxn>
                <a:cxn ang="0">
                  <a:pos x="861" y="527"/>
                </a:cxn>
                <a:cxn ang="0">
                  <a:pos x="764" y="635"/>
                </a:cxn>
                <a:cxn ang="0">
                  <a:pos x="683" y="693"/>
                </a:cxn>
                <a:cxn ang="0">
                  <a:pos x="595" y="722"/>
                </a:cxn>
                <a:cxn ang="0">
                  <a:pos x="509" y="711"/>
                </a:cxn>
                <a:cxn ang="0">
                  <a:pos x="444" y="678"/>
                </a:cxn>
                <a:cxn ang="0">
                  <a:pos x="420" y="624"/>
                </a:cxn>
                <a:cxn ang="0">
                  <a:pos x="394" y="531"/>
                </a:cxn>
                <a:cxn ang="0">
                  <a:pos x="363" y="358"/>
                </a:cxn>
                <a:cxn ang="0">
                  <a:pos x="339" y="239"/>
                </a:cxn>
                <a:cxn ang="0">
                  <a:pos x="339" y="98"/>
                </a:cxn>
                <a:cxn ang="0">
                  <a:pos x="324" y="73"/>
                </a:cxn>
                <a:cxn ang="0">
                  <a:pos x="278" y="66"/>
                </a:cxn>
                <a:cxn ang="0">
                  <a:pos x="224" y="105"/>
                </a:cxn>
                <a:cxn ang="0">
                  <a:pos x="174" y="170"/>
                </a:cxn>
                <a:cxn ang="0">
                  <a:pos x="115" y="206"/>
                </a:cxn>
                <a:cxn ang="0">
                  <a:pos x="27" y="206"/>
                </a:cxn>
                <a:cxn ang="0">
                  <a:pos x="0" y="184"/>
                </a:cxn>
                <a:cxn ang="0">
                  <a:pos x="0" y="149"/>
                </a:cxn>
                <a:cxn ang="0">
                  <a:pos x="39" y="115"/>
                </a:cxn>
                <a:cxn ang="0">
                  <a:pos x="81" y="127"/>
                </a:cxn>
                <a:cxn ang="0">
                  <a:pos x="120" y="119"/>
                </a:cxn>
                <a:cxn ang="0">
                  <a:pos x="190" y="73"/>
                </a:cxn>
                <a:cxn ang="0">
                  <a:pos x="258" y="22"/>
                </a:cxn>
                <a:cxn ang="0">
                  <a:pos x="324" y="8"/>
                </a:cxn>
                <a:cxn ang="0">
                  <a:pos x="417" y="0"/>
                </a:cxn>
                <a:cxn ang="0">
                  <a:pos x="420" y="40"/>
                </a:cxn>
                <a:cxn ang="0">
                  <a:pos x="398" y="83"/>
                </a:cxn>
                <a:cxn ang="0">
                  <a:pos x="394" y="195"/>
                </a:cxn>
                <a:cxn ang="0">
                  <a:pos x="420" y="343"/>
                </a:cxn>
                <a:cxn ang="0">
                  <a:pos x="464" y="487"/>
                </a:cxn>
                <a:cxn ang="0">
                  <a:pos x="501" y="573"/>
                </a:cxn>
                <a:cxn ang="0">
                  <a:pos x="560" y="614"/>
                </a:cxn>
                <a:cxn ang="0">
                  <a:pos x="618" y="614"/>
                </a:cxn>
                <a:cxn ang="0">
                  <a:pos x="676" y="573"/>
                </a:cxn>
                <a:cxn ang="0">
                  <a:pos x="753" y="483"/>
                </a:cxn>
                <a:cxn ang="0">
                  <a:pos x="803" y="354"/>
                </a:cxn>
                <a:cxn ang="0">
                  <a:pos x="811" y="300"/>
                </a:cxn>
              </a:cxnLst>
              <a:rect l="0" t="0" r="r" b="b"/>
              <a:pathLst>
                <a:path w="996" h="722">
                  <a:moveTo>
                    <a:pt x="811" y="300"/>
                  </a:moveTo>
                  <a:lnTo>
                    <a:pt x="827" y="206"/>
                  </a:lnTo>
                  <a:lnTo>
                    <a:pt x="884" y="170"/>
                  </a:lnTo>
                  <a:lnTo>
                    <a:pt x="954" y="163"/>
                  </a:lnTo>
                  <a:lnTo>
                    <a:pt x="996" y="206"/>
                  </a:lnTo>
                  <a:lnTo>
                    <a:pt x="977" y="288"/>
                  </a:lnTo>
                  <a:lnTo>
                    <a:pt x="939" y="400"/>
                  </a:lnTo>
                  <a:lnTo>
                    <a:pt x="861" y="527"/>
                  </a:lnTo>
                  <a:lnTo>
                    <a:pt x="764" y="635"/>
                  </a:lnTo>
                  <a:lnTo>
                    <a:pt x="683" y="693"/>
                  </a:lnTo>
                  <a:lnTo>
                    <a:pt x="595" y="722"/>
                  </a:lnTo>
                  <a:lnTo>
                    <a:pt x="509" y="711"/>
                  </a:lnTo>
                  <a:lnTo>
                    <a:pt x="444" y="678"/>
                  </a:lnTo>
                  <a:lnTo>
                    <a:pt x="420" y="624"/>
                  </a:lnTo>
                  <a:lnTo>
                    <a:pt x="394" y="531"/>
                  </a:lnTo>
                  <a:lnTo>
                    <a:pt x="363" y="358"/>
                  </a:lnTo>
                  <a:lnTo>
                    <a:pt x="339" y="239"/>
                  </a:lnTo>
                  <a:lnTo>
                    <a:pt x="339" y="98"/>
                  </a:lnTo>
                  <a:lnTo>
                    <a:pt x="324" y="73"/>
                  </a:lnTo>
                  <a:lnTo>
                    <a:pt x="278" y="66"/>
                  </a:lnTo>
                  <a:lnTo>
                    <a:pt x="224" y="105"/>
                  </a:lnTo>
                  <a:lnTo>
                    <a:pt x="174" y="170"/>
                  </a:lnTo>
                  <a:lnTo>
                    <a:pt x="115" y="206"/>
                  </a:lnTo>
                  <a:lnTo>
                    <a:pt x="27" y="206"/>
                  </a:lnTo>
                  <a:lnTo>
                    <a:pt x="0" y="184"/>
                  </a:lnTo>
                  <a:lnTo>
                    <a:pt x="0" y="149"/>
                  </a:lnTo>
                  <a:lnTo>
                    <a:pt x="39" y="115"/>
                  </a:lnTo>
                  <a:lnTo>
                    <a:pt x="81" y="127"/>
                  </a:lnTo>
                  <a:lnTo>
                    <a:pt x="120" y="119"/>
                  </a:lnTo>
                  <a:lnTo>
                    <a:pt x="190" y="73"/>
                  </a:lnTo>
                  <a:lnTo>
                    <a:pt x="258" y="22"/>
                  </a:lnTo>
                  <a:lnTo>
                    <a:pt x="324" y="8"/>
                  </a:lnTo>
                  <a:lnTo>
                    <a:pt x="417" y="0"/>
                  </a:lnTo>
                  <a:lnTo>
                    <a:pt x="420" y="40"/>
                  </a:lnTo>
                  <a:lnTo>
                    <a:pt x="398" y="83"/>
                  </a:lnTo>
                  <a:lnTo>
                    <a:pt x="394" y="195"/>
                  </a:lnTo>
                  <a:lnTo>
                    <a:pt x="420" y="343"/>
                  </a:lnTo>
                  <a:lnTo>
                    <a:pt x="464" y="487"/>
                  </a:lnTo>
                  <a:lnTo>
                    <a:pt x="501" y="573"/>
                  </a:lnTo>
                  <a:lnTo>
                    <a:pt x="560" y="614"/>
                  </a:lnTo>
                  <a:lnTo>
                    <a:pt x="618" y="614"/>
                  </a:lnTo>
                  <a:lnTo>
                    <a:pt x="676" y="573"/>
                  </a:lnTo>
                  <a:lnTo>
                    <a:pt x="753" y="483"/>
                  </a:lnTo>
                  <a:lnTo>
                    <a:pt x="803" y="354"/>
                  </a:lnTo>
                  <a:lnTo>
                    <a:pt x="811" y="30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7202" name="Freeform 34"/>
            <p:cNvSpPr>
              <a:spLocks/>
            </p:cNvSpPr>
            <p:nvPr/>
          </p:nvSpPr>
          <p:spPr bwMode="auto">
            <a:xfrm>
              <a:off x="3521" y="2146"/>
              <a:ext cx="78" cy="127"/>
            </a:xfrm>
            <a:custGeom>
              <a:avLst/>
              <a:gdLst/>
              <a:ahLst/>
              <a:cxnLst>
                <a:cxn ang="0">
                  <a:pos x="448" y="865"/>
                </a:cxn>
                <a:cxn ang="0">
                  <a:pos x="563" y="974"/>
                </a:cxn>
                <a:cxn ang="0">
                  <a:pos x="610" y="974"/>
                </a:cxn>
                <a:cxn ang="0">
                  <a:pos x="687" y="1018"/>
                </a:cxn>
                <a:cxn ang="0">
                  <a:pos x="703" y="1067"/>
                </a:cxn>
                <a:cxn ang="0">
                  <a:pos x="679" y="1133"/>
                </a:cxn>
                <a:cxn ang="0">
                  <a:pos x="617" y="1140"/>
                </a:cxn>
                <a:cxn ang="0">
                  <a:pos x="540" y="1089"/>
                </a:cxn>
                <a:cxn ang="0">
                  <a:pos x="385" y="952"/>
                </a:cxn>
                <a:cxn ang="0">
                  <a:pos x="286" y="823"/>
                </a:cxn>
                <a:cxn ang="0">
                  <a:pos x="239" y="721"/>
                </a:cxn>
                <a:cxn ang="0">
                  <a:pos x="208" y="548"/>
                </a:cxn>
                <a:cxn ang="0">
                  <a:pos x="208" y="324"/>
                </a:cxn>
                <a:cxn ang="0">
                  <a:pos x="200" y="267"/>
                </a:cxn>
                <a:cxn ang="0">
                  <a:pos x="155" y="224"/>
                </a:cxn>
                <a:cxn ang="0">
                  <a:pos x="23" y="231"/>
                </a:cxn>
                <a:cxn ang="0">
                  <a:pos x="0" y="209"/>
                </a:cxn>
                <a:cxn ang="0">
                  <a:pos x="30" y="195"/>
                </a:cxn>
                <a:cxn ang="0">
                  <a:pos x="124" y="188"/>
                </a:cxn>
                <a:cxn ang="0">
                  <a:pos x="139" y="173"/>
                </a:cxn>
                <a:cxn ang="0">
                  <a:pos x="7" y="101"/>
                </a:cxn>
                <a:cxn ang="0">
                  <a:pos x="7" y="73"/>
                </a:cxn>
                <a:cxn ang="0">
                  <a:pos x="30" y="65"/>
                </a:cxn>
                <a:cxn ang="0">
                  <a:pos x="139" y="122"/>
                </a:cxn>
                <a:cxn ang="0">
                  <a:pos x="162" y="115"/>
                </a:cxn>
                <a:cxn ang="0">
                  <a:pos x="139" y="7"/>
                </a:cxn>
                <a:cxn ang="0">
                  <a:pos x="155" y="0"/>
                </a:cxn>
                <a:cxn ang="0">
                  <a:pos x="170" y="7"/>
                </a:cxn>
                <a:cxn ang="0">
                  <a:pos x="200" y="115"/>
                </a:cxn>
                <a:cxn ang="0">
                  <a:pos x="223" y="122"/>
                </a:cxn>
                <a:cxn ang="0">
                  <a:pos x="286" y="7"/>
                </a:cxn>
                <a:cxn ang="0">
                  <a:pos x="301" y="7"/>
                </a:cxn>
                <a:cxn ang="0">
                  <a:pos x="301" y="44"/>
                </a:cxn>
                <a:cxn ang="0">
                  <a:pos x="262" y="137"/>
                </a:cxn>
                <a:cxn ang="0">
                  <a:pos x="262" y="188"/>
                </a:cxn>
                <a:cxn ang="0">
                  <a:pos x="278" y="253"/>
                </a:cxn>
                <a:cxn ang="0">
                  <a:pos x="270" y="339"/>
                </a:cxn>
                <a:cxn ang="0">
                  <a:pos x="278" y="497"/>
                </a:cxn>
                <a:cxn ang="0">
                  <a:pos x="293" y="599"/>
                </a:cxn>
                <a:cxn ang="0">
                  <a:pos x="332" y="714"/>
                </a:cxn>
                <a:cxn ang="0">
                  <a:pos x="385" y="801"/>
                </a:cxn>
                <a:cxn ang="0">
                  <a:pos x="448" y="865"/>
                </a:cxn>
              </a:cxnLst>
              <a:rect l="0" t="0" r="r" b="b"/>
              <a:pathLst>
                <a:path w="703" h="1140">
                  <a:moveTo>
                    <a:pt x="448" y="865"/>
                  </a:moveTo>
                  <a:lnTo>
                    <a:pt x="563" y="974"/>
                  </a:lnTo>
                  <a:lnTo>
                    <a:pt x="610" y="974"/>
                  </a:lnTo>
                  <a:lnTo>
                    <a:pt x="687" y="1018"/>
                  </a:lnTo>
                  <a:lnTo>
                    <a:pt x="703" y="1067"/>
                  </a:lnTo>
                  <a:lnTo>
                    <a:pt x="679" y="1133"/>
                  </a:lnTo>
                  <a:lnTo>
                    <a:pt x="617" y="1140"/>
                  </a:lnTo>
                  <a:lnTo>
                    <a:pt x="540" y="1089"/>
                  </a:lnTo>
                  <a:lnTo>
                    <a:pt x="385" y="952"/>
                  </a:lnTo>
                  <a:lnTo>
                    <a:pt x="286" y="823"/>
                  </a:lnTo>
                  <a:lnTo>
                    <a:pt x="239" y="721"/>
                  </a:lnTo>
                  <a:lnTo>
                    <a:pt x="208" y="548"/>
                  </a:lnTo>
                  <a:lnTo>
                    <a:pt x="208" y="324"/>
                  </a:lnTo>
                  <a:lnTo>
                    <a:pt x="200" y="267"/>
                  </a:lnTo>
                  <a:lnTo>
                    <a:pt x="155" y="224"/>
                  </a:lnTo>
                  <a:lnTo>
                    <a:pt x="23" y="231"/>
                  </a:lnTo>
                  <a:lnTo>
                    <a:pt x="0" y="209"/>
                  </a:lnTo>
                  <a:lnTo>
                    <a:pt x="30" y="195"/>
                  </a:lnTo>
                  <a:lnTo>
                    <a:pt x="124" y="188"/>
                  </a:lnTo>
                  <a:lnTo>
                    <a:pt x="139" y="173"/>
                  </a:lnTo>
                  <a:lnTo>
                    <a:pt x="7" y="101"/>
                  </a:lnTo>
                  <a:lnTo>
                    <a:pt x="7" y="73"/>
                  </a:lnTo>
                  <a:lnTo>
                    <a:pt x="30" y="65"/>
                  </a:lnTo>
                  <a:lnTo>
                    <a:pt x="139" y="122"/>
                  </a:lnTo>
                  <a:lnTo>
                    <a:pt x="162" y="115"/>
                  </a:lnTo>
                  <a:lnTo>
                    <a:pt x="139" y="7"/>
                  </a:lnTo>
                  <a:lnTo>
                    <a:pt x="155" y="0"/>
                  </a:lnTo>
                  <a:lnTo>
                    <a:pt x="170" y="7"/>
                  </a:lnTo>
                  <a:lnTo>
                    <a:pt x="200" y="115"/>
                  </a:lnTo>
                  <a:lnTo>
                    <a:pt x="223" y="122"/>
                  </a:lnTo>
                  <a:lnTo>
                    <a:pt x="286" y="7"/>
                  </a:lnTo>
                  <a:lnTo>
                    <a:pt x="301" y="7"/>
                  </a:lnTo>
                  <a:lnTo>
                    <a:pt x="301" y="44"/>
                  </a:lnTo>
                  <a:lnTo>
                    <a:pt x="262" y="137"/>
                  </a:lnTo>
                  <a:lnTo>
                    <a:pt x="262" y="188"/>
                  </a:lnTo>
                  <a:lnTo>
                    <a:pt x="278" y="253"/>
                  </a:lnTo>
                  <a:lnTo>
                    <a:pt x="270" y="339"/>
                  </a:lnTo>
                  <a:lnTo>
                    <a:pt x="278" y="497"/>
                  </a:lnTo>
                  <a:lnTo>
                    <a:pt x="293" y="599"/>
                  </a:lnTo>
                  <a:lnTo>
                    <a:pt x="332" y="714"/>
                  </a:lnTo>
                  <a:lnTo>
                    <a:pt x="385" y="801"/>
                  </a:lnTo>
                  <a:lnTo>
                    <a:pt x="448" y="865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7203" name="Freeform 35"/>
            <p:cNvSpPr>
              <a:spLocks/>
            </p:cNvSpPr>
            <p:nvPr/>
          </p:nvSpPr>
          <p:spPr bwMode="auto">
            <a:xfrm>
              <a:off x="3616" y="2157"/>
              <a:ext cx="102" cy="119"/>
            </a:xfrm>
            <a:custGeom>
              <a:avLst/>
              <a:gdLst/>
              <a:ahLst/>
              <a:cxnLst>
                <a:cxn ang="0">
                  <a:pos x="16" y="945"/>
                </a:cxn>
                <a:cxn ang="0">
                  <a:pos x="0" y="994"/>
                </a:cxn>
                <a:cxn ang="0">
                  <a:pos x="16" y="1067"/>
                </a:cxn>
                <a:cxn ang="0">
                  <a:pos x="70" y="1067"/>
                </a:cxn>
                <a:cxn ang="0">
                  <a:pos x="232" y="1038"/>
                </a:cxn>
                <a:cxn ang="0">
                  <a:pos x="410" y="980"/>
                </a:cxn>
                <a:cxn ang="0">
                  <a:pos x="556" y="887"/>
                </a:cxn>
                <a:cxn ang="0">
                  <a:pos x="642" y="764"/>
                </a:cxn>
                <a:cxn ang="0">
                  <a:pos x="718" y="555"/>
                </a:cxn>
                <a:cxn ang="0">
                  <a:pos x="741" y="360"/>
                </a:cxn>
                <a:cxn ang="0">
                  <a:pos x="741" y="267"/>
                </a:cxn>
                <a:cxn ang="0">
                  <a:pos x="780" y="209"/>
                </a:cxn>
                <a:cxn ang="0">
                  <a:pos x="849" y="187"/>
                </a:cxn>
                <a:cxn ang="0">
                  <a:pos x="911" y="187"/>
                </a:cxn>
                <a:cxn ang="0">
                  <a:pos x="919" y="158"/>
                </a:cxn>
                <a:cxn ang="0">
                  <a:pos x="827" y="165"/>
                </a:cxn>
                <a:cxn ang="0">
                  <a:pos x="811" y="144"/>
                </a:cxn>
                <a:cxn ang="0">
                  <a:pos x="888" y="65"/>
                </a:cxn>
                <a:cxn ang="0">
                  <a:pos x="872" y="43"/>
                </a:cxn>
                <a:cxn ang="0">
                  <a:pos x="857" y="58"/>
                </a:cxn>
                <a:cxn ang="0">
                  <a:pos x="796" y="115"/>
                </a:cxn>
                <a:cxn ang="0">
                  <a:pos x="780" y="115"/>
                </a:cxn>
                <a:cxn ang="0">
                  <a:pos x="780" y="14"/>
                </a:cxn>
                <a:cxn ang="0">
                  <a:pos x="765" y="0"/>
                </a:cxn>
                <a:cxn ang="0">
                  <a:pos x="741" y="7"/>
                </a:cxn>
                <a:cxn ang="0">
                  <a:pos x="749" y="115"/>
                </a:cxn>
                <a:cxn ang="0">
                  <a:pos x="734" y="122"/>
                </a:cxn>
                <a:cxn ang="0">
                  <a:pos x="671" y="65"/>
                </a:cxn>
                <a:cxn ang="0">
                  <a:pos x="626" y="58"/>
                </a:cxn>
                <a:cxn ang="0">
                  <a:pos x="634" y="87"/>
                </a:cxn>
                <a:cxn ang="0">
                  <a:pos x="703" y="151"/>
                </a:cxn>
                <a:cxn ang="0">
                  <a:pos x="703" y="187"/>
                </a:cxn>
                <a:cxn ang="0">
                  <a:pos x="679" y="260"/>
                </a:cxn>
                <a:cxn ang="0">
                  <a:pos x="679" y="324"/>
                </a:cxn>
                <a:cxn ang="0">
                  <a:pos x="679" y="433"/>
                </a:cxn>
                <a:cxn ang="0">
                  <a:pos x="648" y="570"/>
                </a:cxn>
                <a:cxn ang="0">
                  <a:pos x="618" y="656"/>
                </a:cxn>
                <a:cxn ang="0">
                  <a:pos x="564" y="764"/>
                </a:cxn>
                <a:cxn ang="0">
                  <a:pos x="502" y="850"/>
                </a:cxn>
                <a:cxn ang="0">
                  <a:pos x="456" y="894"/>
                </a:cxn>
                <a:cxn ang="0">
                  <a:pos x="332" y="930"/>
                </a:cxn>
                <a:cxn ang="0">
                  <a:pos x="217" y="945"/>
                </a:cxn>
                <a:cxn ang="0">
                  <a:pos x="100" y="959"/>
                </a:cxn>
                <a:cxn ang="0">
                  <a:pos x="16" y="945"/>
                </a:cxn>
              </a:cxnLst>
              <a:rect l="0" t="0" r="r" b="b"/>
              <a:pathLst>
                <a:path w="919" h="1067">
                  <a:moveTo>
                    <a:pt x="16" y="945"/>
                  </a:moveTo>
                  <a:lnTo>
                    <a:pt x="0" y="994"/>
                  </a:lnTo>
                  <a:lnTo>
                    <a:pt x="16" y="1067"/>
                  </a:lnTo>
                  <a:lnTo>
                    <a:pt x="70" y="1067"/>
                  </a:lnTo>
                  <a:lnTo>
                    <a:pt x="232" y="1038"/>
                  </a:lnTo>
                  <a:lnTo>
                    <a:pt x="410" y="980"/>
                  </a:lnTo>
                  <a:lnTo>
                    <a:pt x="556" y="887"/>
                  </a:lnTo>
                  <a:lnTo>
                    <a:pt x="642" y="764"/>
                  </a:lnTo>
                  <a:lnTo>
                    <a:pt x="718" y="555"/>
                  </a:lnTo>
                  <a:lnTo>
                    <a:pt x="741" y="360"/>
                  </a:lnTo>
                  <a:lnTo>
                    <a:pt x="741" y="267"/>
                  </a:lnTo>
                  <a:lnTo>
                    <a:pt x="780" y="209"/>
                  </a:lnTo>
                  <a:lnTo>
                    <a:pt x="849" y="187"/>
                  </a:lnTo>
                  <a:lnTo>
                    <a:pt x="911" y="187"/>
                  </a:lnTo>
                  <a:lnTo>
                    <a:pt x="919" y="158"/>
                  </a:lnTo>
                  <a:lnTo>
                    <a:pt x="827" y="165"/>
                  </a:lnTo>
                  <a:lnTo>
                    <a:pt x="811" y="144"/>
                  </a:lnTo>
                  <a:lnTo>
                    <a:pt x="888" y="65"/>
                  </a:lnTo>
                  <a:lnTo>
                    <a:pt x="872" y="43"/>
                  </a:lnTo>
                  <a:lnTo>
                    <a:pt x="857" y="58"/>
                  </a:lnTo>
                  <a:lnTo>
                    <a:pt x="796" y="115"/>
                  </a:lnTo>
                  <a:lnTo>
                    <a:pt x="780" y="115"/>
                  </a:lnTo>
                  <a:lnTo>
                    <a:pt x="780" y="14"/>
                  </a:lnTo>
                  <a:lnTo>
                    <a:pt x="765" y="0"/>
                  </a:lnTo>
                  <a:lnTo>
                    <a:pt x="741" y="7"/>
                  </a:lnTo>
                  <a:lnTo>
                    <a:pt x="749" y="115"/>
                  </a:lnTo>
                  <a:lnTo>
                    <a:pt x="734" y="122"/>
                  </a:lnTo>
                  <a:lnTo>
                    <a:pt x="671" y="65"/>
                  </a:lnTo>
                  <a:lnTo>
                    <a:pt x="626" y="58"/>
                  </a:lnTo>
                  <a:lnTo>
                    <a:pt x="634" y="87"/>
                  </a:lnTo>
                  <a:lnTo>
                    <a:pt x="703" y="151"/>
                  </a:lnTo>
                  <a:lnTo>
                    <a:pt x="703" y="187"/>
                  </a:lnTo>
                  <a:lnTo>
                    <a:pt x="679" y="260"/>
                  </a:lnTo>
                  <a:lnTo>
                    <a:pt x="679" y="324"/>
                  </a:lnTo>
                  <a:lnTo>
                    <a:pt x="679" y="433"/>
                  </a:lnTo>
                  <a:lnTo>
                    <a:pt x="648" y="570"/>
                  </a:lnTo>
                  <a:lnTo>
                    <a:pt x="618" y="656"/>
                  </a:lnTo>
                  <a:lnTo>
                    <a:pt x="564" y="764"/>
                  </a:lnTo>
                  <a:lnTo>
                    <a:pt x="502" y="850"/>
                  </a:lnTo>
                  <a:lnTo>
                    <a:pt x="456" y="894"/>
                  </a:lnTo>
                  <a:lnTo>
                    <a:pt x="332" y="930"/>
                  </a:lnTo>
                  <a:lnTo>
                    <a:pt x="217" y="945"/>
                  </a:lnTo>
                  <a:lnTo>
                    <a:pt x="100" y="959"/>
                  </a:lnTo>
                  <a:lnTo>
                    <a:pt x="16" y="945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87204" name="Text Box 36"/>
          <p:cNvSpPr txBox="1">
            <a:spLocks noChangeArrowheads="1"/>
          </p:cNvSpPr>
          <p:nvPr/>
        </p:nvSpPr>
        <p:spPr bwMode="auto">
          <a:xfrm>
            <a:off x="6119813" y="2286000"/>
            <a:ext cx="24431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Is sorted wrt </a:t>
            </a:r>
            <a:br>
              <a:rPr lang="en-US" sz="3000" b="0">
                <a:latin typeface="Times New Roman" charset="0"/>
              </a:rPr>
            </a:br>
            <a:r>
              <a:rPr lang="en-US" sz="3000" b="0">
                <a:latin typeface="Times New Roman" charset="0"/>
              </a:rPr>
              <a:t>first i+1 digits.</a:t>
            </a:r>
          </a:p>
        </p:txBody>
      </p:sp>
      <p:grpSp>
        <p:nvGrpSpPr>
          <p:cNvPr id="9" name="Group 37"/>
          <p:cNvGrpSpPr>
            <a:grpSpLocks noChangeAspect="1"/>
          </p:cNvGrpSpPr>
          <p:nvPr/>
        </p:nvGrpSpPr>
        <p:grpSpPr bwMode="auto">
          <a:xfrm rot="2360341">
            <a:off x="6616700" y="1435100"/>
            <a:ext cx="1079500" cy="1079500"/>
            <a:chOff x="1224" y="1212"/>
            <a:chExt cx="3144" cy="3112"/>
          </a:xfrm>
        </p:grpSpPr>
        <p:sp>
          <p:nvSpPr>
            <p:cNvPr id="1287206" name="Freeform 38" descr="Green marble"/>
            <p:cNvSpPr>
              <a:spLocks noChangeAspect="1"/>
            </p:cNvSpPr>
            <p:nvPr/>
          </p:nvSpPr>
          <p:spPr bwMode="auto">
            <a:xfrm>
              <a:off x="1224" y="2539"/>
              <a:ext cx="2280" cy="1785"/>
            </a:xfrm>
            <a:custGeom>
              <a:avLst/>
              <a:gdLst/>
              <a:ahLst/>
              <a:cxnLst>
                <a:cxn ang="0">
                  <a:pos x="748" y="30"/>
                </a:cxn>
                <a:cxn ang="0">
                  <a:pos x="1224" y="305"/>
                </a:cxn>
                <a:cxn ang="0">
                  <a:pos x="2184" y="257"/>
                </a:cxn>
                <a:cxn ang="0">
                  <a:pos x="1800" y="1121"/>
                </a:cxn>
                <a:cxn ang="0">
                  <a:pos x="1743" y="1313"/>
                </a:cxn>
                <a:cxn ang="0">
                  <a:pos x="1717" y="1479"/>
                </a:cxn>
                <a:cxn ang="0">
                  <a:pos x="1560" y="1549"/>
                </a:cxn>
                <a:cxn ang="0">
                  <a:pos x="1272" y="1553"/>
                </a:cxn>
                <a:cxn ang="0">
                  <a:pos x="168" y="1649"/>
                </a:cxn>
                <a:cxn ang="0">
                  <a:pos x="264" y="737"/>
                </a:cxn>
                <a:cxn ang="0">
                  <a:pos x="425" y="126"/>
                </a:cxn>
                <a:cxn ang="0">
                  <a:pos x="748" y="30"/>
                </a:cxn>
              </a:cxnLst>
              <a:rect l="0" t="0" r="r" b="b"/>
              <a:pathLst>
                <a:path w="2280" h="1785">
                  <a:moveTo>
                    <a:pt x="748" y="30"/>
                  </a:moveTo>
                  <a:cubicBezTo>
                    <a:pt x="881" y="60"/>
                    <a:pt x="985" y="267"/>
                    <a:pt x="1224" y="305"/>
                  </a:cubicBezTo>
                  <a:cubicBezTo>
                    <a:pt x="1463" y="343"/>
                    <a:pt x="2088" y="121"/>
                    <a:pt x="2184" y="257"/>
                  </a:cubicBezTo>
                  <a:cubicBezTo>
                    <a:pt x="2280" y="393"/>
                    <a:pt x="1873" y="945"/>
                    <a:pt x="1800" y="1121"/>
                  </a:cubicBezTo>
                  <a:cubicBezTo>
                    <a:pt x="1727" y="1297"/>
                    <a:pt x="1757" y="1253"/>
                    <a:pt x="1743" y="1313"/>
                  </a:cubicBezTo>
                  <a:cubicBezTo>
                    <a:pt x="1729" y="1373"/>
                    <a:pt x="1747" y="1440"/>
                    <a:pt x="1717" y="1479"/>
                  </a:cubicBezTo>
                  <a:cubicBezTo>
                    <a:pt x="1687" y="1518"/>
                    <a:pt x="1634" y="1537"/>
                    <a:pt x="1560" y="1549"/>
                  </a:cubicBezTo>
                  <a:cubicBezTo>
                    <a:pt x="1486" y="1561"/>
                    <a:pt x="1504" y="1536"/>
                    <a:pt x="1272" y="1553"/>
                  </a:cubicBezTo>
                  <a:cubicBezTo>
                    <a:pt x="1040" y="1570"/>
                    <a:pt x="336" y="1785"/>
                    <a:pt x="168" y="1649"/>
                  </a:cubicBezTo>
                  <a:cubicBezTo>
                    <a:pt x="0" y="1513"/>
                    <a:pt x="221" y="991"/>
                    <a:pt x="264" y="737"/>
                  </a:cubicBezTo>
                  <a:cubicBezTo>
                    <a:pt x="307" y="483"/>
                    <a:pt x="344" y="244"/>
                    <a:pt x="425" y="126"/>
                  </a:cubicBezTo>
                  <a:cubicBezTo>
                    <a:pt x="506" y="8"/>
                    <a:pt x="615" y="0"/>
                    <a:pt x="748" y="30"/>
                  </a:cubicBezTo>
                  <a:close/>
                </a:path>
              </a:pathLst>
            </a:custGeom>
            <a:blipFill dpi="0" rotWithShape="0">
              <a:blip r:embed="rId2"/>
              <a:srcRect/>
              <a:tile tx="0" ty="0" sx="100000" sy="100000" flip="none" algn="tl"/>
            </a:blip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7207" name="Freeform 39" descr="Green marble"/>
            <p:cNvSpPr>
              <a:spLocks noChangeAspect="1"/>
            </p:cNvSpPr>
            <p:nvPr/>
          </p:nvSpPr>
          <p:spPr bwMode="auto">
            <a:xfrm>
              <a:off x="3056" y="1628"/>
              <a:ext cx="1312" cy="1296"/>
            </a:xfrm>
            <a:custGeom>
              <a:avLst/>
              <a:gdLst/>
              <a:ahLst/>
              <a:cxnLst>
                <a:cxn ang="0">
                  <a:pos x="592" y="160"/>
                </a:cxn>
                <a:cxn ang="0">
                  <a:pos x="16" y="640"/>
                </a:cxn>
                <a:cxn ang="0">
                  <a:pos x="496" y="1024"/>
                </a:cxn>
                <a:cxn ang="0">
                  <a:pos x="1216" y="1216"/>
                </a:cxn>
                <a:cxn ang="0">
                  <a:pos x="1072" y="544"/>
                </a:cxn>
                <a:cxn ang="0">
                  <a:pos x="1120" y="64"/>
                </a:cxn>
                <a:cxn ang="0">
                  <a:pos x="592" y="160"/>
                </a:cxn>
              </a:cxnLst>
              <a:rect l="0" t="0" r="r" b="b"/>
              <a:pathLst>
                <a:path w="1312" h="1296">
                  <a:moveTo>
                    <a:pt x="592" y="160"/>
                  </a:moveTo>
                  <a:cubicBezTo>
                    <a:pt x="408" y="256"/>
                    <a:pt x="32" y="496"/>
                    <a:pt x="16" y="640"/>
                  </a:cubicBezTo>
                  <a:cubicBezTo>
                    <a:pt x="0" y="784"/>
                    <a:pt x="296" y="928"/>
                    <a:pt x="496" y="1024"/>
                  </a:cubicBezTo>
                  <a:cubicBezTo>
                    <a:pt x="696" y="1120"/>
                    <a:pt x="1120" y="1296"/>
                    <a:pt x="1216" y="1216"/>
                  </a:cubicBezTo>
                  <a:cubicBezTo>
                    <a:pt x="1312" y="1136"/>
                    <a:pt x="1088" y="736"/>
                    <a:pt x="1072" y="544"/>
                  </a:cubicBezTo>
                  <a:cubicBezTo>
                    <a:pt x="1056" y="352"/>
                    <a:pt x="1208" y="128"/>
                    <a:pt x="1120" y="64"/>
                  </a:cubicBezTo>
                  <a:cubicBezTo>
                    <a:pt x="1032" y="0"/>
                    <a:pt x="776" y="64"/>
                    <a:pt x="592" y="160"/>
                  </a:cubicBezTo>
                  <a:close/>
                </a:path>
              </a:pathLst>
            </a:custGeom>
            <a:blipFill dpi="0" rotWithShape="0">
              <a:blip r:embed="rId2"/>
              <a:srcRect/>
              <a:tile tx="0" ty="0" sx="100000" sy="100000" flip="none" algn="tl"/>
            </a:blip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0" name="Group 40"/>
            <p:cNvGrpSpPr>
              <a:grpSpLocks noChangeAspect="1"/>
            </p:cNvGrpSpPr>
            <p:nvPr/>
          </p:nvGrpSpPr>
          <p:grpSpPr bwMode="auto">
            <a:xfrm>
              <a:off x="1776" y="1212"/>
              <a:ext cx="1944" cy="2413"/>
              <a:chOff x="2227" y="1194"/>
              <a:chExt cx="1944" cy="2413"/>
            </a:xfrm>
          </p:grpSpPr>
          <p:sp>
            <p:nvSpPr>
              <p:cNvPr id="1287209" name="Freeform 41"/>
              <p:cNvSpPr>
                <a:spLocks noChangeAspect="1"/>
              </p:cNvSpPr>
              <p:nvPr/>
            </p:nvSpPr>
            <p:spPr bwMode="auto">
              <a:xfrm rot="-2705309">
                <a:off x="2708" y="1513"/>
                <a:ext cx="406" cy="340"/>
              </a:xfrm>
              <a:custGeom>
                <a:avLst/>
                <a:gdLst/>
                <a:ahLst/>
                <a:cxnLst>
                  <a:cxn ang="0">
                    <a:pos x="388" y="289"/>
                  </a:cxn>
                  <a:cxn ang="0">
                    <a:pos x="372" y="177"/>
                  </a:cxn>
                  <a:cxn ang="0">
                    <a:pos x="341" y="78"/>
                  </a:cxn>
                  <a:cxn ang="0">
                    <a:pos x="284" y="24"/>
                  </a:cxn>
                  <a:cxn ang="0">
                    <a:pos x="185" y="0"/>
                  </a:cxn>
                  <a:cxn ang="0">
                    <a:pos x="100" y="24"/>
                  </a:cxn>
                  <a:cxn ang="0">
                    <a:pos x="19" y="123"/>
                  </a:cxn>
                  <a:cxn ang="0">
                    <a:pos x="0" y="243"/>
                  </a:cxn>
                  <a:cxn ang="0">
                    <a:pos x="19" y="370"/>
                  </a:cxn>
                  <a:cxn ang="0">
                    <a:pos x="50" y="447"/>
                  </a:cxn>
                  <a:cxn ang="0">
                    <a:pos x="88" y="528"/>
                  </a:cxn>
                  <a:cxn ang="0">
                    <a:pos x="130" y="582"/>
                  </a:cxn>
                  <a:cxn ang="0">
                    <a:pos x="177" y="608"/>
                  </a:cxn>
                  <a:cxn ang="0">
                    <a:pos x="242" y="585"/>
                  </a:cxn>
                  <a:cxn ang="0">
                    <a:pos x="307" y="531"/>
                  </a:cxn>
                  <a:cxn ang="0">
                    <a:pos x="349" y="455"/>
                  </a:cxn>
                  <a:cxn ang="0">
                    <a:pos x="388" y="390"/>
                  </a:cxn>
                  <a:cxn ang="0">
                    <a:pos x="400" y="351"/>
                  </a:cxn>
                  <a:cxn ang="0">
                    <a:pos x="565" y="293"/>
                  </a:cxn>
                  <a:cxn ang="0">
                    <a:pos x="600" y="270"/>
                  </a:cxn>
                  <a:cxn ang="0">
                    <a:pos x="580" y="235"/>
                  </a:cxn>
                  <a:cxn ang="0">
                    <a:pos x="388" y="289"/>
                  </a:cxn>
                </a:cxnLst>
                <a:rect l="0" t="0" r="r" b="b"/>
                <a:pathLst>
                  <a:path w="600" h="608">
                    <a:moveTo>
                      <a:pt x="388" y="289"/>
                    </a:moveTo>
                    <a:lnTo>
                      <a:pt x="372" y="177"/>
                    </a:lnTo>
                    <a:lnTo>
                      <a:pt x="341" y="78"/>
                    </a:lnTo>
                    <a:lnTo>
                      <a:pt x="284" y="24"/>
                    </a:lnTo>
                    <a:lnTo>
                      <a:pt x="185" y="0"/>
                    </a:lnTo>
                    <a:lnTo>
                      <a:pt x="100" y="24"/>
                    </a:lnTo>
                    <a:lnTo>
                      <a:pt x="19" y="123"/>
                    </a:lnTo>
                    <a:lnTo>
                      <a:pt x="0" y="243"/>
                    </a:lnTo>
                    <a:lnTo>
                      <a:pt x="19" y="370"/>
                    </a:lnTo>
                    <a:lnTo>
                      <a:pt x="50" y="447"/>
                    </a:lnTo>
                    <a:lnTo>
                      <a:pt x="88" y="528"/>
                    </a:lnTo>
                    <a:lnTo>
                      <a:pt x="130" y="582"/>
                    </a:lnTo>
                    <a:lnTo>
                      <a:pt x="177" y="608"/>
                    </a:lnTo>
                    <a:lnTo>
                      <a:pt x="242" y="585"/>
                    </a:lnTo>
                    <a:lnTo>
                      <a:pt x="307" y="531"/>
                    </a:lnTo>
                    <a:lnTo>
                      <a:pt x="349" y="455"/>
                    </a:lnTo>
                    <a:lnTo>
                      <a:pt x="388" y="390"/>
                    </a:lnTo>
                    <a:lnTo>
                      <a:pt x="400" y="351"/>
                    </a:lnTo>
                    <a:lnTo>
                      <a:pt x="565" y="293"/>
                    </a:lnTo>
                    <a:lnTo>
                      <a:pt x="600" y="270"/>
                    </a:lnTo>
                    <a:lnTo>
                      <a:pt x="580" y="235"/>
                    </a:lnTo>
                    <a:lnTo>
                      <a:pt x="388" y="289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7210" name="Freeform 42"/>
              <p:cNvSpPr>
                <a:spLocks noChangeAspect="1"/>
              </p:cNvSpPr>
              <p:nvPr/>
            </p:nvSpPr>
            <p:spPr bwMode="auto">
              <a:xfrm rot="-2705309">
                <a:off x="2999" y="1873"/>
                <a:ext cx="418" cy="758"/>
              </a:xfrm>
              <a:custGeom>
                <a:avLst/>
                <a:gdLst/>
                <a:ahLst/>
                <a:cxnLst>
                  <a:cxn ang="0">
                    <a:pos x="208" y="161"/>
                  </a:cxn>
                  <a:cxn ang="0">
                    <a:pos x="284" y="80"/>
                  </a:cxn>
                  <a:cxn ang="0">
                    <a:pos x="411" y="3"/>
                  </a:cxn>
                  <a:cxn ang="0">
                    <a:pos x="469" y="0"/>
                  </a:cxn>
                  <a:cxn ang="0">
                    <a:pos x="573" y="34"/>
                  </a:cxn>
                  <a:cxn ang="0">
                    <a:pos x="619" y="85"/>
                  </a:cxn>
                  <a:cxn ang="0">
                    <a:pos x="619" y="161"/>
                  </a:cxn>
                  <a:cxn ang="0">
                    <a:pos x="542" y="304"/>
                  </a:cxn>
                  <a:cxn ang="0">
                    <a:pos x="458" y="415"/>
                  </a:cxn>
                  <a:cxn ang="0">
                    <a:pos x="422" y="508"/>
                  </a:cxn>
                  <a:cxn ang="0">
                    <a:pos x="399" y="615"/>
                  </a:cxn>
                  <a:cxn ang="0">
                    <a:pos x="422" y="719"/>
                  </a:cxn>
                  <a:cxn ang="0">
                    <a:pos x="445" y="820"/>
                  </a:cxn>
                  <a:cxn ang="0">
                    <a:pos x="445" y="935"/>
                  </a:cxn>
                  <a:cxn ang="0">
                    <a:pos x="411" y="1005"/>
                  </a:cxn>
                  <a:cxn ang="0">
                    <a:pos x="334" y="1043"/>
                  </a:cxn>
                  <a:cxn ang="0">
                    <a:pos x="242" y="1085"/>
                  </a:cxn>
                  <a:cxn ang="0">
                    <a:pos x="157" y="1085"/>
                  </a:cxn>
                  <a:cxn ang="0">
                    <a:pos x="100" y="1054"/>
                  </a:cxn>
                  <a:cxn ang="0">
                    <a:pos x="23" y="927"/>
                  </a:cxn>
                  <a:cxn ang="0">
                    <a:pos x="0" y="797"/>
                  </a:cxn>
                  <a:cxn ang="0">
                    <a:pos x="8" y="628"/>
                  </a:cxn>
                  <a:cxn ang="0">
                    <a:pos x="65" y="415"/>
                  </a:cxn>
                  <a:cxn ang="0">
                    <a:pos x="123" y="277"/>
                  </a:cxn>
                  <a:cxn ang="0">
                    <a:pos x="208" y="161"/>
                  </a:cxn>
                </a:cxnLst>
                <a:rect l="0" t="0" r="r" b="b"/>
                <a:pathLst>
                  <a:path w="619" h="1085">
                    <a:moveTo>
                      <a:pt x="208" y="161"/>
                    </a:moveTo>
                    <a:lnTo>
                      <a:pt x="284" y="80"/>
                    </a:lnTo>
                    <a:lnTo>
                      <a:pt x="411" y="3"/>
                    </a:lnTo>
                    <a:lnTo>
                      <a:pt x="469" y="0"/>
                    </a:lnTo>
                    <a:lnTo>
                      <a:pt x="573" y="34"/>
                    </a:lnTo>
                    <a:lnTo>
                      <a:pt x="619" y="85"/>
                    </a:lnTo>
                    <a:lnTo>
                      <a:pt x="619" y="161"/>
                    </a:lnTo>
                    <a:lnTo>
                      <a:pt x="542" y="304"/>
                    </a:lnTo>
                    <a:lnTo>
                      <a:pt x="458" y="415"/>
                    </a:lnTo>
                    <a:lnTo>
                      <a:pt x="422" y="508"/>
                    </a:lnTo>
                    <a:lnTo>
                      <a:pt x="399" y="615"/>
                    </a:lnTo>
                    <a:lnTo>
                      <a:pt x="422" y="719"/>
                    </a:lnTo>
                    <a:lnTo>
                      <a:pt x="445" y="820"/>
                    </a:lnTo>
                    <a:lnTo>
                      <a:pt x="445" y="935"/>
                    </a:lnTo>
                    <a:lnTo>
                      <a:pt x="411" y="1005"/>
                    </a:lnTo>
                    <a:lnTo>
                      <a:pt x="334" y="1043"/>
                    </a:lnTo>
                    <a:lnTo>
                      <a:pt x="242" y="1085"/>
                    </a:lnTo>
                    <a:lnTo>
                      <a:pt x="157" y="1085"/>
                    </a:lnTo>
                    <a:lnTo>
                      <a:pt x="100" y="1054"/>
                    </a:lnTo>
                    <a:lnTo>
                      <a:pt x="23" y="927"/>
                    </a:lnTo>
                    <a:lnTo>
                      <a:pt x="0" y="797"/>
                    </a:lnTo>
                    <a:lnTo>
                      <a:pt x="8" y="628"/>
                    </a:lnTo>
                    <a:lnTo>
                      <a:pt x="65" y="415"/>
                    </a:lnTo>
                    <a:lnTo>
                      <a:pt x="123" y="277"/>
                    </a:lnTo>
                    <a:lnTo>
                      <a:pt x="208" y="161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7211" name="Freeform 43"/>
              <p:cNvSpPr>
                <a:spLocks noChangeAspect="1"/>
              </p:cNvSpPr>
              <p:nvPr/>
            </p:nvSpPr>
            <p:spPr bwMode="auto">
              <a:xfrm rot="-2705309">
                <a:off x="3504" y="2064"/>
                <a:ext cx="812" cy="523"/>
              </a:xfrm>
              <a:custGeom>
                <a:avLst/>
                <a:gdLst/>
                <a:ahLst/>
                <a:cxnLst>
                  <a:cxn ang="0">
                    <a:pos x="0" y="76"/>
                  </a:cxn>
                  <a:cxn ang="0">
                    <a:pos x="66" y="0"/>
                  </a:cxn>
                  <a:cxn ang="0">
                    <a:pos x="163" y="0"/>
                  </a:cxn>
                  <a:cxn ang="0">
                    <a:pos x="343" y="19"/>
                  </a:cxn>
                  <a:cxn ang="0">
                    <a:pos x="555" y="30"/>
                  </a:cxn>
                  <a:cxn ang="0">
                    <a:pos x="636" y="65"/>
                  </a:cxn>
                  <a:cxn ang="0">
                    <a:pos x="670" y="110"/>
                  </a:cxn>
                  <a:cxn ang="0">
                    <a:pos x="678" y="180"/>
                  </a:cxn>
                  <a:cxn ang="0">
                    <a:pos x="654" y="253"/>
                  </a:cxn>
                  <a:cxn ang="0">
                    <a:pos x="589" y="365"/>
                  </a:cxn>
                  <a:cxn ang="0">
                    <a:pos x="504" y="457"/>
                  </a:cxn>
                  <a:cxn ang="0">
                    <a:pos x="439" y="541"/>
                  </a:cxn>
                  <a:cxn ang="0">
                    <a:pos x="412" y="607"/>
                  </a:cxn>
                  <a:cxn ang="0">
                    <a:pos x="393" y="653"/>
                  </a:cxn>
                  <a:cxn ang="0">
                    <a:pos x="400" y="689"/>
                  </a:cxn>
                  <a:cxn ang="0">
                    <a:pos x="405" y="711"/>
                  </a:cxn>
                  <a:cxn ang="0">
                    <a:pos x="482" y="711"/>
                  </a:cxn>
                  <a:cxn ang="0">
                    <a:pos x="601" y="692"/>
                  </a:cxn>
                  <a:cxn ang="0">
                    <a:pos x="678" y="692"/>
                  </a:cxn>
                  <a:cxn ang="0">
                    <a:pos x="758" y="723"/>
                  </a:cxn>
                  <a:cxn ang="0">
                    <a:pos x="782" y="761"/>
                  </a:cxn>
                  <a:cxn ang="0">
                    <a:pos x="758" y="796"/>
                  </a:cxn>
                  <a:cxn ang="0">
                    <a:pos x="724" y="808"/>
                  </a:cxn>
                  <a:cxn ang="0">
                    <a:pos x="670" y="792"/>
                  </a:cxn>
                  <a:cxn ang="0">
                    <a:pos x="597" y="749"/>
                  </a:cxn>
                  <a:cxn ang="0">
                    <a:pos x="520" y="757"/>
                  </a:cxn>
                  <a:cxn ang="0">
                    <a:pos x="393" y="780"/>
                  </a:cxn>
                  <a:cxn ang="0">
                    <a:pos x="355" y="773"/>
                  </a:cxn>
                  <a:cxn ang="0">
                    <a:pos x="335" y="746"/>
                  </a:cxn>
                  <a:cxn ang="0">
                    <a:pos x="335" y="681"/>
                  </a:cxn>
                  <a:cxn ang="0">
                    <a:pos x="335" y="588"/>
                  </a:cxn>
                  <a:cxn ang="0">
                    <a:pos x="389" y="518"/>
                  </a:cxn>
                  <a:cxn ang="0">
                    <a:pos x="470" y="414"/>
                  </a:cxn>
                  <a:cxn ang="0">
                    <a:pos x="540" y="323"/>
                  </a:cxn>
                  <a:cxn ang="0">
                    <a:pos x="586" y="253"/>
                  </a:cxn>
                  <a:cxn ang="0">
                    <a:pos x="609" y="192"/>
                  </a:cxn>
                  <a:cxn ang="0">
                    <a:pos x="597" y="157"/>
                  </a:cxn>
                  <a:cxn ang="0">
                    <a:pos x="566" y="115"/>
                  </a:cxn>
                  <a:cxn ang="0">
                    <a:pos x="520" y="103"/>
                  </a:cxn>
                  <a:cxn ang="0">
                    <a:pos x="470" y="103"/>
                  </a:cxn>
                  <a:cxn ang="0">
                    <a:pos x="358" y="103"/>
                  </a:cxn>
                  <a:cxn ang="0">
                    <a:pos x="193" y="134"/>
                  </a:cxn>
                  <a:cxn ang="0">
                    <a:pos x="70" y="146"/>
                  </a:cxn>
                  <a:cxn ang="0">
                    <a:pos x="20" y="134"/>
                  </a:cxn>
                  <a:cxn ang="0">
                    <a:pos x="0" y="115"/>
                  </a:cxn>
                  <a:cxn ang="0">
                    <a:pos x="0" y="76"/>
                  </a:cxn>
                </a:cxnLst>
                <a:rect l="0" t="0" r="r" b="b"/>
                <a:pathLst>
                  <a:path w="782" h="808">
                    <a:moveTo>
                      <a:pt x="0" y="76"/>
                    </a:moveTo>
                    <a:lnTo>
                      <a:pt x="66" y="0"/>
                    </a:lnTo>
                    <a:lnTo>
                      <a:pt x="163" y="0"/>
                    </a:lnTo>
                    <a:lnTo>
                      <a:pt x="343" y="19"/>
                    </a:lnTo>
                    <a:lnTo>
                      <a:pt x="555" y="30"/>
                    </a:lnTo>
                    <a:lnTo>
                      <a:pt x="636" y="65"/>
                    </a:lnTo>
                    <a:lnTo>
                      <a:pt x="670" y="110"/>
                    </a:lnTo>
                    <a:lnTo>
                      <a:pt x="678" y="180"/>
                    </a:lnTo>
                    <a:lnTo>
                      <a:pt x="654" y="253"/>
                    </a:lnTo>
                    <a:lnTo>
                      <a:pt x="589" y="365"/>
                    </a:lnTo>
                    <a:lnTo>
                      <a:pt x="504" y="457"/>
                    </a:lnTo>
                    <a:lnTo>
                      <a:pt x="439" y="541"/>
                    </a:lnTo>
                    <a:lnTo>
                      <a:pt x="412" y="607"/>
                    </a:lnTo>
                    <a:lnTo>
                      <a:pt x="393" y="653"/>
                    </a:lnTo>
                    <a:lnTo>
                      <a:pt x="400" y="689"/>
                    </a:lnTo>
                    <a:lnTo>
                      <a:pt x="405" y="711"/>
                    </a:lnTo>
                    <a:lnTo>
                      <a:pt x="482" y="711"/>
                    </a:lnTo>
                    <a:lnTo>
                      <a:pt x="601" y="692"/>
                    </a:lnTo>
                    <a:lnTo>
                      <a:pt x="678" y="692"/>
                    </a:lnTo>
                    <a:lnTo>
                      <a:pt x="758" y="723"/>
                    </a:lnTo>
                    <a:lnTo>
                      <a:pt x="782" y="761"/>
                    </a:lnTo>
                    <a:lnTo>
                      <a:pt x="758" y="796"/>
                    </a:lnTo>
                    <a:lnTo>
                      <a:pt x="724" y="808"/>
                    </a:lnTo>
                    <a:lnTo>
                      <a:pt x="670" y="792"/>
                    </a:lnTo>
                    <a:lnTo>
                      <a:pt x="597" y="749"/>
                    </a:lnTo>
                    <a:lnTo>
                      <a:pt x="520" y="757"/>
                    </a:lnTo>
                    <a:lnTo>
                      <a:pt x="393" y="780"/>
                    </a:lnTo>
                    <a:lnTo>
                      <a:pt x="355" y="773"/>
                    </a:lnTo>
                    <a:lnTo>
                      <a:pt x="335" y="746"/>
                    </a:lnTo>
                    <a:lnTo>
                      <a:pt x="335" y="681"/>
                    </a:lnTo>
                    <a:lnTo>
                      <a:pt x="335" y="588"/>
                    </a:lnTo>
                    <a:lnTo>
                      <a:pt x="389" y="518"/>
                    </a:lnTo>
                    <a:lnTo>
                      <a:pt x="470" y="414"/>
                    </a:lnTo>
                    <a:lnTo>
                      <a:pt x="540" y="323"/>
                    </a:lnTo>
                    <a:lnTo>
                      <a:pt x="586" y="253"/>
                    </a:lnTo>
                    <a:lnTo>
                      <a:pt x="609" y="192"/>
                    </a:lnTo>
                    <a:lnTo>
                      <a:pt x="597" y="157"/>
                    </a:lnTo>
                    <a:lnTo>
                      <a:pt x="566" y="115"/>
                    </a:lnTo>
                    <a:lnTo>
                      <a:pt x="520" y="103"/>
                    </a:lnTo>
                    <a:lnTo>
                      <a:pt x="470" y="103"/>
                    </a:lnTo>
                    <a:lnTo>
                      <a:pt x="358" y="103"/>
                    </a:lnTo>
                    <a:lnTo>
                      <a:pt x="193" y="134"/>
                    </a:lnTo>
                    <a:lnTo>
                      <a:pt x="70" y="146"/>
                    </a:lnTo>
                    <a:lnTo>
                      <a:pt x="20" y="134"/>
                    </a:lnTo>
                    <a:lnTo>
                      <a:pt x="0" y="115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7212" name="Freeform 44"/>
              <p:cNvSpPr>
                <a:spLocks noChangeAspect="1"/>
              </p:cNvSpPr>
              <p:nvPr/>
            </p:nvSpPr>
            <p:spPr bwMode="auto">
              <a:xfrm rot="-4121048">
                <a:off x="2675" y="2797"/>
                <a:ext cx="1159" cy="461"/>
              </a:xfrm>
              <a:custGeom>
                <a:avLst/>
                <a:gdLst/>
                <a:ahLst/>
                <a:cxnLst>
                  <a:cxn ang="0">
                    <a:pos x="808" y="320"/>
                  </a:cxn>
                  <a:cxn ang="0">
                    <a:pos x="823" y="219"/>
                  </a:cxn>
                  <a:cxn ang="0">
                    <a:pos x="881" y="181"/>
                  </a:cxn>
                  <a:cxn ang="0">
                    <a:pos x="950" y="174"/>
                  </a:cxn>
                  <a:cxn ang="0">
                    <a:pos x="992" y="219"/>
                  </a:cxn>
                  <a:cxn ang="0">
                    <a:pos x="973" y="308"/>
                  </a:cxn>
                  <a:cxn ang="0">
                    <a:pos x="935" y="427"/>
                  </a:cxn>
                  <a:cxn ang="0">
                    <a:pos x="857" y="562"/>
                  </a:cxn>
                  <a:cxn ang="0">
                    <a:pos x="761" y="677"/>
                  </a:cxn>
                  <a:cxn ang="0">
                    <a:pos x="681" y="739"/>
                  </a:cxn>
                  <a:cxn ang="0">
                    <a:pos x="592" y="770"/>
                  </a:cxn>
                  <a:cxn ang="0">
                    <a:pos x="507" y="759"/>
                  </a:cxn>
                  <a:cxn ang="0">
                    <a:pos x="442" y="723"/>
                  </a:cxn>
                  <a:cxn ang="0">
                    <a:pos x="419" y="666"/>
                  </a:cxn>
                  <a:cxn ang="0">
                    <a:pos x="392" y="566"/>
                  </a:cxn>
                  <a:cxn ang="0">
                    <a:pos x="361" y="382"/>
                  </a:cxn>
                  <a:cxn ang="0">
                    <a:pos x="338" y="254"/>
                  </a:cxn>
                  <a:cxn ang="0">
                    <a:pos x="338" y="104"/>
                  </a:cxn>
                  <a:cxn ang="0">
                    <a:pos x="323" y="78"/>
                  </a:cxn>
                  <a:cxn ang="0">
                    <a:pos x="277" y="70"/>
                  </a:cxn>
                  <a:cxn ang="0">
                    <a:pos x="223" y="112"/>
                  </a:cxn>
                  <a:cxn ang="0">
                    <a:pos x="173" y="181"/>
                  </a:cxn>
                  <a:cxn ang="0">
                    <a:pos x="115" y="219"/>
                  </a:cxn>
                  <a:cxn ang="0">
                    <a:pos x="27" y="219"/>
                  </a:cxn>
                  <a:cxn ang="0">
                    <a:pos x="0" y="196"/>
                  </a:cxn>
                  <a:cxn ang="0">
                    <a:pos x="0" y="158"/>
                  </a:cxn>
                  <a:cxn ang="0">
                    <a:pos x="39" y="123"/>
                  </a:cxn>
                  <a:cxn ang="0">
                    <a:pos x="81" y="135"/>
                  </a:cxn>
                  <a:cxn ang="0">
                    <a:pos x="119" y="127"/>
                  </a:cxn>
                  <a:cxn ang="0">
                    <a:pos x="189" y="78"/>
                  </a:cxn>
                  <a:cxn ang="0">
                    <a:pos x="257" y="23"/>
                  </a:cxn>
                  <a:cxn ang="0">
                    <a:pos x="323" y="8"/>
                  </a:cxn>
                  <a:cxn ang="0">
                    <a:pos x="415" y="0"/>
                  </a:cxn>
                  <a:cxn ang="0">
                    <a:pos x="419" y="42"/>
                  </a:cxn>
                  <a:cxn ang="0">
                    <a:pos x="397" y="89"/>
                  </a:cxn>
                  <a:cxn ang="0">
                    <a:pos x="392" y="208"/>
                  </a:cxn>
                  <a:cxn ang="0">
                    <a:pos x="419" y="366"/>
                  </a:cxn>
                  <a:cxn ang="0">
                    <a:pos x="462" y="520"/>
                  </a:cxn>
                  <a:cxn ang="0">
                    <a:pos x="499" y="612"/>
                  </a:cxn>
                  <a:cxn ang="0">
                    <a:pos x="558" y="655"/>
                  </a:cxn>
                  <a:cxn ang="0">
                    <a:pos x="615" y="655"/>
                  </a:cxn>
                  <a:cxn ang="0">
                    <a:pos x="673" y="612"/>
                  </a:cxn>
                  <a:cxn ang="0">
                    <a:pos x="750" y="515"/>
                  </a:cxn>
                  <a:cxn ang="0">
                    <a:pos x="800" y="377"/>
                  </a:cxn>
                  <a:cxn ang="0">
                    <a:pos x="808" y="320"/>
                  </a:cxn>
                </a:cxnLst>
                <a:rect l="0" t="0" r="r" b="b"/>
                <a:pathLst>
                  <a:path w="992" h="770">
                    <a:moveTo>
                      <a:pt x="808" y="320"/>
                    </a:moveTo>
                    <a:lnTo>
                      <a:pt x="823" y="219"/>
                    </a:lnTo>
                    <a:lnTo>
                      <a:pt x="881" y="181"/>
                    </a:lnTo>
                    <a:lnTo>
                      <a:pt x="950" y="174"/>
                    </a:lnTo>
                    <a:lnTo>
                      <a:pt x="992" y="219"/>
                    </a:lnTo>
                    <a:lnTo>
                      <a:pt x="973" y="308"/>
                    </a:lnTo>
                    <a:lnTo>
                      <a:pt x="935" y="427"/>
                    </a:lnTo>
                    <a:lnTo>
                      <a:pt x="857" y="562"/>
                    </a:lnTo>
                    <a:lnTo>
                      <a:pt x="761" y="677"/>
                    </a:lnTo>
                    <a:lnTo>
                      <a:pt x="681" y="739"/>
                    </a:lnTo>
                    <a:lnTo>
                      <a:pt x="592" y="770"/>
                    </a:lnTo>
                    <a:lnTo>
                      <a:pt x="507" y="759"/>
                    </a:lnTo>
                    <a:lnTo>
                      <a:pt x="442" y="723"/>
                    </a:lnTo>
                    <a:lnTo>
                      <a:pt x="419" y="666"/>
                    </a:lnTo>
                    <a:lnTo>
                      <a:pt x="392" y="566"/>
                    </a:lnTo>
                    <a:lnTo>
                      <a:pt x="361" y="382"/>
                    </a:lnTo>
                    <a:lnTo>
                      <a:pt x="338" y="254"/>
                    </a:lnTo>
                    <a:lnTo>
                      <a:pt x="338" y="104"/>
                    </a:lnTo>
                    <a:lnTo>
                      <a:pt x="323" y="78"/>
                    </a:lnTo>
                    <a:lnTo>
                      <a:pt x="277" y="70"/>
                    </a:lnTo>
                    <a:lnTo>
                      <a:pt x="223" y="112"/>
                    </a:lnTo>
                    <a:lnTo>
                      <a:pt x="173" y="181"/>
                    </a:lnTo>
                    <a:lnTo>
                      <a:pt x="115" y="219"/>
                    </a:lnTo>
                    <a:lnTo>
                      <a:pt x="27" y="219"/>
                    </a:lnTo>
                    <a:lnTo>
                      <a:pt x="0" y="196"/>
                    </a:lnTo>
                    <a:lnTo>
                      <a:pt x="0" y="158"/>
                    </a:lnTo>
                    <a:lnTo>
                      <a:pt x="39" y="123"/>
                    </a:lnTo>
                    <a:lnTo>
                      <a:pt x="81" y="135"/>
                    </a:lnTo>
                    <a:lnTo>
                      <a:pt x="119" y="127"/>
                    </a:lnTo>
                    <a:lnTo>
                      <a:pt x="189" y="78"/>
                    </a:lnTo>
                    <a:lnTo>
                      <a:pt x="257" y="23"/>
                    </a:lnTo>
                    <a:lnTo>
                      <a:pt x="323" y="8"/>
                    </a:lnTo>
                    <a:lnTo>
                      <a:pt x="415" y="0"/>
                    </a:lnTo>
                    <a:lnTo>
                      <a:pt x="419" y="42"/>
                    </a:lnTo>
                    <a:lnTo>
                      <a:pt x="397" y="89"/>
                    </a:lnTo>
                    <a:lnTo>
                      <a:pt x="392" y="208"/>
                    </a:lnTo>
                    <a:lnTo>
                      <a:pt x="419" y="366"/>
                    </a:lnTo>
                    <a:lnTo>
                      <a:pt x="462" y="520"/>
                    </a:lnTo>
                    <a:lnTo>
                      <a:pt x="499" y="612"/>
                    </a:lnTo>
                    <a:lnTo>
                      <a:pt x="558" y="655"/>
                    </a:lnTo>
                    <a:lnTo>
                      <a:pt x="615" y="655"/>
                    </a:lnTo>
                    <a:lnTo>
                      <a:pt x="673" y="612"/>
                    </a:lnTo>
                    <a:lnTo>
                      <a:pt x="750" y="515"/>
                    </a:lnTo>
                    <a:lnTo>
                      <a:pt x="800" y="377"/>
                    </a:lnTo>
                    <a:lnTo>
                      <a:pt x="808" y="32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7213" name="Freeform 45"/>
              <p:cNvSpPr>
                <a:spLocks noChangeAspect="1"/>
              </p:cNvSpPr>
              <p:nvPr/>
            </p:nvSpPr>
            <p:spPr bwMode="auto">
              <a:xfrm rot="-2705309">
                <a:off x="2414" y="1540"/>
                <a:ext cx="474" cy="848"/>
              </a:xfrm>
              <a:custGeom>
                <a:avLst/>
                <a:gdLst/>
                <a:ahLst/>
                <a:cxnLst>
                  <a:cxn ang="0">
                    <a:pos x="445" y="923"/>
                  </a:cxn>
                  <a:cxn ang="0">
                    <a:pos x="560" y="1039"/>
                  </a:cxn>
                  <a:cxn ang="0">
                    <a:pos x="606" y="1039"/>
                  </a:cxn>
                  <a:cxn ang="0">
                    <a:pos x="684" y="1086"/>
                  </a:cxn>
                  <a:cxn ang="0">
                    <a:pos x="699" y="1139"/>
                  </a:cxn>
                  <a:cxn ang="0">
                    <a:pos x="676" y="1208"/>
                  </a:cxn>
                  <a:cxn ang="0">
                    <a:pos x="614" y="1216"/>
                  </a:cxn>
                  <a:cxn ang="0">
                    <a:pos x="537" y="1162"/>
                  </a:cxn>
                  <a:cxn ang="0">
                    <a:pos x="383" y="1016"/>
                  </a:cxn>
                  <a:cxn ang="0">
                    <a:pos x="284" y="878"/>
                  </a:cxn>
                  <a:cxn ang="0">
                    <a:pos x="237" y="769"/>
                  </a:cxn>
                  <a:cxn ang="0">
                    <a:pos x="206" y="585"/>
                  </a:cxn>
                  <a:cxn ang="0">
                    <a:pos x="206" y="346"/>
                  </a:cxn>
                  <a:cxn ang="0">
                    <a:pos x="198" y="285"/>
                  </a:cxn>
                  <a:cxn ang="0">
                    <a:pos x="153" y="239"/>
                  </a:cxn>
                  <a:cxn ang="0">
                    <a:pos x="22" y="247"/>
                  </a:cxn>
                  <a:cxn ang="0">
                    <a:pos x="0" y="223"/>
                  </a:cxn>
                  <a:cxn ang="0">
                    <a:pos x="29" y="208"/>
                  </a:cxn>
                  <a:cxn ang="0">
                    <a:pos x="122" y="200"/>
                  </a:cxn>
                  <a:cxn ang="0">
                    <a:pos x="138" y="185"/>
                  </a:cxn>
                  <a:cxn ang="0">
                    <a:pos x="6" y="107"/>
                  </a:cxn>
                  <a:cxn ang="0">
                    <a:pos x="6" y="77"/>
                  </a:cxn>
                  <a:cxn ang="0">
                    <a:pos x="29" y="70"/>
                  </a:cxn>
                  <a:cxn ang="0">
                    <a:pos x="138" y="130"/>
                  </a:cxn>
                  <a:cxn ang="0">
                    <a:pos x="161" y="123"/>
                  </a:cxn>
                  <a:cxn ang="0">
                    <a:pos x="138" y="8"/>
                  </a:cxn>
                  <a:cxn ang="0">
                    <a:pos x="153" y="0"/>
                  </a:cxn>
                  <a:cxn ang="0">
                    <a:pos x="169" y="8"/>
                  </a:cxn>
                  <a:cxn ang="0">
                    <a:pos x="198" y="123"/>
                  </a:cxn>
                  <a:cxn ang="0">
                    <a:pos x="222" y="130"/>
                  </a:cxn>
                  <a:cxn ang="0">
                    <a:pos x="284" y="8"/>
                  </a:cxn>
                  <a:cxn ang="0">
                    <a:pos x="299" y="8"/>
                  </a:cxn>
                  <a:cxn ang="0">
                    <a:pos x="299" y="46"/>
                  </a:cxn>
                  <a:cxn ang="0">
                    <a:pos x="260" y="146"/>
                  </a:cxn>
                  <a:cxn ang="0">
                    <a:pos x="260" y="200"/>
                  </a:cxn>
                  <a:cxn ang="0">
                    <a:pos x="276" y="270"/>
                  </a:cxn>
                  <a:cxn ang="0">
                    <a:pos x="268" y="361"/>
                  </a:cxn>
                  <a:cxn ang="0">
                    <a:pos x="276" y="531"/>
                  </a:cxn>
                  <a:cxn ang="0">
                    <a:pos x="291" y="639"/>
                  </a:cxn>
                  <a:cxn ang="0">
                    <a:pos x="330" y="762"/>
                  </a:cxn>
                  <a:cxn ang="0">
                    <a:pos x="383" y="855"/>
                  </a:cxn>
                  <a:cxn ang="0">
                    <a:pos x="445" y="923"/>
                  </a:cxn>
                </a:cxnLst>
                <a:rect l="0" t="0" r="r" b="b"/>
                <a:pathLst>
                  <a:path w="699" h="1216">
                    <a:moveTo>
                      <a:pt x="445" y="923"/>
                    </a:moveTo>
                    <a:lnTo>
                      <a:pt x="560" y="1039"/>
                    </a:lnTo>
                    <a:lnTo>
                      <a:pt x="606" y="1039"/>
                    </a:lnTo>
                    <a:lnTo>
                      <a:pt x="684" y="1086"/>
                    </a:lnTo>
                    <a:lnTo>
                      <a:pt x="699" y="1139"/>
                    </a:lnTo>
                    <a:lnTo>
                      <a:pt x="676" y="1208"/>
                    </a:lnTo>
                    <a:lnTo>
                      <a:pt x="614" y="1216"/>
                    </a:lnTo>
                    <a:lnTo>
                      <a:pt x="537" y="1162"/>
                    </a:lnTo>
                    <a:lnTo>
                      <a:pt x="383" y="1016"/>
                    </a:lnTo>
                    <a:lnTo>
                      <a:pt x="284" y="878"/>
                    </a:lnTo>
                    <a:lnTo>
                      <a:pt x="237" y="769"/>
                    </a:lnTo>
                    <a:lnTo>
                      <a:pt x="206" y="585"/>
                    </a:lnTo>
                    <a:lnTo>
                      <a:pt x="206" y="346"/>
                    </a:lnTo>
                    <a:lnTo>
                      <a:pt x="198" y="285"/>
                    </a:lnTo>
                    <a:lnTo>
                      <a:pt x="153" y="239"/>
                    </a:lnTo>
                    <a:lnTo>
                      <a:pt x="22" y="247"/>
                    </a:lnTo>
                    <a:lnTo>
                      <a:pt x="0" y="223"/>
                    </a:lnTo>
                    <a:lnTo>
                      <a:pt x="29" y="208"/>
                    </a:lnTo>
                    <a:lnTo>
                      <a:pt x="122" y="200"/>
                    </a:lnTo>
                    <a:lnTo>
                      <a:pt x="138" y="185"/>
                    </a:lnTo>
                    <a:lnTo>
                      <a:pt x="6" y="107"/>
                    </a:lnTo>
                    <a:lnTo>
                      <a:pt x="6" y="77"/>
                    </a:lnTo>
                    <a:lnTo>
                      <a:pt x="29" y="70"/>
                    </a:lnTo>
                    <a:lnTo>
                      <a:pt x="138" y="130"/>
                    </a:lnTo>
                    <a:lnTo>
                      <a:pt x="161" y="123"/>
                    </a:lnTo>
                    <a:lnTo>
                      <a:pt x="138" y="8"/>
                    </a:lnTo>
                    <a:lnTo>
                      <a:pt x="153" y="0"/>
                    </a:lnTo>
                    <a:lnTo>
                      <a:pt x="169" y="8"/>
                    </a:lnTo>
                    <a:lnTo>
                      <a:pt x="198" y="123"/>
                    </a:lnTo>
                    <a:lnTo>
                      <a:pt x="222" y="130"/>
                    </a:lnTo>
                    <a:lnTo>
                      <a:pt x="284" y="8"/>
                    </a:lnTo>
                    <a:lnTo>
                      <a:pt x="299" y="8"/>
                    </a:lnTo>
                    <a:lnTo>
                      <a:pt x="299" y="46"/>
                    </a:lnTo>
                    <a:lnTo>
                      <a:pt x="260" y="146"/>
                    </a:lnTo>
                    <a:lnTo>
                      <a:pt x="260" y="200"/>
                    </a:lnTo>
                    <a:lnTo>
                      <a:pt x="276" y="270"/>
                    </a:lnTo>
                    <a:lnTo>
                      <a:pt x="268" y="361"/>
                    </a:lnTo>
                    <a:lnTo>
                      <a:pt x="276" y="531"/>
                    </a:lnTo>
                    <a:lnTo>
                      <a:pt x="291" y="639"/>
                    </a:lnTo>
                    <a:lnTo>
                      <a:pt x="330" y="762"/>
                    </a:lnTo>
                    <a:lnTo>
                      <a:pt x="383" y="855"/>
                    </a:lnTo>
                    <a:lnTo>
                      <a:pt x="445" y="923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7214" name="Freeform 46"/>
              <p:cNvSpPr>
                <a:spLocks noChangeAspect="1"/>
              </p:cNvSpPr>
              <p:nvPr/>
            </p:nvSpPr>
            <p:spPr bwMode="auto">
              <a:xfrm rot="-2705309">
                <a:off x="2793" y="1150"/>
                <a:ext cx="620" cy="708"/>
              </a:xfrm>
              <a:custGeom>
                <a:avLst/>
                <a:gdLst/>
                <a:ahLst/>
                <a:cxnLst>
                  <a:cxn ang="0">
                    <a:pos x="15" y="1008"/>
                  </a:cxn>
                  <a:cxn ang="0">
                    <a:pos x="0" y="1061"/>
                  </a:cxn>
                  <a:cxn ang="0">
                    <a:pos x="15" y="1139"/>
                  </a:cxn>
                  <a:cxn ang="0">
                    <a:pos x="70" y="1139"/>
                  </a:cxn>
                  <a:cxn ang="0">
                    <a:pos x="231" y="1108"/>
                  </a:cxn>
                  <a:cxn ang="0">
                    <a:pos x="408" y="1046"/>
                  </a:cxn>
                  <a:cxn ang="0">
                    <a:pos x="554" y="946"/>
                  </a:cxn>
                  <a:cxn ang="0">
                    <a:pos x="639" y="816"/>
                  </a:cxn>
                  <a:cxn ang="0">
                    <a:pos x="715" y="593"/>
                  </a:cxn>
                  <a:cxn ang="0">
                    <a:pos x="738" y="385"/>
                  </a:cxn>
                  <a:cxn ang="0">
                    <a:pos x="738" y="285"/>
                  </a:cxn>
                  <a:cxn ang="0">
                    <a:pos x="777" y="224"/>
                  </a:cxn>
                  <a:cxn ang="0">
                    <a:pos x="845" y="200"/>
                  </a:cxn>
                  <a:cxn ang="0">
                    <a:pos x="907" y="200"/>
                  </a:cxn>
                  <a:cxn ang="0">
                    <a:pos x="915" y="169"/>
                  </a:cxn>
                  <a:cxn ang="0">
                    <a:pos x="823" y="177"/>
                  </a:cxn>
                  <a:cxn ang="0">
                    <a:pos x="808" y="154"/>
                  </a:cxn>
                  <a:cxn ang="0">
                    <a:pos x="884" y="70"/>
                  </a:cxn>
                  <a:cxn ang="0">
                    <a:pos x="868" y="47"/>
                  </a:cxn>
                  <a:cxn ang="0">
                    <a:pos x="853" y="62"/>
                  </a:cxn>
                  <a:cxn ang="0">
                    <a:pos x="792" y="123"/>
                  </a:cxn>
                  <a:cxn ang="0">
                    <a:pos x="777" y="123"/>
                  </a:cxn>
                  <a:cxn ang="0">
                    <a:pos x="777" y="16"/>
                  </a:cxn>
                  <a:cxn ang="0">
                    <a:pos x="761" y="0"/>
                  </a:cxn>
                  <a:cxn ang="0">
                    <a:pos x="738" y="8"/>
                  </a:cxn>
                  <a:cxn ang="0">
                    <a:pos x="746" y="123"/>
                  </a:cxn>
                  <a:cxn ang="0">
                    <a:pos x="730" y="131"/>
                  </a:cxn>
                  <a:cxn ang="0">
                    <a:pos x="668" y="70"/>
                  </a:cxn>
                  <a:cxn ang="0">
                    <a:pos x="623" y="62"/>
                  </a:cxn>
                  <a:cxn ang="0">
                    <a:pos x="631" y="93"/>
                  </a:cxn>
                  <a:cxn ang="0">
                    <a:pos x="699" y="162"/>
                  </a:cxn>
                  <a:cxn ang="0">
                    <a:pos x="699" y="200"/>
                  </a:cxn>
                  <a:cxn ang="0">
                    <a:pos x="676" y="278"/>
                  </a:cxn>
                  <a:cxn ang="0">
                    <a:pos x="676" y="346"/>
                  </a:cxn>
                  <a:cxn ang="0">
                    <a:pos x="676" y="462"/>
                  </a:cxn>
                  <a:cxn ang="0">
                    <a:pos x="645" y="608"/>
                  </a:cxn>
                  <a:cxn ang="0">
                    <a:pos x="615" y="700"/>
                  </a:cxn>
                  <a:cxn ang="0">
                    <a:pos x="561" y="816"/>
                  </a:cxn>
                  <a:cxn ang="0">
                    <a:pos x="499" y="908"/>
                  </a:cxn>
                  <a:cxn ang="0">
                    <a:pos x="454" y="954"/>
                  </a:cxn>
                  <a:cxn ang="0">
                    <a:pos x="330" y="993"/>
                  </a:cxn>
                  <a:cxn ang="0">
                    <a:pos x="215" y="1008"/>
                  </a:cxn>
                  <a:cxn ang="0">
                    <a:pos x="99" y="1024"/>
                  </a:cxn>
                  <a:cxn ang="0">
                    <a:pos x="15" y="1008"/>
                  </a:cxn>
                </a:cxnLst>
                <a:rect l="0" t="0" r="r" b="b"/>
                <a:pathLst>
                  <a:path w="915" h="1139">
                    <a:moveTo>
                      <a:pt x="15" y="1008"/>
                    </a:moveTo>
                    <a:lnTo>
                      <a:pt x="0" y="1061"/>
                    </a:lnTo>
                    <a:lnTo>
                      <a:pt x="15" y="1139"/>
                    </a:lnTo>
                    <a:lnTo>
                      <a:pt x="70" y="1139"/>
                    </a:lnTo>
                    <a:lnTo>
                      <a:pt x="231" y="1108"/>
                    </a:lnTo>
                    <a:lnTo>
                      <a:pt x="408" y="1046"/>
                    </a:lnTo>
                    <a:lnTo>
                      <a:pt x="554" y="946"/>
                    </a:lnTo>
                    <a:lnTo>
                      <a:pt x="639" y="816"/>
                    </a:lnTo>
                    <a:lnTo>
                      <a:pt x="715" y="593"/>
                    </a:lnTo>
                    <a:lnTo>
                      <a:pt x="738" y="385"/>
                    </a:lnTo>
                    <a:lnTo>
                      <a:pt x="738" y="285"/>
                    </a:lnTo>
                    <a:lnTo>
                      <a:pt x="777" y="224"/>
                    </a:lnTo>
                    <a:lnTo>
                      <a:pt x="845" y="200"/>
                    </a:lnTo>
                    <a:lnTo>
                      <a:pt x="907" y="200"/>
                    </a:lnTo>
                    <a:lnTo>
                      <a:pt x="915" y="169"/>
                    </a:lnTo>
                    <a:lnTo>
                      <a:pt x="823" y="177"/>
                    </a:lnTo>
                    <a:lnTo>
                      <a:pt x="808" y="154"/>
                    </a:lnTo>
                    <a:lnTo>
                      <a:pt x="884" y="70"/>
                    </a:lnTo>
                    <a:lnTo>
                      <a:pt x="868" y="47"/>
                    </a:lnTo>
                    <a:lnTo>
                      <a:pt x="853" y="62"/>
                    </a:lnTo>
                    <a:lnTo>
                      <a:pt x="792" y="123"/>
                    </a:lnTo>
                    <a:lnTo>
                      <a:pt x="777" y="123"/>
                    </a:lnTo>
                    <a:lnTo>
                      <a:pt x="777" y="16"/>
                    </a:lnTo>
                    <a:lnTo>
                      <a:pt x="761" y="0"/>
                    </a:lnTo>
                    <a:lnTo>
                      <a:pt x="738" y="8"/>
                    </a:lnTo>
                    <a:lnTo>
                      <a:pt x="746" y="123"/>
                    </a:lnTo>
                    <a:lnTo>
                      <a:pt x="730" y="131"/>
                    </a:lnTo>
                    <a:lnTo>
                      <a:pt x="668" y="70"/>
                    </a:lnTo>
                    <a:lnTo>
                      <a:pt x="623" y="62"/>
                    </a:lnTo>
                    <a:lnTo>
                      <a:pt x="631" y="93"/>
                    </a:lnTo>
                    <a:lnTo>
                      <a:pt x="699" y="162"/>
                    </a:lnTo>
                    <a:lnTo>
                      <a:pt x="699" y="200"/>
                    </a:lnTo>
                    <a:lnTo>
                      <a:pt x="676" y="278"/>
                    </a:lnTo>
                    <a:lnTo>
                      <a:pt x="676" y="346"/>
                    </a:lnTo>
                    <a:lnTo>
                      <a:pt x="676" y="462"/>
                    </a:lnTo>
                    <a:lnTo>
                      <a:pt x="645" y="608"/>
                    </a:lnTo>
                    <a:lnTo>
                      <a:pt x="615" y="700"/>
                    </a:lnTo>
                    <a:lnTo>
                      <a:pt x="561" y="816"/>
                    </a:lnTo>
                    <a:lnTo>
                      <a:pt x="499" y="908"/>
                    </a:lnTo>
                    <a:lnTo>
                      <a:pt x="454" y="954"/>
                    </a:lnTo>
                    <a:lnTo>
                      <a:pt x="330" y="993"/>
                    </a:lnTo>
                    <a:lnTo>
                      <a:pt x="215" y="1008"/>
                    </a:lnTo>
                    <a:lnTo>
                      <a:pt x="99" y="1024"/>
                    </a:lnTo>
                    <a:lnTo>
                      <a:pt x="15" y="1008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287215" name="Rectangle 47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RadixSort  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Invariant</a:t>
            </a:r>
          </a:p>
        </p:txBody>
      </p:sp>
      <p:sp>
        <p:nvSpPr>
          <p:cNvPr id="133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keys have been correctly stable-sorted with respect to the </a:t>
            </a:r>
            <a:r>
              <a:rPr lang="en-US" i="1"/>
              <a:t>i-1</a:t>
            </a:r>
            <a:r>
              <a:rPr lang="en-US"/>
              <a:t> least-significant digits.</a:t>
            </a: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 rot="2360341">
            <a:off x="6597446" y="339449"/>
            <a:ext cx="1079500" cy="1079500"/>
            <a:chOff x="1224" y="1212"/>
            <a:chExt cx="3144" cy="3112"/>
          </a:xfrm>
        </p:grpSpPr>
        <p:sp>
          <p:nvSpPr>
            <p:cNvPr id="1330181" name="Freeform 5" descr="Green marble"/>
            <p:cNvSpPr>
              <a:spLocks noChangeAspect="1"/>
            </p:cNvSpPr>
            <p:nvPr/>
          </p:nvSpPr>
          <p:spPr bwMode="auto">
            <a:xfrm>
              <a:off x="1224" y="2539"/>
              <a:ext cx="2280" cy="1785"/>
            </a:xfrm>
            <a:custGeom>
              <a:avLst/>
              <a:gdLst/>
              <a:ahLst/>
              <a:cxnLst>
                <a:cxn ang="0">
                  <a:pos x="748" y="30"/>
                </a:cxn>
                <a:cxn ang="0">
                  <a:pos x="1224" y="305"/>
                </a:cxn>
                <a:cxn ang="0">
                  <a:pos x="2184" y="257"/>
                </a:cxn>
                <a:cxn ang="0">
                  <a:pos x="1800" y="1121"/>
                </a:cxn>
                <a:cxn ang="0">
                  <a:pos x="1743" y="1313"/>
                </a:cxn>
                <a:cxn ang="0">
                  <a:pos x="1717" y="1479"/>
                </a:cxn>
                <a:cxn ang="0">
                  <a:pos x="1560" y="1549"/>
                </a:cxn>
                <a:cxn ang="0">
                  <a:pos x="1272" y="1553"/>
                </a:cxn>
                <a:cxn ang="0">
                  <a:pos x="168" y="1649"/>
                </a:cxn>
                <a:cxn ang="0">
                  <a:pos x="264" y="737"/>
                </a:cxn>
                <a:cxn ang="0">
                  <a:pos x="425" y="126"/>
                </a:cxn>
                <a:cxn ang="0">
                  <a:pos x="748" y="30"/>
                </a:cxn>
              </a:cxnLst>
              <a:rect l="0" t="0" r="r" b="b"/>
              <a:pathLst>
                <a:path w="2280" h="1785">
                  <a:moveTo>
                    <a:pt x="748" y="30"/>
                  </a:moveTo>
                  <a:cubicBezTo>
                    <a:pt x="881" y="60"/>
                    <a:pt x="985" y="267"/>
                    <a:pt x="1224" y="305"/>
                  </a:cubicBezTo>
                  <a:cubicBezTo>
                    <a:pt x="1463" y="343"/>
                    <a:pt x="2088" y="121"/>
                    <a:pt x="2184" y="257"/>
                  </a:cubicBezTo>
                  <a:cubicBezTo>
                    <a:pt x="2280" y="393"/>
                    <a:pt x="1873" y="945"/>
                    <a:pt x="1800" y="1121"/>
                  </a:cubicBezTo>
                  <a:cubicBezTo>
                    <a:pt x="1727" y="1297"/>
                    <a:pt x="1757" y="1253"/>
                    <a:pt x="1743" y="1313"/>
                  </a:cubicBezTo>
                  <a:cubicBezTo>
                    <a:pt x="1729" y="1373"/>
                    <a:pt x="1747" y="1440"/>
                    <a:pt x="1717" y="1479"/>
                  </a:cubicBezTo>
                  <a:cubicBezTo>
                    <a:pt x="1687" y="1518"/>
                    <a:pt x="1634" y="1537"/>
                    <a:pt x="1560" y="1549"/>
                  </a:cubicBezTo>
                  <a:cubicBezTo>
                    <a:pt x="1486" y="1561"/>
                    <a:pt x="1504" y="1536"/>
                    <a:pt x="1272" y="1553"/>
                  </a:cubicBezTo>
                  <a:cubicBezTo>
                    <a:pt x="1040" y="1570"/>
                    <a:pt x="336" y="1785"/>
                    <a:pt x="168" y="1649"/>
                  </a:cubicBezTo>
                  <a:cubicBezTo>
                    <a:pt x="0" y="1513"/>
                    <a:pt x="221" y="991"/>
                    <a:pt x="264" y="737"/>
                  </a:cubicBezTo>
                  <a:cubicBezTo>
                    <a:pt x="307" y="483"/>
                    <a:pt x="344" y="244"/>
                    <a:pt x="425" y="126"/>
                  </a:cubicBezTo>
                  <a:cubicBezTo>
                    <a:pt x="506" y="8"/>
                    <a:pt x="615" y="0"/>
                    <a:pt x="748" y="30"/>
                  </a:cubicBezTo>
                  <a:close/>
                </a:path>
              </a:pathLst>
            </a:custGeom>
            <a:blipFill dpi="0" rotWithShape="0">
              <a:blip r:embed="rId2"/>
              <a:srcRect/>
              <a:tile tx="0" ty="0" sx="100000" sy="100000" flip="none" algn="tl"/>
            </a:blip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0182" name="Freeform 6" descr="Green marble"/>
            <p:cNvSpPr>
              <a:spLocks noChangeAspect="1"/>
            </p:cNvSpPr>
            <p:nvPr/>
          </p:nvSpPr>
          <p:spPr bwMode="auto">
            <a:xfrm>
              <a:off x="3056" y="1628"/>
              <a:ext cx="1312" cy="1296"/>
            </a:xfrm>
            <a:custGeom>
              <a:avLst/>
              <a:gdLst/>
              <a:ahLst/>
              <a:cxnLst>
                <a:cxn ang="0">
                  <a:pos x="592" y="160"/>
                </a:cxn>
                <a:cxn ang="0">
                  <a:pos x="16" y="640"/>
                </a:cxn>
                <a:cxn ang="0">
                  <a:pos x="496" y="1024"/>
                </a:cxn>
                <a:cxn ang="0">
                  <a:pos x="1216" y="1216"/>
                </a:cxn>
                <a:cxn ang="0">
                  <a:pos x="1072" y="544"/>
                </a:cxn>
                <a:cxn ang="0">
                  <a:pos x="1120" y="64"/>
                </a:cxn>
                <a:cxn ang="0">
                  <a:pos x="592" y="160"/>
                </a:cxn>
              </a:cxnLst>
              <a:rect l="0" t="0" r="r" b="b"/>
              <a:pathLst>
                <a:path w="1312" h="1296">
                  <a:moveTo>
                    <a:pt x="592" y="160"/>
                  </a:moveTo>
                  <a:cubicBezTo>
                    <a:pt x="408" y="256"/>
                    <a:pt x="32" y="496"/>
                    <a:pt x="16" y="640"/>
                  </a:cubicBezTo>
                  <a:cubicBezTo>
                    <a:pt x="0" y="784"/>
                    <a:pt x="296" y="928"/>
                    <a:pt x="496" y="1024"/>
                  </a:cubicBezTo>
                  <a:cubicBezTo>
                    <a:pt x="696" y="1120"/>
                    <a:pt x="1120" y="1296"/>
                    <a:pt x="1216" y="1216"/>
                  </a:cubicBezTo>
                  <a:cubicBezTo>
                    <a:pt x="1312" y="1136"/>
                    <a:pt x="1088" y="736"/>
                    <a:pt x="1072" y="544"/>
                  </a:cubicBezTo>
                  <a:cubicBezTo>
                    <a:pt x="1056" y="352"/>
                    <a:pt x="1208" y="128"/>
                    <a:pt x="1120" y="64"/>
                  </a:cubicBezTo>
                  <a:cubicBezTo>
                    <a:pt x="1032" y="0"/>
                    <a:pt x="776" y="64"/>
                    <a:pt x="592" y="160"/>
                  </a:cubicBezTo>
                  <a:close/>
                </a:path>
              </a:pathLst>
            </a:custGeom>
            <a:blipFill dpi="0" rotWithShape="0">
              <a:blip r:embed="rId2"/>
              <a:srcRect/>
              <a:tile tx="0" ty="0" sx="100000" sy="100000" flip="none" algn="tl"/>
            </a:blip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" name="Group 7"/>
            <p:cNvGrpSpPr>
              <a:grpSpLocks noChangeAspect="1"/>
            </p:cNvGrpSpPr>
            <p:nvPr/>
          </p:nvGrpSpPr>
          <p:grpSpPr bwMode="auto">
            <a:xfrm>
              <a:off x="1776" y="1212"/>
              <a:ext cx="1944" cy="2413"/>
              <a:chOff x="2227" y="1194"/>
              <a:chExt cx="1944" cy="2413"/>
            </a:xfrm>
          </p:grpSpPr>
          <p:sp>
            <p:nvSpPr>
              <p:cNvPr id="1330184" name="Freeform 8"/>
              <p:cNvSpPr>
                <a:spLocks noChangeAspect="1"/>
              </p:cNvSpPr>
              <p:nvPr/>
            </p:nvSpPr>
            <p:spPr bwMode="auto">
              <a:xfrm rot="-2705309">
                <a:off x="2708" y="1513"/>
                <a:ext cx="406" cy="340"/>
              </a:xfrm>
              <a:custGeom>
                <a:avLst/>
                <a:gdLst/>
                <a:ahLst/>
                <a:cxnLst>
                  <a:cxn ang="0">
                    <a:pos x="388" y="289"/>
                  </a:cxn>
                  <a:cxn ang="0">
                    <a:pos x="372" y="177"/>
                  </a:cxn>
                  <a:cxn ang="0">
                    <a:pos x="341" y="78"/>
                  </a:cxn>
                  <a:cxn ang="0">
                    <a:pos x="284" y="24"/>
                  </a:cxn>
                  <a:cxn ang="0">
                    <a:pos x="185" y="0"/>
                  </a:cxn>
                  <a:cxn ang="0">
                    <a:pos x="100" y="24"/>
                  </a:cxn>
                  <a:cxn ang="0">
                    <a:pos x="19" y="123"/>
                  </a:cxn>
                  <a:cxn ang="0">
                    <a:pos x="0" y="243"/>
                  </a:cxn>
                  <a:cxn ang="0">
                    <a:pos x="19" y="370"/>
                  </a:cxn>
                  <a:cxn ang="0">
                    <a:pos x="50" y="447"/>
                  </a:cxn>
                  <a:cxn ang="0">
                    <a:pos x="88" y="528"/>
                  </a:cxn>
                  <a:cxn ang="0">
                    <a:pos x="130" y="582"/>
                  </a:cxn>
                  <a:cxn ang="0">
                    <a:pos x="177" y="608"/>
                  </a:cxn>
                  <a:cxn ang="0">
                    <a:pos x="242" y="585"/>
                  </a:cxn>
                  <a:cxn ang="0">
                    <a:pos x="307" y="531"/>
                  </a:cxn>
                  <a:cxn ang="0">
                    <a:pos x="349" y="455"/>
                  </a:cxn>
                  <a:cxn ang="0">
                    <a:pos x="388" y="390"/>
                  </a:cxn>
                  <a:cxn ang="0">
                    <a:pos x="400" y="351"/>
                  </a:cxn>
                  <a:cxn ang="0">
                    <a:pos x="565" y="293"/>
                  </a:cxn>
                  <a:cxn ang="0">
                    <a:pos x="600" y="270"/>
                  </a:cxn>
                  <a:cxn ang="0">
                    <a:pos x="580" y="235"/>
                  </a:cxn>
                  <a:cxn ang="0">
                    <a:pos x="388" y="289"/>
                  </a:cxn>
                </a:cxnLst>
                <a:rect l="0" t="0" r="r" b="b"/>
                <a:pathLst>
                  <a:path w="600" h="608">
                    <a:moveTo>
                      <a:pt x="388" y="289"/>
                    </a:moveTo>
                    <a:lnTo>
                      <a:pt x="372" y="177"/>
                    </a:lnTo>
                    <a:lnTo>
                      <a:pt x="341" y="78"/>
                    </a:lnTo>
                    <a:lnTo>
                      <a:pt x="284" y="24"/>
                    </a:lnTo>
                    <a:lnTo>
                      <a:pt x="185" y="0"/>
                    </a:lnTo>
                    <a:lnTo>
                      <a:pt x="100" y="24"/>
                    </a:lnTo>
                    <a:lnTo>
                      <a:pt x="19" y="123"/>
                    </a:lnTo>
                    <a:lnTo>
                      <a:pt x="0" y="243"/>
                    </a:lnTo>
                    <a:lnTo>
                      <a:pt x="19" y="370"/>
                    </a:lnTo>
                    <a:lnTo>
                      <a:pt x="50" y="447"/>
                    </a:lnTo>
                    <a:lnTo>
                      <a:pt x="88" y="528"/>
                    </a:lnTo>
                    <a:lnTo>
                      <a:pt x="130" y="582"/>
                    </a:lnTo>
                    <a:lnTo>
                      <a:pt x="177" y="608"/>
                    </a:lnTo>
                    <a:lnTo>
                      <a:pt x="242" y="585"/>
                    </a:lnTo>
                    <a:lnTo>
                      <a:pt x="307" y="531"/>
                    </a:lnTo>
                    <a:lnTo>
                      <a:pt x="349" y="455"/>
                    </a:lnTo>
                    <a:lnTo>
                      <a:pt x="388" y="390"/>
                    </a:lnTo>
                    <a:lnTo>
                      <a:pt x="400" y="351"/>
                    </a:lnTo>
                    <a:lnTo>
                      <a:pt x="565" y="293"/>
                    </a:lnTo>
                    <a:lnTo>
                      <a:pt x="600" y="270"/>
                    </a:lnTo>
                    <a:lnTo>
                      <a:pt x="580" y="235"/>
                    </a:lnTo>
                    <a:lnTo>
                      <a:pt x="388" y="289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0185" name="Freeform 9"/>
              <p:cNvSpPr>
                <a:spLocks noChangeAspect="1"/>
              </p:cNvSpPr>
              <p:nvPr/>
            </p:nvSpPr>
            <p:spPr bwMode="auto">
              <a:xfrm rot="-2705309">
                <a:off x="2999" y="1873"/>
                <a:ext cx="418" cy="758"/>
              </a:xfrm>
              <a:custGeom>
                <a:avLst/>
                <a:gdLst/>
                <a:ahLst/>
                <a:cxnLst>
                  <a:cxn ang="0">
                    <a:pos x="208" y="161"/>
                  </a:cxn>
                  <a:cxn ang="0">
                    <a:pos x="284" y="80"/>
                  </a:cxn>
                  <a:cxn ang="0">
                    <a:pos x="411" y="3"/>
                  </a:cxn>
                  <a:cxn ang="0">
                    <a:pos x="469" y="0"/>
                  </a:cxn>
                  <a:cxn ang="0">
                    <a:pos x="573" y="34"/>
                  </a:cxn>
                  <a:cxn ang="0">
                    <a:pos x="619" y="85"/>
                  </a:cxn>
                  <a:cxn ang="0">
                    <a:pos x="619" y="161"/>
                  </a:cxn>
                  <a:cxn ang="0">
                    <a:pos x="542" y="304"/>
                  </a:cxn>
                  <a:cxn ang="0">
                    <a:pos x="458" y="415"/>
                  </a:cxn>
                  <a:cxn ang="0">
                    <a:pos x="422" y="508"/>
                  </a:cxn>
                  <a:cxn ang="0">
                    <a:pos x="399" y="615"/>
                  </a:cxn>
                  <a:cxn ang="0">
                    <a:pos x="422" y="719"/>
                  </a:cxn>
                  <a:cxn ang="0">
                    <a:pos x="445" y="820"/>
                  </a:cxn>
                  <a:cxn ang="0">
                    <a:pos x="445" y="935"/>
                  </a:cxn>
                  <a:cxn ang="0">
                    <a:pos x="411" y="1005"/>
                  </a:cxn>
                  <a:cxn ang="0">
                    <a:pos x="334" y="1043"/>
                  </a:cxn>
                  <a:cxn ang="0">
                    <a:pos x="242" y="1085"/>
                  </a:cxn>
                  <a:cxn ang="0">
                    <a:pos x="157" y="1085"/>
                  </a:cxn>
                  <a:cxn ang="0">
                    <a:pos x="100" y="1054"/>
                  </a:cxn>
                  <a:cxn ang="0">
                    <a:pos x="23" y="927"/>
                  </a:cxn>
                  <a:cxn ang="0">
                    <a:pos x="0" y="797"/>
                  </a:cxn>
                  <a:cxn ang="0">
                    <a:pos x="8" y="628"/>
                  </a:cxn>
                  <a:cxn ang="0">
                    <a:pos x="65" y="415"/>
                  </a:cxn>
                  <a:cxn ang="0">
                    <a:pos x="123" y="277"/>
                  </a:cxn>
                  <a:cxn ang="0">
                    <a:pos x="208" y="161"/>
                  </a:cxn>
                </a:cxnLst>
                <a:rect l="0" t="0" r="r" b="b"/>
                <a:pathLst>
                  <a:path w="619" h="1085">
                    <a:moveTo>
                      <a:pt x="208" y="161"/>
                    </a:moveTo>
                    <a:lnTo>
                      <a:pt x="284" y="80"/>
                    </a:lnTo>
                    <a:lnTo>
                      <a:pt x="411" y="3"/>
                    </a:lnTo>
                    <a:lnTo>
                      <a:pt x="469" y="0"/>
                    </a:lnTo>
                    <a:lnTo>
                      <a:pt x="573" y="34"/>
                    </a:lnTo>
                    <a:lnTo>
                      <a:pt x="619" y="85"/>
                    </a:lnTo>
                    <a:lnTo>
                      <a:pt x="619" y="161"/>
                    </a:lnTo>
                    <a:lnTo>
                      <a:pt x="542" y="304"/>
                    </a:lnTo>
                    <a:lnTo>
                      <a:pt x="458" y="415"/>
                    </a:lnTo>
                    <a:lnTo>
                      <a:pt x="422" y="508"/>
                    </a:lnTo>
                    <a:lnTo>
                      <a:pt x="399" y="615"/>
                    </a:lnTo>
                    <a:lnTo>
                      <a:pt x="422" y="719"/>
                    </a:lnTo>
                    <a:lnTo>
                      <a:pt x="445" y="820"/>
                    </a:lnTo>
                    <a:lnTo>
                      <a:pt x="445" y="935"/>
                    </a:lnTo>
                    <a:lnTo>
                      <a:pt x="411" y="1005"/>
                    </a:lnTo>
                    <a:lnTo>
                      <a:pt x="334" y="1043"/>
                    </a:lnTo>
                    <a:lnTo>
                      <a:pt x="242" y="1085"/>
                    </a:lnTo>
                    <a:lnTo>
                      <a:pt x="157" y="1085"/>
                    </a:lnTo>
                    <a:lnTo>
                      <a:pt x="100" y="1054"/>
                    </a:lnTo>
                    <a:lnTo>
                      <a:pt x="23" y="927"/>
                    </a:lnTo>
                    <a:lnTo>
                      <a:pt x="0" y="797"/>
                    </a:lnTo>
                    <a:lnTo>
                      <a:pt x="8" y="628"/>
                    </a:lnTo>
                    <a:lnTo>
                      <a:pt x="65" y="415"/>
                    </a:lnTo>
                    <a:lnTo>
                      <a:pt x="123" y="277"/>
                    </a:lnTo>
                    <a:lnTo>
                      <a:pt x="208" y="161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0186" name="Freeform 10"/>
              <p:cNvSpPr>
                <a:spLocks noChangeAspect="1"/>
              </p:cNvSpPr>
              <p:nvPr/>
            </p:nvSpPr>
            <p:spPr bwMode="auto">
              <a:xfrm rot="-2705309">
                <a:off x="3504" y="2064"/>
                <a:ext cx="812" cy="523"/>
              </a:xfrm>
              <a:custGeom>
                <a:avLst/>
                <a:gdLst/>
                <a:ahLst/>
                <a:cxnLst>
                  <a:cxn ang="0">
                    <a:pos x="0" y="76"/>
                  </a:cxn>
                  <a:cxn ang="0">
                    <a:pos x="66" y="0"/>
                  </a:cxn>
                  <a:cxn ang="0">
                    <a:pos x="163" y="0"/>
                  </a:cxn>
                  <a:cxn ang="0">
                    <a:pos x="343" y="19"/>
                  </a:cxn>
                  <a:cxn ang="0">
                    <a:pos x="555" y="30"/>
                  </a:cxn>
                  <a:cxn ang="0">
                    <a:pos x="636" y="65"/>
                  </a:cxn>
                  <a:cxn ang="0">
                    <a:pos x="670" y="110"/>
                  </a:cxn>
                  <a:cxn ang="0">
                    <a:pos x="678" y="180"/>
                  </a:cxn>
                  <a:cxn ang="0">
                    <a:pos x="654" y="253"/>
                  </a:cxn>
                  <a:cxn ang="0">
                    <a:pos x="589" y="365"/>
                  </a:cxn>
                  <a:cxn ang="0">
                    <a:pos x="504" y="457"/>
                  </a:cxn>
                  <a:cxn ang="0">
                    <a:pos x="439" y="541"/>
                  </a:cxn>
                  <a:cxn ang="0">
                    <a:pos x="412" y="607"/>
                  </a:cxn>
                  <a:cxn ang="0">
                    <a:pos x="393" y="653"/>
                  </a:cxn>
                  <a:cxn ang="0">
                    <a:pos x="400" y="689"/>
                  </a:cxn>
                  <a:cxn ang="0">
                    <a:pos x="405" y="711"/>
                  </a:cxn>
                  <a:cxn ang="0">
                    <a:pos x="482" y="711"/>
                  </a:cxn>
                  <a:cxn ang="0">
                    <a:pos x="601" y="692"/>
                  </a:cxn>
                  <a:cxn ang="0">
                    <a:pos x="678" y="692"/>
                  </a:cxn>
                  <a:cxn ang="0">
                    <a:pos x="758" y="723"/>
                  </a:cxn>
                  <a:cxn ang="0">
                    <a:pos x="782" y="761"/>
                  </a:cxn>
                  <a:cxn ang="0">
                    <a:pos x="758" y="796"/>
                  </a:cxn>
                  <a:cxn ang="0">
                    <a:pos x="724" y="808"/>
                  </a:cxn>
                  <a:cxn ang="0">
                    <a:pos x="670" y="792"/>
                  </a:cxn>
                  <a:cxn ang="0">
                    <a:pos x="597" y="749"/>
                  </a:cxn>
                  <a:cxn ang="0">
                    <a:pos x="520" y="757"/>
                  </a:cxn>
                  <a:cxn ang="0">
                    <a:pos x="393" y="780"/>
                  </a:cxn>
                  <a:cxn ang="0">
                    <a:pos x="355" y="773"/>
                  </a:cxn>
                  <a:cxn ang="0">
                    <a:pos x="335" y="746"/>
                  </a:cxn>
                  <a:cxn ang="0">
                    <a:pos x="335" y="681"/>
                  </a:cxn>
                  <a:cxn ang="0">
                    <a:pos x="335" y="588"/>
                  </a:cxn>
                  <a:cxn ang="0">
                    <a:pos x="389" y="518"/>
                  </a:cxn>
                  <a:cxn ang="0">
                    <a:pos x="470" y="414"/>
                  </a:cxn>
                  <a:cxn ang="0">
                    <a:pos x="540" y="323"/>
                  </a:cxn>
                  <a:cxn ang="0">
                    <a:pos x="586" y="253"/>
                  </a:cxn>
                  <a:cxn ang="0">
                    <a:pos x="609" y="192"/>
                  </a:cxn>
                  <a:cxn ang="0">
                    <a:pos x="597" y="157"/>
                  </a:cxn>
                  <a:cxn ang="0">
                    <a:pos x="566" y="115"/>
                  </a:cxn>
                  <a:cxn ang="0">
                    <a:pos x="520" y="103"/>
                  </a:cxn>
                  <a:cxn ang="0">
                    <a:pos x="470" y="103"/>
                  </a:cxn>
                  <a:cxn ang="0">
                    <a:pos x="358" y="103"/>
                  </a:cxn>
                  <a:cxn ang="0">
                    <a:pos x="193" y="134"/>
                  </a:cxn>
                  <a:cxn ang="0">
                    <a:pos x="70" y="146"/>
                  </a:cxn>
                  <a:cxn ang="0">
                    <a:pos x="20" y="134"/>
                  </a:cxn>
                  <a:cxn ang="0">
                    <a:pos x="0" y="115"/>
                  </a:cxn>
                  <a:cxn ang="0">
                    <a:pos x="0" y="76"/>
                  </a:cxn>
                </a:cxnLst>
                <a:rect l="0" t="0" r="r" b="b"/>
                <a:pathLst>
                  <a:path w="782" h="808">
                    <a:moveTo>
                      <a:pt x="0" y="76"/>
                    </a:moveTo>
                    <a:lnTo>
                      <a:pt x="66" y="0"/>
                    </a:lnTo>
                    <a:lnTo>
                      <a:pt x="163" y="0"/>
                    </a:lnTo>
                    <a:lnTo>
                      <a:pt x="343" y="19"/>
                    </a:lnTo>
                    <a:lnTo>
                      <a:pt x="555" y="30"/>
                    </a:lnTo>
                    <a:lnTo>
                      <a:pt x="636" y="65"/>
                    </a:lnTo>
                    <a:lnTo>
                      <a:pt x="670" y="110"/>
                    </a:lnTo>
                    <a:lnTo>
                      <a:pt x="678" y="180"/>
                    </a:lnTo>
                    <a:lnTo>
                      <a:pt x="654" y="253"/>
                    </a:lnTo>
                    <a:lnTo>
                      <a:pt x="589" y="365"/>
                    </a:lnTo>
                    <a:lnTo>
                      <a:pt x="504" y="457"/>
                    </a:lnTo>
                    <a:lnTo>
                      <a:pt x="439" y="541"/>
                    </a:lnTo>
                    <a:lnTo>
                      <a:pt x="412" y="607"/>
                    </a:lnTo>
                    <a:lnTo>
                      <a:pt x="393" y="653"/>
                    </a:lnTo>
                    <a:lnTo>
                      <a:pt x="400" y="689"/>
                    </a:lnTo>
                    <a:lnTo>
                      <a:pt x="405" y="711"/>
                    </a:lnTo>
                    <a:lnTo>
                      <a:pt x="482" y="711"/>
                    </a:lnTo>
                    <a:lnTo>
                      <a:pt x="601" y="692"/>
                    </a:lnTo>
                    <a:lnTo>
                      <a:pt x="678" y="692"/>
                    </a:lnTo>
                    <a:lnTo>
                      <a:pt x="758" y="723"/>
                    </a:lnTo>
                    <a:lnTo>
                      <a:pt x="782" y="761"/>
                    </a:lnTo>
                    <a:lnTo>
                      <a:pt x="758" y="796"/>
                    </a:lnTo>
                    <a:lnTo>
                      <a:pt x="724" y="808"/>
                    </a:lnTo>
                    <a:lnTo>
                      <a:pt x="670" y="792"/>
                    </a:lnTo>
                    <a:lnTo>
                      <a:pt x="597" y="749"/>
                    </a:lnTo>
                    <a:lnTo>
                      <a:pt x="520" y="757"/>
                    </a:lnTo>
                    <a:lnTo>
                      <a:pt x="393" y="780"/>
                    </a:lnTo>
                    <a:lnTo>
                      <a:pt x="355" y="773"/>
                    </a:lnTo>
                    <a:lnTo>
                      <a:pt x="335" y="746"/>
                    </a:lnTo>
                    <a:lnTo>
                      <a:pt x="335" y="681"/>
                    </a:lnTo>
                    <a:lnTo>
                      <a:pt x="335" y="588"/>
                    </a:lnTo>
                    <a:lnTo>
                      <a:pt x="389" y="518"/>
                    </a:lnTo>
                    <a:lnTo>
                      <a:pt x="470" y="414"/>
                    </a:lnTo>
                    <a:lnTo>
                      <a:pt x="540" y="323"/>
                    </a:lnTo>
                    <a:lnTo>
                      <a:pt x="586" y="253"/>
                    </a:lnTo>
                    <a:lnTo>
                      <a:pt x="609" y="192"/>
                    </a:lnTo>
                    <a:lnTo>
                      <a:pt x="597" y="157"/>
                    </a:lnTo>
                    <a:lnTo>
                      <a:pt x="566" y="115"/>
                    </a:lnTo>
                    <a:lnTo>
                      <a:pt x="520" y="103"/>
                    </a:lnTo>
                    <a:lnTo>
                      <a:pt x="470" y="103"/>
                    </a:lnTo>
                    <a:lnTo>
                      <a:pt x="358" y="103"/>
                    </a:lnTo>
                    <a:lnTo>
                      <a:pt x="193" y="134"/>
                    </a:lnTo>
                    <a:lnTo>
                      <a:pt x="70" y="146"/>
                    </a:lnTo>
                    <a:lnTo>
                      <a:pt x="20" y="134"/>
                    </a:lnTo>
                    <a:lnTo>
                      <a:pt x="0" y="115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0187" name="Freeform 11"/>
              <p:cNvSpPr>
                <a:spLocks noChangeAspect="1"/>
              </p:cNvSpPr>
              <p:nvPr/>
            </p:nvSpPr>
            <p:spPr bwMode="auto">
              <a:xfrm rot="-4121048">
                <a:off x="2675" y="2797"/>
                <a:ext cx="1159" cy="461"/>
              </a:xfrm>
              <a:custGeom>
                <a:avLst/>
                <a:gdLst/>
                <a:ahLst/>
                <a:cxnLst>
                  <a:cxn ang="0">
                    <a:pos x="808" y="320"/>
                  </a:cxn>
                  <a:cxn ang="0">
                    <a:pos x="823" y="219"/>
                  </a:cxn>
                  <a:cxn ang="0">
                    <a:pos x="881" y="181"/>
                  </a:cxn>
                  <a:cxn ang="0">
                    <a:pos x="950" y="174"/>
                  </a:cxn>
                  <a:cxn ang="0">
                    <a:pos x="992" y="219"/>
                  </a:cxn>
                  <a:cxn ang="0">
                    <a:pos x="973" y="308"/>
                  </a:cxn>
                  <a:cxn ang="0">
                    <a:pos x="935" y="427"/>
                  </a:cxn>
                  <a:cxn ang="0">
                    <a:pos x="857" y="562"/>
                  </a:cxn>
                  <a:cxn ang="0">
                    <a:pos x="761" y="677"/>
                  </a:cxn>
                  <a:cxn ang="0">
                    <a:pos x="681" y="739"/>
                  </a:cxn>
                  <a:cxn ang="0">
                    <a:pos x="592" y="770"/>
                  </a:cxn>
                  <a:cxn ang="0">
                    <a:pos x="507" y="759"/>
                  </a:cxn>
                  <a:cxn ang="0">
                    <a:pos x="442" y="723"/>
                  </a:cxn>
                  <a:cxn ang="0">
                    <a:pos x="419" y="666"/>
                  </a:cxn>
                  <a:cxn ang="0">
                    <a:pos x="392" y="566"/>
                  </a:cxn>
                  <a:cxn ang="0">
                    <a:pos x="361" y="382"/>
                  </a:cxn>
                  <a:cxn ang="0">
                    <a:pos x="338" y="254"/>
                  </a:cxn>
                  <a:cxn ang="0">
                    <a:pos x="338" y="104"/>
                  </a:cxn>
                  <a:cxn ang="0">
                    <a:pos x="323" y="78"/>
                  </a:cxn>
                  <a:cxn ang="0">
                    <a:pos x="277" y="70"/>
                  </a:cxn>
                  <a:cxn ang="0">
                    <a:pos x="223" y="112"/>
                  </a:cxn>
                  <a:cxn ang="0">
                    <a:pos x="173" y="181"/>
                  </a:cxn>
                  <a:cxn ang="0">
                    <a:pos x="115" y="219"/>
                  </a:cxn>
                  <a:cxn ang="0">
                    <a:pos x="27" y="219"/>
                  </a:cxn>
                  <a:cxn ang="0">
                    <a:pos x="0" y="196"/>
                  </a:cxn>
                  <a:cxn ang="0">
                    <a:pos x="0" y="158"/>
                  </a:cxn>
                  <a:cxn ang="0">
                    <a:pos x="39" y="123"/>
                  </a:cxn>
                  <a:cxn ang="0">
                    <a:pos x="81" y="135"/>
                  </a:cxn>
                  <a:cxn ang="0">
                    <a:pos x="119" y="127"/>
                  </a:cxn>
                  <a:cxn ang="0">
                    <a:pos x="189" y="78"/>
                  </a:cxn>
                  <a:cxn ang="0">
                    <a:pos x="257" y="23"/>
                  </a:cxn>
                  <a:cxn ang="0">
                    <a:pos x="323" y="8"/>
                  </a:cxn>
                  <a:cxn ang="0">
                    <a:pos x="415" y="0"/>
                  </a:cxn>
                  <a:cxn ang="0">
                    <a:pos x="419" y="42"/>
                  </a:cxn>
                  <a:cxn ang="0">
                    <a:pos x="397" y="89"/>
                  </a:cxn>
                  <a:cxn ang="0">
                    <a:pos x="392" y="208"/>
                  </a:cxn>
                  <a:cxn ang="0">
                    <a:pos x="419" y="366"/>
                  </a:cxn>
                  <a:cxn ang="0">
                    <a:pos x="462" y="520"/>
                  </a:cxn>
                  <a:cxn ang="0">
                    <a:pos x="499" y="612"/>
                  </a:cxn>
                  <a:cxn ang="0">
                    <a:pos x="558" y="655"/>
                  </a:cxn>
                  <a:cxn ang="0">
                    <a:pos x="615" y="655"/>
                  </a:cxn>
                  <a:cxn ang="0">
                    <a:pos x="673" y="612"/>
                  </a:cxn>
                  <a:cxn ang="0">
                    <a:pos x="750" y="515"/>
                  </a:cxn>
                  <a:cxn ang="0">
                    <a:pos x="800" y="377"/>
                  </a:cxn>
                  <a:cxn ang="0">
                    <a:pos x="808" y="320"/>
                  </a:cxn>
                </a:cxnLst>
                <a:rect l="0" t="0" r="r" b="b"/>
                <a:pathLst>
                  <a:path w="992" h="770">
                    <a:moveTo>
                      <a:pt x="808" y="320"/>
                    </a:moveTo>
                    <a:lnTo>
                      <a:pt x="823" y="219"/>
                    </a:lnTo>
                    <a:lnTo>
                      <a:pt x="881" y="181"/>
                    </a:lnTo>
                    <a:lnTo>
                      <a:pt x="950" y="174"/>
                    </a:lnTo>
                    <a:lnTo>
                      <a:pt x="992" y="219"/>
                    </a:lnTo>
                    <a:lnTo>
                      <a:pt x="973" y="308"/>
                    </a:lnTo>
                    <a:lnTo>
                      <a:pt x="935" y="427"/>
                    </a:lnTo>
                    <a:lnTo>
                      <a:pt x="857" y="562"/>
                    </a:lnTo>
                    <a:lnTo>
                      <a:pt x="761" y="677"/>
                    </a:lnTo>
                    <a:lnTo>
                      <a:pt x="681" y="739"/>
                    </a:lnTo>
                    <a:lnTo>
                      <a:pt x="592" y="770"/>
                    </a:lnTo>
                    <a:lnTo>
                      <a:pt x="507" y="759"/>
                    </a:lnTo>
                    <a:lnTo>
                      <a:pt x="442" y="723"/>
                    </a:lnTo>
                    <a:lnTo>
                      <a:pt x="419" y="666"/>
                    </a:lnTo>
                    <a:lnTo>
                      <a:pt x="392" y="566"/>
                    </a:lnTo>
                    <a:lnTo>
                      <a:pt x="361" y="382"/>
                    </a:lnTo>
                    <a:lnTo>
                      <a:pt x="338" y="254"/>
                    </a:lnTo>
                    <a:lnTo>
                      <a:pt x="338" y="104"/>
                    </a:lnTo>
                    <a:lnTo>
                      <a:pt x="323" y="78"/>
                    </a:lnTo>
                    <a:lnTo>
                      <a:pt x="277" y="70"/>
                    </a:lnTo>
                    <a:lnTo>
                      <a:pt x="223" y="112"/>
                    </a:lnTo>
                    <a:lnTo>
                      <a:pt x="173" y="181"/>
                    </a:lnTo>
                    <a:lnTo>
                      <a:pt x="115" y="219"/>
                    </a:lnTo>
                    <a:lnTo>
                      <a:pt x="27" y="219"/>
                    </a:lnTo>
                    <a:lnTo>
                      <a:pt x="0" y="196"/>
                    </a:lnTo>
                    <a:lnTo>
                      <a:pt x="0" y="158"/>
                    </a:lnTo>
                    <a:lnTo>
                      <a:pt x="39" y="123"/>
                    </a:lnTo>
                    <a:lnTo>
                      <a:pt x="81" y="135"/>
                    </a:lnTo>
                    <a:lnTo>
                      <a:pt x="119" y="127"/>
                    </a:lnTo>
                    <a:lnTo>
                      <a:pt x="189" y="78"/>
                    </a:lnTo>
                    <a:lnTo>
                      <a:pt x="257" y="23"/>
                    </a:lnTo>
                    <a:lnTo>
                      <a:pt x="323" y="8"/>
                    </a:lnTo>
                    <a:lnTo>
                      <a:pt x="415" y="0"/>
                    </a:lnTo>
                    <a:lnTo>
                      <a:pt x="419" y="42"/>
                    </a:lnTo>
                    <a:lnTo>
                      <a:pt x="397" y="89"/>
                    </a:lnTo>
                    <a:lnTo>
                      <a:pt x="392" y="208"/>
                    </a:lnTo>
                    <a:lnTo>
                      <a:pt x="419" y="366"/>
                    </a:lnTo>
                    <a:lnTo>
                      <a:pt x="462" y="520"/>
                    </a:lnTo>
                    <a:lnTo>
                      <a:pt x="499" y="612"/>
                    </a:lnTo>
                    <a:lnTo>
                      <a:pt x="558" y="655"/>
                    </a:lnTo>
                    <a:lnTo>
                      <a:pt x="615" y="655"/>
                    </a:lnTo>
                    <a:lnTo>
                      <a:pt x="673" y="612"/>
                    </a:lnTo>
                    <a:lnTo>
                      <a:pt x="750" y="515"/>
                    </a:lnTo>
                    <a:lnTo>
                      <a:pt x="800" y="377"/>
                    </a:lnTo>
                    <a:lnTo>
                      <a:pt x="808" y="32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0188" name="Freeform 12"/>
              <p:cNvSpPr>
                <a:spLocks noChangeAspect="1"/>
              </p:cNvSpPr>
              <p:nvPr/>
            </p:nvSpPr>
            <p:spPr bwMode="auto">
              <a:xfrm rot="-2705309">
                <a:off x="2414" y="1540"/>
                <a:ext cx="474" cy="848"/>
              </a:xfrm>
              <a:custGeom>
                <a:avLst/>
                <a:gdLst/>
                <a:ahLst/>
                <a:cxnLst>
                  <a:cxn ang="0">
                    <a:pos x="445" y="923"/>
                  </a:cxn>
                  <a:cxn ang="0">
                    <a:pos x="560" y="1039"/>
                  </a:cxn>
                  <a:cxn ang="0">
                    <a:pos x="606" y="1039"/>
                  </a:cxn>
                  <a:cxn ang="0">
                    <a:pos x="684" y="1086"/>
                  </a:cxn>
                  <a:cxn ang="0">
                    <a:pos x="699" y="1139"/>
                  </a:cxn>
                  <a:cxn ang="0">
                    <a:pos x="676" y="1208"/>
                  </a:cxn>
                  <a:cxn ang="0">
                    <a:pos x="614" y="1216"/>
                  </a:cxn>
                  <a:cxn ang="0">
                    <a:pos x="537" y="1162"/>
                  </a:cxn>
                  <a:cxn ang="0">
                    <a:pos x="383" y="1016"/>
                  </a:cxn>
                  <a:cxn ang="0">
                    <a:pos x="284" y="878"/>
                  </a:cxn>
                  <a:cxn ang="0">
                    <a:pos x="237" y="769"/>
                  </a:cxn>
                  <a:cxn ang="0">
                    <a:pos x="206" y="585"/>
                  </a:cxn>
                  <a:cxn ang="0">
                    <a:pos x="206" y="346"/>
                  </a:cxn>
                  <a:cxn ang="0">
                    <a:pos x="198" y="285"/>
                  </a:cxn>
                  <a:cxn ang="0">
                    <a:pos x="153" y="239"/>
                  </a:cxn>
                  <a:cxn ang="0">
                    <a:pos x="22" y="247"/>
                  </a:cxn>
                  <a:cxn ang="0">
                    <a:pos x="0" y="223"/>
                  </a:cxn>
                  <a:cxn ang="0">
                    <a:pos x="29" y="208"/>
                  </a:cxn>
                  <a:cxn ang="0">
                    <a:pos x="122" y="200"/>
                  </a:cxn>
                  <a:cxn ang="0">
                    <a:pos x="138" y="185"/>
                  </a:cxn>
                  <a:cxn ang="0">
                    <a:pos x="6" y="107"/>
                  </a:cxn>
                  <a:cxn ang="0">
                    <a:pos x="6" y="77"/>
                  </a:cxn>
                  <a:cxn ang="0">
                    <a:pos x="29" y="70"/>
                  </a:cxn>
                  <a:cxn ang="0">
                    <a:pos x="138" y="130"/>
                  </a:cxn>
                  <a:cxn ang="0">
                    <a:pos x="161" y="123"/>
                  </a:cxn>
                  <a:cxn ang="0">
                    <a:pos x="138" y="8"/>
                  </a:cxn>
                  <a:cxn ang="0">
                    <a:pos x="153" y="0"/>
                  </a:cxn>
                  <a:cxn ang="0">
                    <a:pos x="169" y="8"/>
                  </a:cxn>
                  <a:cxn ang="0">
                    <a:pos x="198" y="123"/>
                  </a:cxn>
                  <a:cxn ang="0">
                    <a:pos x="222" y="130"/>
                  </a:cxn>
                  <a:cxn ang="0">
                    <a:pos x="284" y="8"/>
                  </a:cxn>
                  <a:cxn ang="0">
                    <a:pos x="299" y="8"/>
                  </a:cxn>
                  <a:cxn ang="0">
                    <a:pos x="299" y="46"/>
                  </a:cxn>
                  <a:cxn ang="0">
                    <a:pos x="260" y="146"/>
                  </a:cxn>
                  <a:cxn ang="0">
                    <a:pos x="260" y="200"/>
                  </a:cxn>
                  <a:cxn ang="0">
                    <a:pos x="276" y="270"/>
                  </a:cxn>
                  <a:cxn ang="0">
                    <a:pos x="268" y="361"/>
                  </a:cxn>
                  <a:cxn ang="0">
                    <a:pos x="276" y="531"/>
                  </a:cxn>
                  <a:cxn ang="0">
                    <a:pos x="291" y="639"/>
                  </a:cxn>
                  <a:cxn ang="0">
                    <a:pos x="330" y="762"/>
                  </a:cxn>
                  <a:cxn ang="0">
                    <a:pos x="383" y="855"/>
                  </a:cxn>
                  <a:cxn ang="0">
                    <a:pos x="445" y="923"/>
                  </a:cxn>
                </a:cxnLst>
                <a:rect l="0" t="0" r="r" b="b"/>
                <a:pathLst>
                  <a:path w="699" h="1216">
                    <a:moveTo>
                      <a:pt x="445" y="923"/>
                    </a:moveTo>
                    <a:lnTo>
                      <a:pt x="560" y="1039"/>
                    </a:lnTo>
                    <a:lnTo>
                      <a:pt x="606" y="1039"/>
                    </a:lnTo>
                    <a:lnTo>
                      <a:pt x="684" y="1086"/>
                    </a:lnTo>
                    <a:lnTo>
                      <a:pt x="699" y="1139"/>
                    </a:lnTo>
                    <a:lnTo>
                      <a:pt x="676" y="1208"/>
                    </a:lnTo>
                    <a:lnTo>
                      <a:pt x="614" y="1216"/>
                    </a:lnTo>
                    <a:lnTo>
                      <a:pt x="537" y="1162"/>
                    </a:lnTo>
                    <a:lnTo>
                      <a:pt x="383" y="1016"/>
                    </a:lnTo>
                    <a:lnTo>
                      <a:pt x="284" y="878"/>
                    </a:lnTo>
                    <a:lnTo>
                      <a:pt x="237" y="769"/>
                    </a:lnTo>
                    <a:lnTo>
                      <a:pt x="206" y="585"/>
                    </a:lnTo>
                    <a:lnTo>
                      <a:pt x="206" y="346"/>
                    </a:lnTo>
                    <a:lnTo>
                      <a:pt x="198" y="285"/>
                    </a:lnTo>
                    <a:lnTo>
                      <a:pt x="153" y="239"/>
                    </a:lnTo>
                    <a:lnTo>
                      <a:pt x="22" y="247"/>
                    </a:lnTo>
                    <a:lnTo>
                      <a:pt x="0" y="223"/>
                    </a:lnTo>
                    <a:lnTo>
                      <a:pt x="29" y="208"/>
                    </a:lnTo>
                    <a:lnTo>
                      <a:pt x="122" y="200"/>
                    </a:lnTo>
                    <a:lnTo>
                      <a:pt x="138" y="185"/>
                    </a:lnTo>
                    <a:lnTo>
                      <a:pt x="6" y="107"/>
                    </a:lnTo>
                    <a:lnTo>
                      <a:pt x="6" y="77"/>
                    </a:lnTo>
                    <a:lnTo>
                      <a:pt x="29" y="70"/>
                    </a:lnTo>
                    <a:lnTo>
                      <a:pt x="138" y="130"/>
                    </a:lnTo>
                    <a:lnTo>
                      <a:pt x="161" y="123"/>
                    </a:lnTo>
                    <a:lnTo>
                      <a:pt x="138" y="8"/>
                    </a:lnTo>
                    <a:lnTo>
                      <a:pt x="153" y="0"/>
                    </a:lnTo>
                    <a:lnTo>
                      <a:pt x="169" y="8"/>
                    </a:lnTo>
                    <a:lnTo>
                      <a:pt x="198" y="123"/>
                    </a:lnTo>
                    <a:lnTo>
                      <a:pt x="222" y="130"/>
                    </a:lnTo>
                    <a:lnTo>
                      <a:pt x="284" y="8"/>
                    </a:lnTo>
                    <a:lnTo>
                      <a:pt x="299" y="8"/>
                    </a:lnTo>
                    <a:lnTo>
                      <a:pt x="299" y="46"/>
                    </a:lnTo>
                    <a:lnTo>
                      <a:pt x="260" y="146"/>
                    </a:lnTo>
                    <a:lnTo>
                      <a:pt x="260" y="200"/>
                    </a:lnTo>
                    <a:lnTo>
                      <a:pt x="276" y="270"/>
                    </a:lnTo>
                    <a:lnTo>
                      <a:pt x="268" y="361"/>
                    </a:lnTo>
                    <a:lnTo>
                      <a:pt x="276" y="531"/>
                    </a:lnTo>
                    <a:lnTo>
                      <a:pt x="291" y="639"/>
                    </a:lnTo>
                    <a:lnTo>
                      <a:pt x="330" y="762"/>
                    </a:lnTo>
                    <a:lnTo>
                      <a:pt x="383" y="855"/>
                    </a:lnTo>
                    <a:lnTo>
                      <a:pt x="445" y="923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0189" name="Freeform 13"/>
              <p:cNvSpPr>
                <a:spLocks noChangeAspect="1"/>
              </p:cNvSpPr>
              <p:nvPr/>
            </p:nvSpPr>
            <p:spPr bwMode="auto">
              <a:xfrm rot="-2705309">
                <a:off x="2793" y="1150"/>
                <a:ext cx="620" cy="708"/>
              </a:xfrm>
              <a:custGeom>
                <a:avLst/>
                <a:gdLst/>
                <a:ahLst/>
                <a:cxnLst>
                  <a:cxn ang="0">
                    <a:pos x="15" y="1008"/>
                  </a:cxn>
                  <a:cxn ang="0">
                    <a:pos x="0" y="1061"/>
                  </a:cxn>
                  <a:cxn ang="0">
                    <a:pos x="15" y="1139"/>
                  </a:cxn>
                  <a:cxn ang="0">
                    <a:pos x="70" y="1139"/>
                  </a:cxn>
                  <a:cxn ang="0">
                    <a:pos x="231" y="1108"/>
                  </a:cxn>
                  <a:cxn ang="0">
                    <a:pos x="408" y="1046"/>
                  </a:cxn>
                  <a:cxn ang="0">
                    <a:pos x="554" y="946"/>
                  </a:cxn>
                  <a:cxn ang="0">
                    <a:pos x="639" y="816"/>
                  </a:cxn>
                  <a:cxn ang="0">
                    <a:pos x="715" y="593"/>
                  </a:cxn>
                  <a:cxn ang="0">
                    <a:pos x="738" y="385"/>
                  </a:cxn>
                  <a:cxn ang="0">
                    <a:pos x="738" y="285"/>
                  </a:cxn>
                  <a:cxn ang="0">
                    <a:pos x="777" y="224"/>
                  </a:cxn>
                  <a:cxn ang="0">
                    <a:pos x="845" y="200"/>
                  </a:cxn>
                  <a:cxn ang="0">
                    <a:pos x="907" y="200"/>
                  </a:cxn>
                  <a:cxn ang="0">
                    <a:pos x="915" y="169"/>
                  </a:cxn>
                  <a:cxn ang="0">
                    <a:pos x="823" y="177"/>
                  </a:cxn>
                  <a:cxn ang="0">
                    <a:pos x="808" y="154"/>
                  </a:cxn>
                  <a:cxn ang="0">
                    <a:pos x="884" y="70"/>
                  </a:cxn>
                  <a:cxn ang="0">
                    <a:pos x="868" y="47"/>
                  </a:cxn>
                  <a:cxn ang="0">
                    <a:pos x="853" y="62"/>
                  </a:cxn>
                  <a:cxn ang="0">
                    <a:pos x="792" y="123"/>
                  </a:cxn>
                  <a:cxn ang="0">
                    <a:pos x="777" y="123"/>
                  </a:cxn>
                  <a:cxn ang="0">
                    <a:pos x="777" y="16"/>
                  </a:cxn>
                  <a:cxn ang="0">
                    <a:pos x="761" y="0"/>
                  </a:cxn>
                  <a:cxn ang="0">
                    <a:pos x="738" y="8"/>
                  </a:cxn>
                  <a:cxn ang="0">
                    <a:pos x="746" y="123"/>
                  </a:cxn>
                  <a:cxn ang="0">
                    <a:pos x="730" y="131"/>
                  </a:cxn>
                  <a:cxn ang="0">
                    <a:pos x="668" y="70"/>
                  </a:cxn>
                  <a:cxn ang="0">
                    <a:pos x="623" y="62"/>
                  </a:cxn>
                  <a:cxn ang="0">
                    <a:pos x="631" y="93"/>
                  </a:cxn>
                  <a:cxn ang="0">
                    <a:pos x="699" y="162"/>
                  </a:cxn>
                  <a:cxn ang="0">
                    <a:pos x="699" y="200"/>
                  </a:cxn>
                  <a:cxn ang="0">
                    <a:pos x="676" y="278"/>
                  </a:cxn>
                  <a:cxn ang="0">
                    <a:pos x="676" y="346"/>
                  </a:cxn>
                  <a:cxn ang="0">
                    <a:pos x="676" y="462"/>
                  </a:cxn>
                  <a:cxn ang="0">
                    <a:pos x="645" y="608"/>
                  </a:cxn>
                  <a:cxn ang="0">
                    <a:pos x="615" y="700"/>
                  </a:cxn>
                  <a:cxn ang="0">
                    <a:pos x="561" y="816"/>
                  </a:cxn>
                  <a:cxn ang="0">
                    <a:pos x="499" y="908"/>
                  </a:cxn>
                  <a:cxn ang="0">
                    <a:pos x="454" y="954"/>
                  </a:cxn>
                  <a:cxn ang="0">
                    <a:pos x="330" y="993"/>
                  </a:cxn>
                  <a:cxn ang="0">
                    <a:pos x="215" y="1008"/>
                  </a:cxn>
                  <a:cxn ang="0">
                    <a:pos x="99" y="1024"/>
                  </a:cxn>
                  <a:cxn ang="0">
                    <a:pos x="15" y="1008"/>
                  </a:cxn>
                </a:cxnLst>
                <a:rect l="0" t="0" r="r" b="b"/>
                <a:pathLst>
                  <a:path w="915" h="1139">
                    <a:moveTo>
                      <a:pt x="15" y="1008"/>
                    </a:moveTo>
                    <a:lnTo>
                      <a:pt x="0" y="1061"/>
                    </a:lnTo>
                    <a:lnTo>
                      <a:pt x="15" y="1139"/>
                    </a:lnTo>
                    <a:lnTo>
                      <a:pt x="70" y="1139"/>
                    </a:lnTo>
                    <a:lnTo>
                      <a:pt x="231" y="1108"/>
                    </a:lnTo>
                    <a:lnTo>
                      <a:pt x="408" y="1046"/>
                    </a:lnTo>
                    <a:lnTo>
                      <a:pt x="554" y="946"/>
                    </a:lnTo>
                    <a:lnTo>
                      <a:pt x="639" y="816"/>
                    </a:lnTo>
                    <a:lnTo>
                      <a:pt x="715" y="593"/>
                    </a:lnTo>
                    <a:lnTo>
                      <a:pt x="738" y="385"/>
                    </a:lnTo>
                    <a:lnTo>
                      <a:pt x="738" y="285"/>
                    </a:lnTo>
                    <a:lnTo>
                      <a:pt x="777" y="224"/>
                    </a:lnTo>
                    <a:lnTo>
                      <a:pt x="845" y="200"/>
                    </a:lnTo>
                    <a:lnTo>
                      <a:pt x="907" y="200"/>
                    </a:lnTo>
                    <a:lnTo>
                      <a:pt x="915" y="169"/>
                    </a:lnTo>
                    <a:lnTo>
                      <a:pt x="823" y="177"/>
                    </a:lnTo>
                    <a:lnTo>
                      <a:pt x="808" y="154"/>
                    </a:lnTo>
                    <a:lnTo>
                      <a:pt x="884" y="70"/>
                    </a:lnTo>
                    <a:lnTo>
                      <a:pt x="868" y="47"/>
                    </a:lnTo>
                    <a:lnTo>
                      <a:pt x="853" y="62"/>
                    </a:lnTo>
                    <a:lnTo>
                      <a:pt x="792" y="123"/>
                    </a:lnTo>
                    <a:lnTo>
                      <a:pt x="777" y="123"/>
                    </a:lnTo>
                    <a:lnTo>
                      <a:pt x="777" y="16"/>
                    </a:lnTo>
                    <a:lnTo>
                      <a:pt x="761" y="0"/>
                    </a:lnTo>
                    <a:lnTo>
                      <a:pt x="738" y="8"/>
                    </a:lnTo>
                    <a:lnTo>
                      <a:pt x="746" y="123"/>
                    </a:lnTo>
                    <a:lnTo>
                      <a:pt x="730" y="131"/>
                    </a:lnTo>
                    <a:lnTo>
                      <a:pt x="668" y="70"/>
                    </a:lnTo>
                    <a:lnTo>
                      <a:pt x="623" y="62"/>
                    </a:lnTo>
                    <a:lnTo>
                      <a:pt x="631" y="93"/>
                    </a:lnTo>
                    <a:lnTo>
                      <a:pt x="699" y="162"/>
                    </a:lnTo>
                    <a:lnTo>
                      <a:pt x="699" y="200"/>
                    </a:lnTo>
                    <a:lnTo>
                      <a:pt x="676" y="278"/>
                    </a:lnTo>
                    <a:lnTo>
                      <a:pt x="676" y="346"/>
                    </a:lnTo>
                    <a:lnTo>
                      <a:pt x="676" y="462"/>
                    </a:lnTo>
                    <a:lnTo>
                      <a:pt x="645" y="608"/>
                    </a:lnTo>
                    <a:lnTo>
                      <a:pt x="615" y="700"/>
                    </a:lnTo>
                    <a:lnTo>
                      <a:pt x="561" y="816"/>
                    </a:lnTo>
                    <a:lnTo>
                      <a:pt x="499" y="908"/>
                    </a:lnTo>
                    <a:lnTo>
                      <a:pt x="454" y="954"/>
                    </a:lnTo>
                    <a:lnTo>
                      <a:pt x="330" y="993"/>
                    </a:lnTo>
                    <a:lnTo>
                      <a:pt x="215" y="1008"/>
                    </a:lnTo>
                    <a:lnTo>
                      <a:pt x="99" y="1024"/>
                    </a:lnTo>
                    <a:lnTo>
                      <a:pt x="15" y="1008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Running Time</a:t>
            </a:r>
          </a:p>
        </p:txBody>
      </p:sp>
      <p:graphicFrame>
        <p:nvGraphicFramePr>
          <p:cNvPr id="1294340" name="Object 4"/>
          <p:cNvGraphicFramePr>
            <a:graphicFrameLocks noChangeAspect="1"/>
          </p:cNvGraphicFramePr>
          <p:nvPr/>
        </p:nvGraphicFramePr>
        <p:xfrm>
          <a:off x="762215" y="2919773"/>
          <a:ext cx="6357282" cy="27163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52" name="Equation" r:id="rId3" imgW="2793960" imgH="1193760" progId="Equation.DSMT4">
                  <p:embed/>
                </p:oleObj>
              </mc:Choice>
              <mc:Fallback>
                <p:oleObj name="Equation" r:id="rId3" imgW="2793960" imgH="11937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215" y="2919773"/>
                        <a:ext cx="6357282" cy="27163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7"/>
          <p:cNvGrpSpPr>
            <a:grpSpLocks noChangeAspect="1"/>
          </p:cNvGrpSpPr>
          <p:nvPr/>
        </p:nvGrpSpPr>
        <p:grpSpPr bwMode="auto">
          <a:xfrm>
            <a:off x="616389" y="1077119"/>
            <a:ext cx="8243308" cy="1825978"/>
            <a:chOff x="674" y="1007"/>
            <a:chExt cx="2966" cy="657"/>
          </a:xfrm>
        </p:grpSpPr>
        <p:sp>
          <p:nvSpPr>
            <p:cNvPr id="1294342" name="AutoShape 6"/>
            <p:cNvSpPr>
              <a:spLocks noChangeAspect="1" noChangeArrowheads="1" noTextEdit="1"/>
            </p:cNvSpPr>
            <p:nvPr/>
          </p:nvSpPr>
          <p:spPr bwMode="auto">
            <a:xfrm>
              <a:off x="674" y="1007"/>
              <a:ext cx="2966" cy="6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294344" name="Picture 8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74" y="1007"/>
              <a:ext cx="2972" cy="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Sorting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0074"/>
            <a:ext cx="8229600" cy="4957054"/>
          </a:xfrm>
        </p:spPr>
        <p:txBody>
          <a:bodyPr/>
          <a:lstStyle/>
          <a:p>
            <a:r>
              <a:rPr lang="en-US" dirty="0" smtClean="0"/>
              <a:t>Counting Sort</a:t>
            </a:r>
          </a:p>
          <a:p>
            <a:r>
              <a:rPr lang="en-US" dirty="0" smtClean="0"/>
              <a:t>Radix Sort</a:t>
            </a:r>
          </a:p>
          <a:p>
            <a:r>
              <a:rPr lang="en-US" b="1" dirty="0" smtClean="0">
                <a:solidFill>
                  <a:srgbClr val="800000"/>
                </a:solidFill>
              </a:rPr>
              <a:t>Bucket Sort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6297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3. Bucket Sort</a:t>
            </a:r>
          </a:p>
        </p:txBody>
      </p:sp>
      <p:sp>
        <p:nvSpPr>
          <p:cNvPr id="130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Applicable if input is constrained to finite interval, e.g., </a:t>
            </a:r>
            <a:r>
              <a:rPr lang="en-US" dirty="0" smtClean="0"/>
              <a:t>real numbers in the range [</a:t>
            </a:r>
            <a:r>
              <a:rPr lang="en-US" dirty="0"/>
              <a:t>0…1).</a:t>
            </a:r>
          </a:p>
          <a:p>
            <a:r>
              <a:rPr lang="en-US" dirty="0"/>
              <a:t>If input is random and uniformly distributed, </a:t>
            </a:r>
            <a:r>
              <a:rPr lang="en-US" b="1" dirty="0">
                <a:solidFill>
                  <a:srgbClr val="CC0000"/>
                </a:solidFill>
              </a:rPr>
              <a:t>expected</a:t>
            </a:r>
            <a:r>
              <a:rPr lang="en-US" dirty="0"/>
              <a:t> run time is </a:t>
            </a:r>
            <a:r>
              <a:rPr lang="el-GR" dirty="0">
                <a:ea typeface="Arial" charset="0"/>
                <a:cs typeface="Arial" charset="0"/>
              </a:rPr>
              <a:t>Θ</a:t>
            </a:r>
            <a:r>
              <a:rPr lang="en-US" dirty="0">
                <a:ea typeface="Arial" charset="0"/>
                <a:cs typeface="Arial" charset="0"/>
              </a:rPr>
              <a:t>(n).</a:t>
            </a:r>
            <a:r>
              <a:rPr lang="en-US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7411" name="Picture 3" descr="fig8-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</a:blip>
          <a:srcRect r="44676" b="36574"/>
          <a:stretch>
            <a:fillRect/>
          </a:stretch>
        </p:blipFill>
        <p:spPr bwMode="auto">
          <a:xfrm>
            <a:off x="1665288" y="1608138"/>
            <a:ext cx="6221412" cy="4573587"/>
          </a:xfrm>
          <a:prstGeom prst="rect">
            <a:avLst/>
          </a:prstGeom>
          <a:noFill/>
        </p:spPr>
      </p:pic>
      <p:sp>
        <p:nvSpPr>
          <p:cNvPr id="12974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Bucket Sort</a:t>
            </a:r>
          </a:p>
        </p:txBody>
      </p:sp>
      <p:sp>
        <p:nvSpPr>
          <p:cNvPr id="1297413" name="Line 5"/>
          <p:cNvSpPr>
            <a:spLocks noChangeShapeType="1"/>
          </p:cNvSpPr>
          <p:nvPr/>
        </p:nvSpPr>
        <p:spPr bwMode="auto">
          <a:xfrm>
            <a:off x="2863850" y="2354263"/>
            <a:ext cx="630238" cy="27432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7414" name="Line 6"/>
          <p:cNvSpPr>
            <a:spLocks noChangeShapeType="1"/>
          </p:cNvSpPr>
          <p:nvPr/>
        </p:nvSpPr>
        <p:spPr bwMode="auto">
          <a:xfrm>
            <a:off x="2838450" y="2751138"/>
            <a:ext cx="681038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7415" name="Line 7"/>
          <p:cNvSpPr>
            <a:spLocks noChangeShapeType="1"/>
          </p:cNvSpPr>
          <p:nvPr/>
        </p:nvSpPr>
        <p:spPr bwMode="auto">
          <a:xfrm>
            <a:off x="2846388" y="3148013"/>
            <a:ext cx="630237" cy="363537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7416" name="Line 8"/>
          <p:cNvSpPr>
            <a:spLocks noChangeShapeType="1"/>
          </p:cNvSpPr>
          <p:nvPr/>
        </p:nvSpPr>
        <p:spPr bwMode="auto">
          <a:xfrm flipV="1">
            <a:off x="2855913" y="3157538"/>
            <a:ext cx="638175" cy="354012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7417" name="Line 9"/>
          <p:cNvSpPr>
            <a:spLocks noChangeShapeType="1"/>
          </p:cNvSpPr>
          <p:nvPr/>
        </p:nvSpPr>
        <p:spPr bwMode="auto">
          <a:xfrm>
            <a:off x="2846388" y="3898900"/>
            <a:ext cx="638175" cy="1182688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7418" name="Line 10"/>
          <p:cNvSpPr>
            <a:spLocks noChangeShapeType="1"/>
          </p:cNvSpPr>
          <p:nvPr/>
        </p:nvSpPr>
        <p:spPr bwMode="auto">
          <a:xfrm>
            <a:off x="2820988" y="4287838"/>
            <a:ext cx="673100" cy="16033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7419" name="Line 11"/>
          <p:cNvSpPr>
            <a:spLocks noChangeShapeType="1"/>
          </p:cNvSpPr>
          <p:nvPr/>
        </p:nvSpPr>
        <p:spPr bwMode="auto">
          <a:xfrm flipV="1">
            <a:off x="2828925" y="3157538"/>
            <a:ext cx="673100" cy="1544637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7420" name="Line 12"/>
          <p:cNvSpPr>
            <a:spLocks noChangeShapeType="1"/>
          </p:cNvSpPr>
          <p:nvPr/>
        </p:nvSpPr>
        <p:spPr bwMode="auto">
          <a:xfrm flipV="1">
            <a:off x="2838450" y="2735263"/>
            <a:ext cx="663575" cy="237172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7421" name="Line 13"/>
          <p:cNvSpPr>
            <a:spLocks noChangeShapeType="1"/>
          </p:cNvSpPr>
          <p:nvPr/>
        </p:nvSpPr>
        <p:spPr bwMode="auto">
          <a:xfrm flipV="1">
            <a:off x="2820988" y="3165475"/>
            <a:ext cx="655637" cy="232092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7422" name="Line 14"/>
          <p:cNvSpPr>
            <a:spLocks noChangeShapeType="1"/>
          </p:cNvSpPr>
          <p:nvPr/>
        </p:nvSpPr>
        <p:spPr bwMode="auto">
          <a:xfrm flipV="1">
            <a:off x="2828925" y="4735513"/>
            <a:ext cx="673100" cy="11557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97423" name="Picture 1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65338" y="1295400"/>
            <a:ext cx="49911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974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974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974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9741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974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974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974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9742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974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9742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7413" grpId="0" animBg="1"/>
      <p:bldP spid="1297414" grpId="0" animBg="1"/>
      <p:bldP spid="1297415" grpId="0" animBg="1"/>
      <p:bldP spid="1297416" grpId="0" animBg="1"/>
      <p:bldP spid="1297417" grpId="0" animBg="1"/>
      <p:bldP spid="1297418" grpId="0" animBg="1"/>
      <p:bldP spid="1297419" grpId="0" animBg="1"/>
      <p:bldP spid="1297420" grpId="0" animBg="1"/>
      <p:bldP spid="1297421" grpId="0" animBg="1"/>
      <p:bldP spid="129742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Invariants</a:t>
            </a:r>
          </a:p>
        </p:txBody>
      </p:sp>
      <p:sp>
        <p:nvSpPr>
          <p:cNvPr id="133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Loop 1</a:t>
            </a:r>
          </a:p>
          <a:p>
            <a:pPr lvl="1"/>
            <a:r>
              <a:rPr lang="en-US"/>
              <a:t>The first </a:t>
            </a:r>
            <a:r>
              <a:rPr lang="en-US" i="1"/>
              <a:t>i-1</a:t>
            </a:r>
            <a:r>
              <a:rPr lang="en-US"/>
              <a:t> keys have been correctly placed into buckets of width </a:t>
            </a:r>
            <a:r>
              <a:rPr lang="en-US" i="1"/>
              <a:t>1/n</a:t>
            </a:r>
            <a:r>
              <a:rPr lang="en-US"/>
              <a:t>.</a:t>
            </a:r>
          </a:p>
          <a:p>
            <a:r>
              <a:rPr lang="en-US"/>
              <a:t>Loop 2</a:t>
            </a:r>
          </a:p>
          <a:p>
            <a:pPr lvl="1"/>
            <a:r>
              <a:rPr lang="en-US"/>
              <a:t>The keys </a:t>
            </a:r>
            <a:r>
              <a:rPr lang="en-US">
                <a:solidFill>
                  <a:schemeClr val="accent1"/>
                </a:solidFill>
              </a:rPr>
              <a:t>within</a:t>
            </a:r>
            <a:r>
              <a:rPr lang="en-US"/>
              <a:t> each of the first </a:t>
            </a:r>
            <a:r>
              <a:rPr lang="en-US" i="1"/>
              <a:t>i-1</a:t>
            </a:r>
            <a:r>
              <a:rPr lang="en-US"/>
              <a:t> buckets have been correctly stable-sorted.</a:t>
            </a: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 rot="2360341">
            <a:off x="6202363" y="522288"/>
            <a:ext cx="1079500" cy="1079500"/>
            <a:chOff x="1224" y="1212"/>
            <a:chExt cx="3144" cy="3112"/>
          </a:xfrm>
        </p:grpSpPr>
        <p:sp>
          <p:nvSpPr>
            <p:cNvPr id="1331205" name="Freeform 5" descr="Green marble"/>
            <p:cNvSpPr>
              <a:spLocks noChangeAspect="1"/>
            </p:cNvSpPr>
            <p:nvPr/>
          </p:nvSpPr>
          <p:spPr bwMode="auto">
            <a:xfrm>
              <a:off x="1224" y="2539"/>
              <a:ext cx="2280" cy="1785"/>
            </a:xfrm>
            <a:custGeom>
              <a:avLst/>
              <a:gdLst/>
              <a:ahLst/>
              <a:cxnLst>
                <a:cxn ang="0">
                  <a:pos x="748" y="30"/>
                </a:cxn>
                <a:cxn ang="0">
                  <a:pos x="1224" y="305"/>
                </a:cxn>
                <a:cxn ang="0">
                  <a:pos x="2184" y="257"/>
                </a:cxn>
                <a:cxn ang="0">
                  <a:pos x="1800" y="1121"/>
                </a:cxn>
                <a:cxn ang="0">
                  <a:pos x="1743" y="1313"/>
                </a:cxn>
                <a:cxn ang="0">
                  <a:pos x="1717" y="1479"/>
                </a:cxn>
                <a:cxn ang="0">
                  <a:pos x="1560" y="1549"/>
                </a:cxn>
                <a:cxn ang="0">
                  <a:pos x="1272" y="1553"/>
                </a:cxn>
                <a:cxn ang="0">
                  <a:pos x="168" y="1649"/>
                </a:cxn>
                <a:cxn ang="0">
                  <a:pos x="264" y="737"/>
                </a:cxn>
                <a:cxn ang="0">
                  <a:pos x="425" y="126"/>
                </a:cxn>
                <a:cxn ang="0">
                  <a:pos x="748" y="30"/>
                </a:cxn>
              </a:cxnLst>
              <a:rect l="0" t="0" r="r" b="b"/>
              <a:pathLst>
                <a:path w="2280" h="1785">
                  <a:moveTo>
                    <a:pt x="748" y="30"/>
                  </a:moveTo>
                  <a:cubicBezTo>
                    <a:pt x="881" y="60"/>
                    <a:pt x="985" y="267"/>
                    <a:pt x="1224" y="305"/>
                  </a:cubicBezTo>
                  <a:cubicBezTo>
                    <a:pt x="1463" y="343"/>
                    <a:pt x="2088" y="121"/>
                    <a:pt x="2184" y="257"/>
                  </a:cubicBezTo>
                  <a:cubicBezTo>
                    <a:pt x="2280" y="393"/>
                    <a:pt x="1873" y="945"/>
                    <a:pt x="1800" y="1121"/>
                  </a:cubicBezTo>
                  <a:cubicBezTo>
                    <a:pt x="1727" y="1297"/>
                    <a:pt x="1757" y="1253"/>
                    <a:pt x="1743" y="1313"/>
                  </a:cubicBezTo>
                  <a:cubicBezTo>
                    <a:pt x="1729" y="1373"/>
                    <a:pt x="1747" y="1440"/>
                    <a:pt x="1717" y="1479"/>
                  </a:cubicBezTo>
                  <a:cubicBezTo>
                    <a:pt x="1687" y="1518"/>
                    <a:pt x="1634" y="1537"/>
                    <a:pt x="1560" y="1549"/>
                  </a:cubicBezTo>
                  <a:cubicBezTo>
                    <a:pt x="1486" y="1561"/>
                    <a:pt x="1504" y="1536"/>
                    <a:pt x="1272" y="1553"/>
                  </a:cubicBezTo>
                  <a:cubicBezTo>
                    <a:pt x="1040" y="1570"/>
                    <a:pt x="336" y="1785"/>
                    <a:pt x="168" y="1649"/>
                  </a:cubicBezTo>
                  <a:cubicBezTo>
                    <a:pt x="0" y="1513"/>
                    <a:pt x="221" y="991"/>
                    <a:pt x="264" y="737"/>
                  </a:cubicBezTo>
                  <a:cubicBezTo>
                    <a:pt x="307" y="483"/>
                    <a:pt x="344" y="244"/>
                    <a:pt x="425" y="126"/>
                  </a:cubicBezTo>
                  <a:cubicBezTo>
                    <a:pt x="506" y="8"/>
                    <a:pt x="615" y="0"/>
                    <a:pt x="748" y="30"/>
                  </a:cubicBezTo>
                  <a:close/>
                </a:path>
              </a:pathLst>
            </a:custGeom>
            <a:blipFill dpi="0" rotWithShape="0">
              <a:blip r:embed="rId2"/>
              <a:srcRect/>
              <a:tile tx="0" ty="0" sx="100000" sy="100000" flip="none" algn="tl"/>
            </a:blip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1206" name="Freeform 6" descr="Green marble"/>
            <p:cNvSpPr>
              <a:spLocks noChangeAspect="1"/>
            </p:cNvSpPr>
            <p:nvPr/>
          </p:nvSpPr>
          <p:spPr bwMode="auto">
            <a:xfrm>
              <a:off x="3056" y="1628"/>
              <a:ext cx="1312" cy="1296"/>
            </a:xfrm>
            <a:custGeom>
              <a:avLst/>
              <a:gdLst/>
              <a:ahLst/>
              <a:cxnLst>
                <a:cxn ang="0">
                  <a:pos x="592" y="160"/>
                </a:cxn>
                <a:cxn ang="0">
                  <a:pos x="16" y="640"/>
                </a:cxn>
                <a:cxn ang="0">
                  <a:pos x="496" y="1024"/>
                </a:cxn>
                <a:cxn ang="0">
                  <a:pos x="1216" y="1216"/>
                </a:cxn>
                <a:cxn ang="0">
                  <a:pos x="1072" y="544"/>
                </a:cxn>
                <a:cxn ang="0">
                  <a:pos x="1120" y="64"/>
                </a:cxn>
                <a:cxn ang="0">
                  <a:pos x="592" y="160"/>
                </a:cxn>
              </a:cxnLst>
              <a:rect l="0" t="0" r="r" b="b"/>
              <a:pathLst>
                <a:path w="1312" h="1296">
                  <a:moveTo>
                    <a:pt x="592" y="160"/>
                  </a:moveTo>
                  <a:cubicBezTo>
                    <a:pt x="408" y="256"/>
                    <a:pt x="32" y="496"/>
                    <a:pt x="16" y="640"/>
                  </a:cubicBezTo>
                  <a:cubicBezTo>
                    <a:pt x="0" y="784"/>
                    <a:pt x="296" y="928"/>
                    <a:pt x="496" y="1024"/>
                  </a:cubicBezTo>
                  <a:cubicBezTo>
                    <a:pt x="696" y="1120"/>
                    <a:pt x="1120" y="1296"/>
                    <a:pt x="1216" y="1216"/>
                  </a:cubicBezTo>
                  <a:cubicBezTo>
                    <a:pt x="1312" y="1136"/>
                    <a:pt x="1088" y="736"/>
                    <a:pt x="1072" y="544"/>
                  </a:cubicBezTo>
                  <a:cubicBezTo>
                    <a:pt x="1056" y="352"/>
                    <a:pt x="1208" y="128"/>
                    <a:pt x="1120" y="64"/>
                  </a:cubicBezTo>
                  <a:cubicBezTo>
                    <a:pt x="1032" y="0"/>
                    <a:pt x="776" y="64"/>
                    <a:pt x="592" y="160"/>
                  </a:cubicBezTo>
                  <a:close/>
                </a:path>
              </a:pathLst>
            </a:custGeom>
            <a:blipFill dpi="0" rotWithShape="0">
              <a:blip r:embed="rId2"/>
              <a:srcRect/>
              <a:tile tx="0" ty="0" sx="100000" sy="100000" flip="none" algn="tl"/>
            </a:blip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" name="Group 7"/>
            <p:cNvGrpSpPr>
              <a:grpSpLocks noChangeAspect="1"/>
            </p:cNvGrpSpPr>
            <p:nvPr/>
          </p:nvGrpSpPr>
          <p:grpSpPr bwMode="auto">
            <a:xfrm>
              <a:off x="1776" y="1212"/>
              <a:ext cx="1944" cy="2413"/>
              <a:chOff x="2227" y="1194"/>
              <a:chExt cx="1944" cy="2413"/>
            </a:xfrm>
          </p:grpSpPr>
          <p:sp>
            <p:nvSpPr>
              <p:cNvPr id="1331208" name="Freeform 8"/>
              <p:cNvSpPr>
                <a:spLocks noChangeAspect="1"/>
              </p:cNvSpPr>
              <p:nvPr/>
            </p:nvSpPr>
            <p:spPr bwMode="auto">
              <a:xfrm rot="-2705309">
                <a:off x="2708" y="1513"/>
                <a:ext cx="406" cy="340"/>
              </a:xfrm>
              <a:custGeom>
                <a:avLst/>
                <a:gdLst/>
                <a:ahLst/>
                <a:cxnLst>
                  <a:cxn ang="0">
                    <a:pos x="388" y="289"/>
                  </a:cxn>
                  <a:cxn ang="0">
                    <a:pos x="372" y="177"/>
                  </a:cxn>
                  <a:cxn ang="0">
                    <a:pos x="341" y="78"/>
                  </a:cxn>
                  <a:cxn ang="0">
                    <a:pos x="284" y="24"/>
                  </a:cxn>
                  <a:cxn ang="0">
                    <a:pos x="185" y="0"/>
                  </a:cxn>
                  <a:cxn ang="0">
                    <a:pos x="100" y="24"/>
                  </a:cxn>
                  <a:cxn ang="0">
                    <a:pos x="19" y="123"/>
                  </a:cxn>
                  <a:cxn ang="0">
                    <a:pos x="0" y="243"/>
                  </a:cxn>
                  <a:cxn ang="0">
                    <a:pos x="19" y="370"/>
                  </a:cxn>
                  <a:cxn ang="0">
                    <a:pos x="50" y="447"/>
                  </a:cxn>
                  <a:cxn ang="0">
                    <a:pos x="88" y="528"/>
                  </a:cxn>
                  <a:cxn ang="0">
                    <a:pos x="130" y="582"/>
                  </a:cxn>
                  <a:cxn ang="0">
                    <a:pos x="177" y="608"/>
                  </a:cxn>
                  <a:cxn ang="0">
                    <a:pos x="242" y="585"/>
                  </a:cxn>
                  <a:cxn ang="0">
                    <a:pos x="307" y="531"/>
                  </a:cxn>
                  <a:cxn ang="0">
                    <a:pos x="349" y="455"/>
                  </a:cxn>
                  <a:cxn ang="0">
                    <a:pos x="388" y="390"/>
                  </a:cxn>
                  <a:cxn ang="0">
                    <a:pos x="400" y="351"/>
                  </a:cxn>
                  <a:cxn ang="0">
                    <a:pos x="565" y="293"/>
                  </a:cxn>
                  <a:cxn ang="0">
                    <a:pos x="600" y="270"/>
                  </a:cxn>
                  <a:cxn ang="0">
                    <a:pos x="580" y="235"/>
                  </a:cxn>
                  <a:cxn ang="0">
                    <a:pos x="388" y="289"/>
                  </a:cxn>
                </a:cxnLst>
                <a:rect l="0" t="0" r="r" b="b"/>
                <a:pathLst>
                  <a:path w="600" h="608">
                    <a:moveTo>
                      <a:pt x="388" y="289"/>
                    </a:moveTo>
                    <a:lnTo>
                      <a:pt x="372" y="177"/>
                    </a:lnTo>
                    <a:lnTo>
                      <a:pt x="341" y="78"/>
                    </a:lnTo>
                    <a:lnTo>
                      <a:pt x="284" y="24"/>
                    </a:lnTo>
                    <a:lnTo>
                      <a:pt x="185" y="0"/>
                    </a:lnTo>
                    <a:lnTo>
                      <a:pt x="100" y="24"/>
                    </a:lnTo>
                    <a:lnTo>
                      <a:pt x="19" y="123"/>
                    </a:lnTo>
                    <a:lnTo>
                      <a:pt x="0" y="243"/>
                    </a:lnTo>
                    <a:lnTo>
                      <a:pt x="19" y="370"/>
                    </a:lnTo>
                    <a:lnTo>
                      <a:pt x="50" y="447"/>
                    </a:lnTo>
                    <a:lnTo>
                      <a:pt x="88" y="528"/>
                    </a:lnTo>
                    <a:lnTo>
                      <a:pt x="130" y="582"/>
                    </a:lnTo>
                    <a:lnTo>
                      <a:pt x="177" y="608"/>
                    </a:lnTo>
                    <a:lnTo>
                      <a:pt x="242" y="585"/>
                    </a:lnTo>
                    <a:lnTo>
                      <a:pt x="307" y="531"/>
                    </a:lnTo>
                    <a:lnTo>
                      <a:pt x="349" y="455"/>
                    </a:lnTo>
                    <a:lnTo>
                      <a:pt x="388" y="390"/>
                    </a:lnTo>
                    <a:lnTo>
                      <a:pt x="400" y="351"/>
                    </a:lnTo>
                    <a:lnTo>
                      <a:pt x="565" y="293"/>
                    </a:lnTo>
                    <a:lnTo>
                      <a:pt x="600" y="270"/>
                    </a:lnTo>
                    <a:lnTo>
                      <a:pt x="580" y="235"/>
                    </a:lnTo>
                    <a:lnTo>
                      <a:pt x="388" y="289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1209" name="Freeform 9"/>
              <p:cNvSpPr>
                <a:spLocks noChangeAspect="1"/>
              </p:cNvSpPr>
              <p:nvPr/>
            </p:nvSpPr>
            <p:spPr bwMode="auto">
              <a:xfrm rot="-2705309">
                <a:off x="2999" y="1873"/>
                <a:ext cx="418" cy="758"/>
              </a:xfrm>
              <a:custGeom>
                <a:avLst/>
                <a:gdLst/>
                <a:ahLst/>
                <a:cxnLst>
                  <a:cxn ang="0">
                    <a:pos x="208" y="161"/>
                  </a:cxn>
                  <a:cxn ang="0">
                    <a:pos x="284" y="80"/>
                  </a:cxn>
                  <a:cxn ang="0">
                    <a:pos x="411" y="3"/>
                  </a:cxn>
                  <a:cxn ang="0">
                    <a:pos x="469" y="0"/>
                  </a:cxn>
                  <a:cxn ang="0">
                    <a:pos x="573" y="34"/>
                  </a:cxn>
                  <a:cxn ang="0">
                    <a:pos x="619" y="85"/>
                  </a:cxn>
                  <a:cxn ang="0">
                    <a:pos x="619" y="161"/>
                  </a:cxn>
                  <a:cxn ang="0">
                    <a:pos x="542" y="304"/>
                  </a:cxn>
                  <a:cxn ang="0">
                    <a:pos x="458" y="415"/>
                  </a:cxn>
                  <a:cxn ang="0">
                    <a:pos x="422" y="508"/>
                  </a:cxn>
                  <a:cxn ang="0">
                    <a:pos x="399" y="615"/>
                  </a:cxn>
                  <a:cxn ang="0">
                    <a:pos x="422" y="719"/>
                  </a:cxn>
                  <a:cxn ang="0">
                    <a:pos x="445" y="820"/>
                  </a:cxn>
                  <a:cxn ang="0">
                    <a:pos x="445" y="935"/>
                  </a:cxn>
                  <a:cxn ang="0">
                    <a:pos x="411" y="1005"/>
                  </a:cxn>
                  <a:cxn ang="0">
                    <a:pos x="334" y="1043"/>
                  </a:cxn>
                  <a:cxn ang="0">
                    <a:pos x="242" y="1085"/>
                  </a:cxn>
                  <a:cxn ang="0">
                    <a:pos x="157" y="1085"/>
                  </a:cxn>
                  <a:cxn ang="0">
                    <a:pos x="100" y="1054"/>
                  </a:cxn>
                  <a:cxn ang="0">
                    <a:pos x="23" y="927"/>
                  </a:cxn>
                  <a:cxn ang="0">
                    <a:pos x="0" y="797"/>
                  </a:cxn>
                  <a:cxn ang="0">
                    <a:pos x="8" y="628"/>
                  </a:cxn>
                  <a:cxn ang="0">
                    <a:pos x="65" y="415"/>
                  </a:cxn>
                  <a:cxn ang="0">
                    <a:pos x="123" y="277"/>
                  </a:cxn>
                  <a:cxn ang="0">
                    <a:pos x="208" y="161"/>
                  </a:cxn>
                </a:cxnLst>
                <a:rect l="0" t="0" r="r" b="b"/>
                <a:pathLst>
                  <a:path w="619" h="1085">
                    <a:moveTo>
                      <a:pt x="208" y="161"/>
                    </a:moveTo>
                    <a:lnTo>
                      <a:pt x="284" y="80"/>
                    </a:lnTo>
                    <a:lnTo>
                      <a:pt x="411" y="3"/>
                    </a:lnTo>
                    <a:lnTo>
                      <a:pt x="469" y="0"/>
                    </a:lnTo>
                    <a:lnTo>
                      <a:pt x="573" y="34"/>
                    </a:lnTo>
                    <a:lnTo>
                      <a:pt x="619" y="85"/>
                    </a:lnTo>
                    <a:lnTo>
                      <a:pt x="619" y="161"/>
                    </a:lnTo>
                    <a:lnTo>
                      <a:pt x="542" y="304"/>
                    </a:lnTo>
                    <a:lnTo>
                      <a:pt x="458" y="415"/>
                    </a:lnTo>
                    <a:lnTo>
                      <a:pt x="422" y="508"/>
                    </a:lnTo>
                    <a:lnTo>
                      <a:pt x="399" y="615"/>
                    </a:lnTo>
                    <a:lnTo>
                      <a:pt x="422" y="719"/>
                    </a:lnTo>
                    <a:lnTo>
                      <a:pt x="445" y="820"/>
                    </a:lnTo>
                    <a:lnTo>
                      <a:pt x="445" y="935"/>
                    </a:lnTo>
                    <a:lnTo>
                      <a:pt x="411" y="1005"/>
                    </a:lnTo>
                    <a:lnTo>
                      <a:pt x="334" y="1043"/>
                    </a:lnTo>
                    <a:lnTo>
                      <a:pt x="242" y="1085"/>
                    </a:lnTo>
                    <a:lnTo>
                      <a:pt x="157" y="1085"/>
                    </a:lnTo>
                    <a:lnTo>
                      <a:pt x="100" y="1054"/>
                    </a:lnTo>
                    <a:lnTo>
                      <a:pt x="23" y="927"/>
                    </a:lnTo>
                    <a:lnTo>
                      <a:pt x="0" y="797"/>
                    </a:lnTo>
                    <a:lnTo>
                      <a:pt x="8" y="628"/>
                    </a:lnTo>
                    <a:lnTo>
                      <a:pt x="65" y="415"/>
                    </a:lnTo>
                    <a:lnTo>
                      <a:pt x="123" y="277"/>
                    </a:lnTo>
                    <a:lnTo>
                      <a:pt x="208" y="161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1210" name="Freeform 10"/>
              <p:cNvSpPr>
                <a:spLocks noChangeAspect="1"/>
              </p:cNvSpPr>
              <p:nvPr/>
            </p:nvSpPr>
            <p:spPr bwMode="auto">
              <a:xfrm rot="-2705309">
                <a:off x="3504" y="2064"/>
                <a:ext cx="812" cy="523"/>
              </a:xfrm>
              <a:custGeom>
                <a:avLst/>
                <a:gdLst/>
                <a:ahLst/>
                <a:cxnLst>
                  <a:cxn ang="0">
                    <a:pos x="0" y="76"/>
                  </a:cxn>
                  <a:cxn ang="0">
                    <a:pos x="66" y="0"/>
                  </a:cxn>
                  <a:cxn ang="0">
                    <a:pos x="163" y="0"/>
                  </a:cxn>
                  <a:cxn ang="0">
                    <a:pos x="343" y="19"/>
                  </a:cxn>
                  <a:cxn ang="0">
                    <a:pos x="555" y="30"/>
                  </a:cxn>
                  <a:cxn ang="0">
                    <a:pos x="636" y="65"/>
                  </a:cxn>
                  <a:cxn ang="0">
                    <a:pos x="670" y="110"/>
                  </a:cxn>
                  <a:cxn ang="0">
                    <a:pos x="678" y="180"/>
                  </a:cxn>
                  <a:cxn ang="0">
                    <a:pos x="654" y="253"/>
                  </a:cxn>
                  <a:cxn ang="0">
                    <a:pos x="589" y="365"/>
                  </a:cxn>
                  <a:cxn ang="0">
                    <a:pos x="504" y="457"/>
                  </a:cxn>
                  <a:cxn ang="0">
                    <a:pos x="439" y="541"/>
                  </a:cxn>
                  <a:cxn ang="0">
                    <a:pos x="412" y="607"/>
                  </a:cxn>
                  <a:cxn ang="0">
                    <a:pos x="393" y="653"/>
                  </a:cxn>
                  <a:cxn ang="0">
                    <a:pos x="400" y="689"/>
                  </a:cxn>
                  <a:cxn ang="0">
                    <a:pos x="405" y="711"/>
                  </a:cxn>
                  <a:cxn ang="0">
                    <a:pos x="482" y="711"/>
                  </a:cxn>
                  <a:cxn ang="0">
                    <a:pos x="601" y="692"/>
                  </a:cxn>
                  <a:cxn ang="0">
                    <a:pos x="678" y="692"/>
                  </a:cxn>
                  <a:cxn ang="0">
                    <a:pos x="758" y="723"/>
                  </a:cxn>
                  <a:cxn ang="0">
                    <a:pos x="782" y="761"/>
                  </a:cxn>
                  <a:cxn ang="0">
                    <a:pos x="758" y="796"/>
                  </a:cxn>
                  <a:cxn ang="0">
                    <a:pos x="724" y="808"/>
                  </a:cxn>
                  <a:cxn ang="0">
                    <a:pos x="670" y="792"/>
                  </a:cxn>
                  <a:cxn ang="0">
                    <a:pos x="597" y="749"/>
                  </a:cxn>
                  <a:cxn ang="0">
                    <a:pos x="520" y="757"/>
                  </a:cxn>
                  <a:cxn ang="0">
                    <a:pos x="393" y="780"/>
                  </a:cxn>
                  <a:cxn ang="0">
                    <a:pos x="355" y="773"/>
                  </a:cxn>
                  <a:cxn ang="0">
                    <a:pos x="335" y="746"/>
                  </a:cxn>
                  <a:cxn ang="0">
                    <a:pos x="335" y="681"/>
                  </a:cxn>
                  <a:cxn ang="0">
                    <a:pos x="335" y="588"/>
                  </a:cxn>
                  <a:cxn ang="0">
                    <a:pos x="389" y="518"/>
                  </a:cxn>
                  <a:cxn ang="0">
                    <a:pos x="470" y="414"/>
                  </a:cxn>
                  <a:cxn ang="0">
                    <a:pos x="540" y="323"/>
                  </a:cxn>
                  <a:cxn ang="0">
                    <a:pos x="586" y="253"/>
                  </a:cxn>
                  <a:cxn ang="0">
                    <a:pos x="609" y="192"/>
                  </a:cxn>
                  <a:cxn ang="0">
                    <a:pos x="597" y="157"/>
                  </a:cxn>
                  <a:cxn ang="0">
                    <a:pos x="566" y="115"/>
                  </a:cxn>
                  <a:cxn ang="0">
                    <a:pos x="520" y="103"/>
                  </a:cxn>
                  <a:cxn ang="0">
                    <a:pos x="470" y="103"/>
                  </a:cxn>
                  <a:cxn ang="0">
                    <a:pos x="358" y="103"/>
                  </a:cxn>
                  <a:cxn ang="0">
                    <a:pos x="193" y="134"/>
                  </a:cxn>
                  <a:cxn ang="0">
                    <a:pos x="70" y="146"/>
                  </a:cxn>
                  <a:cxn ang="0">
                    <a:pos x="20" y="134"/>
                  </a:cxn>
                  <a:cxn ang="0">
                    <a:pos x="0" y="115"/>
                  </a:cxn>
                  <a:cxn ang="0">
                    <a:pos x="0" y="76"/>
                  </a:cxn>
                </a:cxnLst>
                <a:rect l="0" t="0" r="r" b="b"/>
                <a:pathLst>
                  <a:path w="782" h="808">
                    <a:moveTo>
                      <a:pt x="0" y="76"/>
                    </a:moveTo>
                    <a:lnTo>
                      <a:pt x="66" y="0"/>
                    </a:lnTo>
                    <a:lnTo>
                      <a:pt x="163" y="0"/>
                    </a:lnTo>
                    <a:lnTo>
                      <a:pt x="343" y="19"/>
                    </a:lnTo>
                    <a:lnTo>
                      <a:pt x="555" y="30"/>
                    </a:lnTo>
                    <a:lnTo>
                      <a:pt x="636" y="65"/>
                    </a:lnTo>
                    <a:lnTo>
                      <a:pt x="670" y="110"/>
                    </a:lnTo>
                    <a:lnTo>
                      <a:pt x="678" y="180"/>
                    </a:lnTo>
                    <a:lnTo>
                      <a:pt x="654" y="253"/>
                    </a:lnTo>
                    <a:lnTo>
                      <a:pt x="589" y="365"/>
                    </a:lnTo>
                    <a:lnTo>
                      <a:pt x="504" y="457"/>
                    </a:lnTo>
                    <a:lnTo>
                      <a:pt x="439" y="541"/>
                    </a:lnTo>
                    <a:lnTo>
                      <a:pt x="412" y="607"/>
                    </a:lnTo>
                    <a:lnTo>
                      <a:pt x="393" y="653"/>
                    </a:lnTo>
                    <a:lnTo>
                      <a:pt x="400" y="689"/>
                    </a:lnTo>
                    <a:lnTo>
                      <a:pt x="405" y="711"/>
                    </a:lnTo>
                    <a:lnTo>
                      <a:pt x="482" y="711"/>
                    </a:lnTo>
                    <a:lnTo>
                      <a:pt x="601" y="692"/>
                    </a:lnTo>
                    <a:lnTo>
                      <a:pt x="678" y="692"/>
                    </a:lnTo>
                    <a:lnTo>
                      <a:pt x="758" y="723"/>
                    </a:lnTo>
                    <a:lnTo>
                      <a:pt x="782" y="761"/>
                    </a:lnTo>
                    <a:lnTo>
                      <a:pt x="758" y="796"/>
                    </a:lnTo>
                    <a:lnTo>
                      <a:pt x="724" y="808"/>
                    </a:lnTo>
                    <a:lnTo>
                      <a:pt x="670" y="792"/>
                    </a:lnTo>
                    <a:lnTo>
                      <a:pt x="597" y="749"/>
                    </a:lnTo>
                    <a:lnTo>
                      <a:pt x="520" y="757"/>
                    </a:lnTo>
                    <a:lnTo>
                      <a:pt x="393" y="780"/>
                    </a:lnTo>
                    <a:lnTo>
                      <a:pt x="355" y="773"/>
                    </a:lnTo>
                    <a:lnTo>
                      <a:pt x="335" y="746"/>
                    </a:lnTo>
                    <a:lnTo>
                      <a:pt x="335" y="681"/>
                    </a:lnTo>
                    <a:lnTo>
                      <a:pt x="335" y="588"/>
                    </a:lnTo>
                    <a:lnTo>
                      <a:pt x="389" y="518"/>
                    </a:lnTo>
                    <a:lnTo>
                      <a:pt x="470" y="414"/>
                    </a:lnTo>
                    <a:lnTo>
                      <a:pt x="540" y="323"/>
                    </a:lnTo>
                    <a:lnTo>
                      <a:pt x="586" y="253"/>
                    </a:lnTo>
                    <a:lnTo>
                      <a:pt x="609" y="192"/>
                    </a:lnTo>
                    <a:lnTo>
                      <a:pt x="597" y="157"/>
                    </a:lnTo>
                    <a:lnTo>
                      <a:pt x="566" y="115"/>
                    </a:lnTo>
                    <a:lnTo>
                      <a:pt x="520" y="103"/>
                    </a:lnTo>
                    <a:lnTo>
                      <a:pt x="470" y="103"/>
                    </a:lnTo>
                    <a:lnTo>
                      <a:pt x="358" y="103"/>
                    </a:lnTo>
                    <a:lnTo>
                      <a:pt x="193" y="134"/>
                    </a:lnTo>
                    <a:lnTo>
                      <a:pt x="70" y="146"/>
                    </a:lnTo>
                    <a:lnTo>
                      <a:pt x="20" y="134"/>
                    </a:lnTo>
                    <a:lnTo>
                      <a:pt x="0" y="115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1211" name="Freeform 11"/>
              <p:cNvSpPr>
                <a:spLocks noChangeAspect="1"/>
              </p:cNvSpPr>
              <p:nvPr/>
            </p:nvSpPr>
            <p:spPr bwMode="auto">
              <a:xfrm rot="-4121048">
                <a:off x="2675" y="2797"/>
                <a:ext cx="1159" cy="461"/>
              </a:xfrm>
              <a:custGeom>
                <a:avLst/>
                <a:gdLst/>
                <a:ahLst/>
                <a:cxnLst>
                  <a:cxn ang="0">
                    <a:pos x="808" y="320"/>
                  </a:cxn>
                  <a:cxn ang="0">
                    <a:pos x="823" y="219"/>
                  </a:cxn>
                  <a:cxn ang="0">
                    <a:pos x="881" y="181"/>
                  </a:cxn>
                  <a:cxn ang="0">
                    <a:pos x="950" y="174"/>
                  </a:cxn>
                  <a:cxn ang="0">
                    <a:pos x="992" y="219"/>
                  </a:cxn>
                  <a:cxn ang="0">
                    <a:pos x="973" y="308"/>
                  </a:cxn>
                  <a:cxn ang="0">
                    <a:pos x="935" y="427"/>
                  </a:cxn>
                  <a:cxn ang="0">
                    <a:pos x="857" y="562"/>
                  </a:cxn>
                  <a:cxn ang="0">
                    <a:pos x="761" y="677"/>
                  </a:cxn>
                  <a:cxn ang="0">
                    <a:pos x="681" y="739"/>
                  </a:cxn>
                  <a:cxn ang="0">
                    <a:pos x="592" y="770"/>
                  </a:cxn>
                  <a:cxn ang="0">
                    <a:pos x="507" y="759"/>
                  </a:cxn>
                  <a:cxn ang="0">
                    <a:pos x="442" y="723"/>
                  </a:cxn>
                  <a:cxn ang="0">
                    <a:pos x="419" y="666"/>
                  </a:cxn>
                  <a:cxn ang="0">
                    <a:pos x="392" y="566"/>
                  </a:cxn>
                  <a:cxn ang="0">
                    <a:pos x="361" y="382"/>
                  </a:cxn>
                  <a:cxn ang="0">
                    <a:pos x="338" y="254"/>
                  </a:cxn>
                  <a:cxn ang="0">
                    <a:pos x="338" y="104"/>
                  </a:cxn>
                  <a:cxn ang="0">
                    <a:pos x="323" y="78"/>
                  </a:cxn>
                  <a:cxn ang="0">
                    <a:pos x="277" y="70"/>
                  </a:cxn>
                  <a:cxn ang="0">
                    <a:pos x="223" y="112"/>
                  </a:cxn>
                  <a:cxn ang="0">
                    <a:pos x="173" y="181"/>
                  </a:cxn>
                  <a:cxn ang="0">
                    <a:pos x="115" y="219"/>
                  </a:cxn>
                  <a:cxn ang="0">
                    <a:pos x="27" y="219"/>
                  </a:cxn>
                  <a:cxn ang="0">
                    <a:pos x="0" y="196"/>
                  </a:cxn>
                  <a:cxn ang="0">
                    <a:pos x="0" y="158"/>
                  </a:cxn>
                  <a:cxn ang="0">
                    <a:pos x="39" y="123"/>
                  </a:cxn>
                  <a:cxn ang="0">
                    <a:pos x="81" y="135"/>
                  </a:cxn>
                  <a:cxn ang="0">
                    <a:pos x="119" y="127"/>
                  </a:cxn>
                  <a:cxn ang="0">
                    <a:pos x="189" y="78"/>
                  </a:cxn>
                  <a:cxn ang="0">
                    <a:pos x="257" y="23"/>
                  </a:cxn>
                  <a:cxn ang="0">
                    <a:pos x="323" y="8"/>
                  </a:cxn>
                  <a:cxn ang="0">
                    <a:pos x="415" y="0"/>
                  </a:cxn>
                  <a:cxn ang="0">
                    <a:pos x="419" y="42"/>
                  </a:cxn>
                  <a:cxn ang="0">
                    <a:pos x="397" y="89"/>
                  </a:cxn>
                  <a:cxn ang="0">
                    <a:pos x="392" y="208"/>
                  </a:cxn>
                  <a:cxn ang="0">
                    <a:pos x="419" y="366"/>
                  </a:cxn>
                  <a:cxn ang="0">
                    <a:pos x="462" y="520"/>
                  </a:cxn>
                  <a:cxn ang="0">
                    <a:pos x="499" y="612"/>
                  </a:cxn>
                  <a:cxn ang="0">
                    <a:pos x="558" y="655"/>
                  </a:cxn>
                  <a:cxn ang="0">
                    <a:pos x="615" y="655"/>
                  </a:cxn>
                  <a:cxn ang="0">
                    <a:pos x="673" y="612"/>
                  </a:cxn>
                  <a:cxn ang="0">
                    <a:pos x="750" y="515"/>
                  </a:cxn>
                  <a:cxn ang="0">
                    <a:pos x="800" y="377"/>
                  </a:cxn>
                  <a:cxn ang="0">
                    <a:pos x="808" y="320"/>
                  </a:cxn>
                </a:cxnLst>
                <a:rect l="0" t="0" r="r" b="b"/>
                <a:pathLst>
                  <a:path w="992" h="770">
                    <a:moveTo>
                      <a:pt x="808" y="320"/>
                    </a:moveTo>
                    <a:lnTo>
                      <a:pt x="823" y="219"/>
                    </a:lnTo>
                    <a:lnTo>
                      <a:pt x="881" y="181"/>
                    </a:lnTo>
                    <a:lnTo>
                      <a:pt x="950" y="174"/>
                    </a:lnTo>
                    <a:lnTo>
                      <a:pt x="992" y="219"/>
                    </a:lnTo>
                    <a:lnTo>
                      <a:pt x="973" y="308"/>
                    </a:lnTo>
                    <a:lnTo>
                      <a:pt x="935" y="427"/>
                    </a:lnTo>
                    <a:lnTo>
                      <a:pt x="857" y="562"/>
                    </a:lnTo>
                    <a:lnTo>
                      <a:pt x="761" y="677"/>
                    </a:lnTo>
                    <a:lnTo>
                      <a:pt x="681" y="739"/>
                    </a:lnTo>
                    <a:lnTo>
                      <a:pt x="592" y="770"/>
                    </a:lnTo>
                    <a:lnTo>
                      <a:pt x="507" y="759"/>
                    </a:lnTo>
                    <a:lnTo>
                      <a:pt x="442" y="723"/>
                    </a:lnTo>
                    <a:lnTo>
                      <a:pt x="419" y="666"/>
                    </a:lnTo>
                    <a:lnTo>
                      <a:pt x="392" y="566"/>
                    </a:lnTo>
                    <a:lnTo>
                      <a:pt x="361" y="382"/>
                    </a:lnTo>
                    <a:lnTo>
                      <a:pt x="338" y="254"/>
                    </a:lnTo>
                    <a:lnTo>
                      <a:pt x="338" y="104"/>
                    </a:lnTo>
                    <a:lnTo>
                      <a:pt x="323" y="78"/>
                    </a:lnTo>
                    <a:lnTo>
                      <a:pt x="277" y="70"/>
                    </a:lnTo>
                    <a:lnTo>
                      <a:pt x="223" y="112"/>
                    </a:lnTo>
                    <a:lnTo>
                      <a:pt x="173" y="181"/>
                    </a:lnTo>
                    <a:lnTo>
                      <a:pt x="115" y="219"/>
                    </a:lnTo>
                    <a:lnTo>
                      <a:pt x="27" y="219"/>
                    </a:lnTo>
                    <a:lnTo>
                      <a:pt x="0" y="196"/>
                    </a:lnTo>
                    <a:lnTo>
                      <a:pt x="0" y="158"/>
                    </a:lnTo>
                    <a:lnTo>
                      <a:pt x="39" y="123"/>
                    </a:lnTo>
                    <a:lnTo>
                      <a:pt x="81" y="135"/>
                    </a:lnTo>
                    <a:lnTo>
                      <a:pt x="119" y="127"/>
                    </a:lnTo>
                    <a:lnTo>
                      <a:pt x="189" y="78"/>
                    </a:lnTo>
                    <a:lnTo>
                      <a:pt x="257" y="23"/>
                    </a:lnTo>
                    <a:lnTo>
                      <a:pt x="323" y="8"/>
                    </a:lnTo>
                    <a:lnTo>
                      <a:pt x="415" y="0"/>
                    </a:lnTo>
                    <a:lnTo>
                      <a:pt x="419" y="42"/>
                    </a:lnTo>
                    <a:lnTo>
                      <a:pt x="397" y="89"/>
                    </a:lnTo>
                    <a:lnTo>
                      <a:pt x="392" y="208"/>
                    </a:lnTo>
                    <a:lnTo>
                      <a:pt x="419" y="366"/>
                    </a:lnTo>
                    <a:lnTo>
                      <a:pt x="462" y="520"/>
                    </a:lnTo>
                    <a:lnTo>
                      <a:pt x="499" y="612"/>
                    </a:lnTo>
                    <a:lnTo>
                      <a:pt x="558" y="655"/>
                    </a:lnTo>
                    <a:lnTo>
                      <a:pt x="615" y="655"/>
                    </a:lnTo>
                    <a:lnTo>
                      <a:pt x="673" y="612"/>
                    </a:lnTo>
                    <a:lnTo>
                      <a:pt x="750" y="515"/>
                    </a:lnTo>
                    <a:lnTo>
                      <a:pt x="800" y="377"/>
                    </a:lnTo>
                    <a:lnTo>
                      <a:pt x="808" y="32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1212" name="Freeform 12"/>
              <p:cNvSpPr>
                <a:spLocks noChangeAspect="1"/>
              </p:cNvSpPr>
              <p:nvPr/>
            </p:nvSpPr>
            <p:spPr bwMode="auto">
              <a:xfrm rot="-2705309">
                <a:off x="2414" y="1540"/>
                <a:ext cx="474" cy="848"/>
              </a:xfrm>
              <a:custGeom>
                <a:avLst/>
                <a:gdLst/>
                <a:ahLst/>
                <a:cxnLst>
                  <a:cxn ang="0">
                    <a:pos x="445" y="923"/>
                  </a:cxn>
                  <a:cxn ang="0">
                    <a:pos x="560" y="1039"/>
                  </a:cxn>
                  <a:cxn ang="0">
                    <a:pos x="606" y="1039"/>
                  </a:cxn>
                  <a:cxn ang="0">
                    <a:pos x="684" y="1086"/>
                  </a:cxn>
                  <a:cxn ang="0">
                    <a:pos x="699" y="1139"/>
                  </a:cxn>
                  <a:cxn ang="0">
                    <a:pos x="676" y="1208"/>
                  </a:cxn>
                  <a:cxn ang="0">
                    <a:pos x="614" y="1216"/>
                  </a:cxn>
                  <a:cxn ang="0">
                    <a:pos x="537" y="1162"/>
                  </a:cxn>
                  <a:cxn ang="0">
                    <a:pos x="383" y="1016"/>
                  </a:cxn>
                  <a:cxn ang="0">
                    <a:pos x="284" y="878"/>
                  </a:cxn>
                  <a:cxn ang="0">
                    <a:pos x="237" y="769"/>
                  </a:cxn>
                  <a:cxn ang="0">
                    <a:pos x="206" y="585"/>
                  </a:cxn>
                  <a:cxn ang="0">
                    <a:pos x="206" y="346"/>
                  </a:cxn>
                  <a:cxn ang="0">
                    <a:pos x="198" y="285"/>
                  </a:cxn>
                  <a:cxn ang="0">
                    <a:pos x="153" y="239"/>
                  </a:cxn>
                  <a:cxn ang="0">
                    <a:pos x="22" y="247"/>
                  </a:cxn>
                  <a:cxn ang="0">
                    <a:pos x="0" y="223"/>
                  </a:cxn>
                  <a:cxn ang="0">
                    <a:pos x="29" y="208"/>
                  </a:cxn>
                  <a:cxn ang="0">
                    <a:pos x="122" y="200"/>
                  </a:cxn>
                  <a:cxn ang="0">
                    <a:pos x="138" y="185"/>
                  </a:cxn>
                  <a:cxn ang="0">
                    <a:pos x="6" y="107"/>
                  </a:cxn>
                  <a:cxn ang="0">
                    <a:pos x="6" y="77"/>
                  </a:cxn>
                  <a:cxn ang="0">
                    <a:pos x="29" y="70"/>
                  </a:cxn>
                  <a:cxn ang="0">
                    <a:pos x="138" y="130"/>
                  </a:cxn>
                  <a:cxn ang="0">
                    <a:pos x="161" y="123"/>
                  </a:cxn>
                  <a:cxn ang="0">
                    <a:pos x="138" y="8"/>
                  </a:cxn>
                  <a:cxn ang="0">
                    <a:pos x="153" y="0"/>
                  </a:cxn>
                  <a:cxn ang="0">
                    <a:pos x="169" y="8"/>
                  </a:cxn>
                  <a:cxn ang="0">
                    <a:pos x="198" y="123"/>
                  </a:cxn>
                  <a:cxn ang="0">
                    <a:pos x="222" y="130"/>
                  </a:cxn>
                  <a:cxn ang="0">
                    <a:pos x="284" y="8"/>
                  </a:cxn>
                  <a:cxn ang="0">
                    <a:pos x="299" y="8"/>
                  </a:cxn>
                  <a:cxn ang="0">
                    <a:pos x="299" y="46"/>
                  </a:cxn>
                  <a:cxn ang="0">
                    <a:pos x="260" y="146"/>
                  </a:cxn>
                  <a:cxn ang="0">
                    <a:pos x="260" y="200"/>
                  </a:cxn>
                  <a:cxn ang="0">
                    <a:pos x="276" y="270"/>
                  </a:cxn>
                  <a:cxn ang="0">
                    <a:pos x="268" y="361"/>
                  </a:cxn>
                  <a:cxn ang="0">
                    <a:pos x="276" y="531"/>
                  </a:cxn>
                  <a:cxn ang="0">
                    <a:pos x="291" y="639"/>
                  </a:cxn>
                  <a:cxn ang="0">
                    <a:pos x="330" y="762"/>
                  </a:cxn>
                  <a:cxn ang="0">
                    <a:pos x="383" y="855"/>
                  </a:cxn>
                  <a:cxn ang="0">
                    <a:pos x="445" y="923"/>
                  </a:cxn>
                </a:cxnLst>
                <a:rect l="0" t="0" r="r" b="b"/>
                <a:pathLst>
                  <a:path w="699" h="1216">
                    <a:moveTo>
                      <a:pt x="445" y="923"/>
                    </a:moveTo>
                    <a:lnTo>
                      <a:pt x="560" y="1039"/>
                    </a:lnTo>
                    <a:lnTo>
                      <a:pt x="606" y="1039"/>
                    </a:lnTo>
                    <a:lnTo>
                      <a:pt x="684" y="1086"/>
                    </a:lnTo>
                    <a:lnTo>
                      <a:pt x="699" y="1139"/>
                    </a:lnTo>
                    <a:lnTo>
                      <a:pt x="676" y="1208"/>
                    </a:lnTo>
                    <a:lnTo>
                      <a:pt x="614" y="1216"/>
                    </a:lnTo>
                    <a:lnTo>
                      <a:pt x="537" y="1162"/>
                    </a:lnTo>
                    <a:lnTo>
                      <a:pt x="383" y="1016"/>
                    </a:lnTo>
                    <a:lnTo>
                      <a:pt x="284" y="878"/>
                    </a:lnTo>
                    <a:lnTo>
                      <a:pt x="237" y="769"/>
                    </a:lnTo>
                    <a:lnTo>
                      <a:pt x="206" y="585"/>
                    </a:lnTo>
                    <a:lnTo>
                      <a:pt x="206" y="346"/>
                    </a:lnTo>
                    <a:lnTo>
                      <a:pt x="198" y="285"/>
                    </a:lnTo>
                    <a:lnTo>
                      <a:pt x="153" y="239"/>
                    </a:lnTo>
                    <a:lnTo>
                      <a:pt x="22" y="247"/>
                    </a:lnTo>
                    <a:lnTo>
                      <a:pt x="0" y="223"/>
                    </a:lnTo>
                    <a:lnTo>
                      <a:pt x="29" y="208"/>
                    </a:lnTo>
                    <a:lnTo>
                      <a:pt x="122" y="200"/>
                    </a:lnTo>
                    <a:lnTo>
                      <a:pt x="138" y="185"/>
                    </a:lnTo>
                    <a:lnTo>
                      <a:pt x="6" y="107"/>
                    </a:lnTo>
                    <a:lnTo>
                      <a:pt x="6" y="77"/>
                    </a:lnTo>
                    <a:lnTo>
                      <a:pt x="29" y="70"/>
                    </a:lnTo>
                    <a:lnTo>
                      <a:pt x="138" y="130"/>
                    </a:lnTo>
                    <a:lnTo>
                      <a:pt x="161" y="123"/>
                    </a:lnTo>
                    <a:lnTo>
                      <a:pt x="138" y="8"/>
                    </a:lnTo>
                    <a:lnTo>
                      <a:pt x="153" y="0"/>
                    </a:lnTo>
                    <a:lnTo>
                      <a:pt x="169" y="8"/>
                    </a:lnTo>
                    <a:lnTo>
                      <a:pt x="198" y="123"/>
                    </a:lnTo>
                    <a:lnTo>
                      <a:pt x="222" y="130"/>
                    </a:lnTo>
                    <a:lnTo>
                      <a:pt x="284" y="8"/>
                    </a:lnTo>
                    <a:lnTo>
                      <a:pt x="299" y="8"/>
                    </a:lnTo>
                    <a:lnTo>
                      <a:pt x="299" y="46"/>
                    </a:lnTo>
                    <a:lnTo>
                      <a:pt x="260" y="146"/>
                    </a:lnTo>
                    <a:lnTo>
                      <a:pt x="260" y="200"/>
                    </a:lnTo>
                    <a:lnTo>
                      <a:pt x="276" y="270"/>
                    </a:lnTo>
                    <a:lnTo>
                      <a:pt x="268" y="361"/>
                    </a:lnTo>
                    <a:lnTo>
                      <a:pt x="276" y="531"/>
                    </a:lnTo>
                    <a:lnTo>
                      <a:pt x="291" y="639"/>
                    </a:lnTo>
                    <a:lnTo>
                      <a:pt x="330" y="762"/>
                    </a:lnTo>
                    <a:lnTo>
                      <a:pt x="383" y="855"/>
                    </a:lnTo>
                    <a:lnTo>
                      <a:pt x="445" y="923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1213" name="Freeform 13"/>
              <p:cNvSpPr>
                <a:spLocks noChangeAspect="1"/>
              </p:cNvSpPr>
              <p:nvPr/>
            </p:nvSpPr>
            <p:spPr bwMode="auto">
              <a:xfrm rot="-2705309">
                <a:off x="2793" y="1150"/>
                <a:ext cx="620" cy="708"/>
              </a:xfrm>
              <a:custGeom>
                <a:avLst/>
                <a:gdLst/>
                <a:ahLst/>
                <a:cxnLst>
                  <a:cxn ang="0">
                    <a:pos x="15" y="1008"/>
                  </a:cxn>
                  <a:cxn ang="0">
                    <a:pos x="0" y="1061"/>
                  </a:cxn>
                  <a:cxn ang="0">
                    <a:pos x="15" y="1139"/>
                  </a:cxn>
                  <a:cxn ang="0">
                    <a:pos x="70" y="1139"/>
                  </a:cxn>
                  <a:cxn ang="0">
                    <a:pos x="231" y="1108"/>
                  </a:cxn>
                  <a:cxn ang="0">
                    <a:pos x="408" y="1046"/>
                  </a:cxn>
                  <a:cxn ang="0">
                    <a:pos x="554" y="946"/>
                  </a:cxn>
                  <a:cxn ang="0">
                    <a:pos x="639" y="816"/>
                  </a:cxn>
                  <a:cxn ang="0">
                    <a:pos x="715" y="593"/>
                  </a:cxn>
                  <a:cxn ang="0">
                    <a:pos x="738" y="385"/>
                  </a:cxn>
                  <a:cxn ang="0">
                    <a:pos x="738" y="285"/>
                  </a:cxn>
                  <a:cxn ang="0">
                    <a:pos x="777" y="224"/>
                  </a:cxn>
                  <a:cxn ang="0">
                    <a:pos x="845" y="200"/>
                  </a:cxn>
                  <a:cxn ang="0">
                    <a:pos x="907" y="200"/>
                  </a:cxn>
                  <a:cxn ang="0">
                    <a:pos x="915" y="169"/>
                  </a:cxn>
                  <a:cxn ang="0">
                    <a:pos x="823" y="177"/>
                  </a:cxn>
                  <a:cxn ang="0">
                    <a:pos x="808" y="154"/>
                  </a:cxn>
                  <a:cxn ang="0">
                    <a:pos x="884" y="70"/>
                  </a:cxn>
                  <a:cxn ang="0">
                    <a:pos x="868" y="47"/>
                  </a:cxn>
                  <a:cxn ang="0">
                    <a:pos x="853" y="62"/>
                  </a:cxn>
                  <a:cxn ang="0">
                    <a:pos x="792" y="123"/>
                  </a:cxn>
                  <a:cxn ang="0">
                    <a:pos x="777" y="123"/>
                  </a:cxn>
                  <a:cxn ang="0">
                    <a:pos x="777" y="16"/>
                  </a:cxn>
                  <a:cxn ang="0">
                    <a:pos x="761" y="0"/>
                  </a:cxn>
                  <a:cxn ang="0">
                    <a:pos x="738" y="8"/>
                  </a:cxn>
                  <a:cxn ang="0">
                    <a:pos x="746" y="123"/>
                  </a:cxn>
                  <a:cxn ang="0">
                    <a:pos x="730" y="131"/>
                  </a:cxn>
                  <a:cxn ang="0">
                    <a:pos x="668" y="70"/>
                  </a:cxn>
                  <a:cxn ang="0">
                    <a:pos x="623" y="62"/>
                  </a:cxn>
                  <a:cxn ang="0">
                    <a:pos x="631" y="93"/>
                  </a:cxn>
                  <a:cxn ang="0">
                    <a:pos x="699" y="162"/>
                  </a:cxn>
                  <a:cxn ang="0">
                    <a:pos x="699" y="200"/>
                  </a:cxn>
                  <a:cxn ang="0">
                    <a:pos x="676" y="278"/>
                  </a:cxn>
                  <a:cxn ang="0">
                    <a:pos x="676" y="346"/>
                  </a:cxn>
                  <a:cxn ang="0">
                    <a:pos x="676" y="462"/>
                  </a:cxn>
                  <a:cxn ang="0">
                    <a:pos x="645" y="608"/>
                  </a:cxn>
                  <a:cxn ang="0">
                    <a:pos x="615" y="700"/>
                  </a:cxn>
                  <a:cxn ang="0">
                    <a:pos x="561" y="816"/>
                  </a:cxn>
                  <a:cxn ang="0">
                    <a:pos x="499" y="908"/>
                  </a:cxn>
                  <a:cxn ang="0">
                    <a:pos x="454" y="954"/>
                  </a:cxn>
                  <a:cxn ang="0">
                    <a:pos x="330" y="993"/>
                  </a:cxn>
                  <a:cxn ang="0">
                    <a:pos x="215" y="1008"/>
                  </a:cxn>
                  <a:cxn ang="0">
                    <a:pos x="99" y="1024"/>
                  </a:cxn>
                  <a:cxn ang="0">
                    <a:pos x="15" y="1008"/>
                  </a:cxn>
                </a:cxnLst>
                <a:rect l="0" t="0" r="r" b="b"/>
                <a:pathLst>
                  <a:path w="915" h="1139">
                    <a:moveTo>
                      <a:pt x="15" y="1008"/>
                    </a:moveTo>
                    <a:lnTo>
                      <a:pt x="0" y="1061"/>
                    </a:lnTo>
                    <a:lnTo>
                      <a:pt x="15" y="1139"/>
                    </a:lnTo>
                    <a:lnTo>
                      <a:pt x="70" y="1139"/>
                    </a:lnTo>
                    <a:lnTo>
                      <a:pt x="231" y="1108"/>
                    </a:lnTo>
                    <a:lnTo>
                      <a:pt x="408" y="1046"/>
                    </a:lnTo>
                    <a:lnTo>
                      <a:pt x="554" y="946"/>
                    </a:lnTo>
                    <a:lnTo>
                      <a:pt x="639" y="816"/>
                    </a:lnTo>
                    <a:lnTo>
                      <a:pt x="715" y="593"/>
                    </a:lnTo>
                    <a:lnTo>
                      <a:pt x="738" y="385"/>
                    </a:lnTo>
                    <a:lnTo>
                      <a:pt x="738" y="285"/>
                    </a:lnTo>
                    <a:lnTo>
                      <a:pt x="777" y="224"/>
                    </a:lnTo>
                    <a:lnTo>
                      <a:pt x="845" y="200"/>
                    </a:lnTo>
                    <a:lnTo>
                      <a:pt x="907" y="200"/>
                    </a:lnTo>
                    <a:lnTo>
                      <a:pt x="915" y="169"/>
                    </a:lnTo>
                    <a:lnTo>
                      <a:pt x="823" y="177"/>
                    </a:lnTo>
                    <a:lnTo>
                      <a:pt x="808" y="154"/>
                    </a:lnTo>
                    <a:lnTo>
                      <a:pt x="884" y="70"/>
                    </a:lnTo>
                    <a:lnTo>
                      <a:pt x="868" y="47"/>
                    </a:lnTo>
                    <a:lnTo>
                      <a:pt x="853" y="62"/>
                    </a:lnTo>
                    <a:lnTo>
                      <a:pt x="792" y="123"/>
                    </a:lnTo>
                    <a:lnTo>
                      <a:pt x="777" y="123"/>
                    </a:lnTo>
                    <a:lnTo>
                      <a:pt x="777" y="16"/>
                    </a:lnTo>
                    <a:lnTo>
                      <a:pt x="761" y="0"/>
                    </a:lnTo>
                    <a:lnTo>
                      <a:pt x="738" y="8"/>
                    </a:lnTo>
                    <a:lnTo>
                      <a:pt x="746" y="123"/>
                    </a:lnTo>
                    <a:lnTo>
                      <a:pt x="730" y="131"/>
                    </a:lnTo>
                    <a:lnTo>
                      <a:pt x="668" y="70"/>
                    </a:lnTo>
                    <a:lnTo>
                      <a:pt x="623" y="62"/>
                    </a:lnTo>
                    <a:lnTo>
                      <a:pt x="631" y="93"/>
                    </a:lnTo>
                    <a:lnTo>
                      <a:pt x="699" y="162"/>
                    </a:lnTo>
                    <a:lnTo>
                      <a:pt x="699" y="200"/>
                    </a:lnTo>
                    <a:lnTo>
                      <a:pt x="676" y="278"/>
                    </a:lnTo>
                    <a:lnTo>
                      <a:pt x="676" y="346"/>
                    </a:lnTo>
                    <a:lnTo>
                      <a:pt x="676" y="462"/>
                    </a:lnTo>
                    <a:lnTo>
                      <a:pt x="645" y="608"/>
                    </a:lnTo>
                    <a:lnTo>
                      <a:pt x="615" y="700"/>
                    </a:lnTo>
                    <a:lnTo>
                      <a:pt x="561" y="816"/>
                    </a:lnTo>
                    <a:lnTo>
                      <a:pt x="499" y="908"/>
                    </a:lnTo>
                    <a:lnTo>
                      <a:pt x="454" y="954"/>
                    </a:lnTo>
                    <a:lnTo>
                      <a:pt x="330" y="993"/>
                    </a:lnTo>
                    <a:lnTo>
                      <a:pt x="215" y="1008"/>
                    </a:lnTo>
                    <a:lnTo>
                      <a:pt x="99" y="1024"/>
                    </a:lnTo>
                    <a:lnTo>
                      <a:pt x="15" y="1008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Sorting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0074"/>
            <a:ext cx="8229600" cy="4957054"/>
          </a:xfrm>
        </p:spPr>
        <p:txBody>
          <a:bodyPr/>
          <a:lstStyle/>
          <a:p>
            <a:r>
              <a:rPr lang="en-US" b="1" dirty="0" smtClean="0">
                <a:solidFill>
                  <a:srgbClr val="800000"/>
                </a:solidFill>
              </a:rPr>
              <a:t>Counting Sort</a:t>
            </a:r>
          </a:p>
          <a:p>
            <a:r>
              <a:rPr lang="en-US" dirty="0" smtClean="0"/>
              <a:t>Radix Sort</a:t>
            </a:r>
          </a:p>
          <a:p>
            <a:r>
              <a:rPr lang="en-US" dirty="0" smtClean="0"/>
              <a:t>Bucket Sort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941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8439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7038" y="1989138"/>
            <a:ext cx="6797675" cy="327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984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PseudoCode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7226300" y="3033713"/>
            <a:ext cx="1287463" cy="466725"/>
            <a:chOff x="4711" y="1951"/>
            <a:chExt cx="811" cy="294"/>
          </a:xfrm>
        </p:grpSpPr>
        <p:graphicFrame>
          <p:nvGraphicFramePr>
            <p:cNvPr id="1298438" name="Object 6"/>
            <p:cNvGraphicFramePr>
              <a:graphicFrameLocks noChangeAspect="1"/>
            </p:cNvGraphicFramePr>
            <p:nvPr/>
          </p:nvGraphicFramePr>
          <p:xfrm>
            <a:off x="5063" y="1951"/>
            <a:ext cx="459" cy="2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1200" name="Equation" r:id="rId4" imgW="317160" imgH="203040" progId="Equation.DSMT4">
                    <p:embed/>
                  </p:oleObj>
                </mc:Choice>
                <mc:Fallback>
                  <p:oleObj name="Equation" r:id="rId4" imgW="317160" imgH="203040" progId="Equation.DSMT4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63" y="1951"/>
                          <a:ext cx="459" cy="2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rgbClr val="CC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98445" name="Line 13"/>
            <p:cNvSpPr>
              <a:spLocks noChangeShapeType="1"/>
            </p:cNvSpPr>
            <p:nvPr/>
          </p:nvSpPr>
          <p:spPr bwMode="auto">
            <a:xfrm flipH="1">
              <a:off x="4711" y="2076"/>
              <a:ext cx="343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7250113" y="3963988"/>
            <a:ext cx="1281112" cy="471487"/>
            <a:chOff x="4720" y="2537"/>
            <a:chExt cx="807" cy="297"/>
          </a:xfrm>
        </p:grpSpPr>
        <p:graphicFrame>
          <p:nvGraphicFramePr>
            <p:cNvPr id="1298443" name="Object 11"/>
            <p:cNvGraphicFramePr>
              <a:graphicFrameLocks noChangeAspect="1"/>
            </p:cNvGraphicFramePr>
            <p:nvPr/>
          </p:nvGraphicFramePr>
          <p:xfrm>
            <a:off x="5063" y="2537"/>
            <a:ext cx="464" cy="2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1201" name="Equation" r:id="rId6" imgW="317160" imgH="203040" progId="Equation.DSMT4">
                    <p:embed/>
                  </p:oleObj>
                </mc:Choice>
                <mc:Fallback>
                  <p:oleObj name="Equation" r:id="rId6" imgW="317160" imgH="203040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63" y="2537"/>
                          <a:ext cx="464" cy="29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rgbClr val="CC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blurRad="63500" dist="38099" dir="2700000" algn="ctr" rotWithShape="0">
                                  <a:srgbClr val="80808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98446" name="Line 14"/>
            <p:cNvSpPr>
              <a:spLocks noChangeShapeType="1"/>
            </p:cNvSpPr>
            <p:nvPr/>
          </p:nvSpPr>
          <p:spPr bwMode="auto">
            <a:xfrm flipH="1">
              <a:off x="4720" y="2677"/>
              <a:ext cx="343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7226300" y="4424363"/>
            <a:ext cx="1398588" cy="471487"/>
            <a:chOff x="4702" y="2847"/>
            <a:chExt cx="881" cy="297"/>
          </a:xfrm>
        </p:grpSpPr>
        <p:graphicFrame>
          <p:nvGraphicFramePr>
            <p:cNvPr id="1298441" name="Object 9"/>
            <p:cNvGraphicFramePr>
              <a:graphicFrameLocks noChangeAspect="1"/>
            </p:cNvGraphicFramePr>
            <p:nvPr/>
          </p:nvGraphicFramePr>
          <p:xfrm>
            <a:off x="5063" y="2847"/>
            <a:ext cx="520" cy="2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1202" name="Equation" r:id="rId8" imgW="355320" imgH="203040" progId="Equation.DSMT4">
                    <p:embed/>
                  </p:oleObj>
                </mc:Choice>
                <mc:Fallback>
                  <p:oleObj name="Equation" r:id="rId8" imgW="355320" imgH="203040" progId="Equation.DSMT4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63" y="2847"/>
                          <a:ext cx="520" cy="29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rgbClr val="CC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blurRad="63500" dist="38099" dir="2700000" algn="ctr" rotWithShape="0">
                                  <a:srgbClr val="80808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98447" name="Line 15"/>
            <p:cNvSpPr>
              <a:spLocks noChangeShapeType="1"/>
            </p:cNvSpPr>
            <p:nvPr/>
          </p:nvSpPr>
          <p:spPr bwMode="auto">
            <a:xfrm flipH="1">
              <a:off x="4702" y="2984"/>
              <a:ext cx="343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1298451" name="Object 19"/>
          <p:cNvGraphicFramePr>
            <a:graphicFrameLocks noChangeAspect="1"/>
          </p:cNvGraphicFramePr>
          <p:nvPr/>
        </p:nvGraphicFramePr>
        <p:xfrm>
          <a:off x="8491538" y="4010025"/>
          <a:ext cx="523875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203" name="Equation" r:id="rId10" imgW="203040" imgH="139680" progId="Equation.DSMT4">
                  <p:embed/>
                </p:oleObj>
              </mc:Choice>
              <mc:Fallback>
                <p:oleObj name="Equation" r:id="rId10" imgW="203040" imgH="1396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1538" y="4010025"/>
                        <a:ext cx="523875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98452" name="Line 20"/>
          <p:cNvSpPr>
            <a:spLocks noChangeShapeType="1"/>
          </p:cNvSpPr>
          <p:nvPr/>
        </p:nvSpPr>
        <p:spPr bwMode="auto">
          <a:xfrm>
            <a:off x="7280275" y="5184775"/>
            <a:ext cx="1690688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298454" name="Object 22"/>
          <p:cNvGraphicFramePr>
            <a:graphicFrameLocks noGrp="1" noChangeAspect="1"/>
          </p:cNvGraphicFramePr>
          <p:nvPr>
            <p:ph sz="half" idx="1"/>
          </p:nvPr>
        </p:nvGraphicFramePr>
        <p:xfrm>
          <a:off x="7804150" y="5319713"/>
          <a:ext cx="825500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204" name="Equation" r:id="rId12" imgW="355320" imgH="203040" progId="Equation.DSMT4">
                  <p:embed/>
                </p:oleObj>
              </mc:Choice>
              <mc:Fallback>
                <p:oleObj name="Equation" r:id="rId12" imgW="35532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04150" y="5319713"/>
                        <a:ext cx="825500" cy="471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98456" name="Text Box 24"/>
          <p:cNvSpPr txBox="1">
            <a:spLocks noChangeArrowheads="1"/>
          </p:cNvSpPr>
          <p:nvPr/>
        </p:nvSpPr>
        <p:spPr bwMode="auto">
          <a:xfrm>
            <a:off x="5378450" y="1878013"/>
            <a:ext cx="3652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u="sng">
                <a:solidFill>
                  <a:srgbClr val="CC0000"/>
                </a:solidFill>
              </a:rPr>
              <a:t>Expected</a:t>
            </a:r>
            <a:r>
              <a:rPr lang="en-US" sz="2400">
                <a:solidFill>
                  <a:srgbClr val="CC0000"/>
                </a:solidFill>
              </a:rPr>
              <a:t> Running Time</a:t>
            </a:r>
          </a:p>
        </p:txBody>
      </p:sp>
      <p:graphicFrame>
        <p:nvGraphicFramePr>
          <p:cNvPr id="171017" name="Object 9"/>
          <p:cNvGraphicFramePr>
            <a:graphicFrameLocks noChangeAspect="1"/>
          </p:cNvGraphicFramePr>
          <p:nvPr/>
        </p:nvGraphicFramePr>
        <p:xfrm>
          <a:off x="8519885" y="3051969"/>
          <a:ext cx="523875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205" name="Equation" r:id="rId13" imgW="203040" imgH="139680" progId="Equation.DSMT4">
                  <p:embed/>
                </p:oleObj>
              </mc:Choice>
              <mc:Fallback>
                <p:oleObj name="Equation" r:id="rId13" imgW="203040" imgH="1396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19885" y="3051969"/>
                        <a:ext cx="523875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8452" grpId="0" animBg="1"/>
      <p:bldP spid="129845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Sorting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0074"/>
            <a:ext cx="8229600" cy="4957054"/>
          </a:xfrm>
        </p:spPr>
        <p:txBody>
          <a:bodyPr/>
          <a:lstStyle/>
          <a:p>
            <a:r>
              <a:rPr lang="en-US" dirty="0" smtClean="0"/>
              <a:t>Counting Sort</a:t>
            </a:r>
          </a:p>
          <a:p>
            <a:r>
              <a:rPr lang="en-US" dirty="0" smtClean="0"/>
              <a:t>Radix Sort</a:t>
            </a:r>
          </a:p>
          <a:p>
            <a:r>
              <a:rPr lang="en-US" dirty="0" smtClean="0"/>
              <a:t>Bucket Sort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6297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Sorts:  Learning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0074"/>
            <a:ext cx="8229600" cy="4957054"/>
          </a:xfrm>
        </p:spPr>
        <p:txBody>
          <a:bodyPr/>
          <a:lstStyle/>
          <a:p>
            <a:r>
              <a:rPr lang="en-US" dirty="0" smtClean="0"/>
              <a:t>You should be able to:</a:t>
            </a:r>
          </a:p>
          <a:p>
            <a:pPr lvl="1"/>
            <a:r>
              <a:rPr lang="en-US" dirty="0" smtClean="0"/>
              <a:t>Explain the difference between comparison sorts and linear sorting methods.</a:t>
            </a:r>
          </a:p>
          <a:p>
            <a:pPr lvl="1"/>
            <a:r>
              <a:rPr lang="en-US" dirty="0" smtClean="0"/>
              <a:t>Identify situations when linear sorting methods can be applied and know why.</a:t>
            </a:r>
          </a:p>
          <a:p>
            <a:pPr lvl="1"/>
            <a:r>
              <a:rPr lang="en-US" dirty="0" smtClean="0"/>
              <a:t>Explain and/or code any of the linear sorting algorithms we have covered.</a:t>
            </a:r>
          </a:p>
        </p:txBody>
      </p:sp>
    </p:spTree>
    <p:extLst>
      <p:ext uri="{BB962C8B-B14F-4D97-AF65-F5344CB8AC3E}">
        <p14:creationId xmlns:p14="http://schemas.microsoft.com/office/powerpoint/2010/main" val="2455984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1.  Counting Sort</a:t>
            </a:r>
          </a:p>
        </p:txBody>
      </p:sp>
      <p:sp>
        <p:nvSpPr>
          <p:cNvPr id="128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Invented by Harold Seward in 1954.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Counting </a:t>
            </a:r>
            <a:r>
              <a:rPr lang="en-US" dirty="0">
                <a:solidFill>
                  <a:schemeClr val="accent1"/>
                </a:solidFill>
              </a:rPr>
              <a:t>Sort</a:t>
            </a:r>
            <a:r>
              <a:rPr lang="en-US" dirty="0"/>
              <a:t> applies when the elements to be sorted come from a </a:t>
            </a:r>
            <a:r>
              <a:rPr lang="en-US" dirty="0">
                <a:solidFill>
                  <a:schemeClr val="accent1"/>
                </a:solidFill>
              </a:rPr>
              <a:t>finite</a:t>
            </a:r>
            <a:r>
              <a:rPr lang="en-US" dirty="0"/>
              <a:t> (and preferably small) </a:t>
            </a:r>
            <a:r>
              <a:rPr lang="en-US" dirty="0">
                <a:solidFill>
                  <a:schemeClr val="accent1"/>
                </a:solidFill>
              </a:rPr>
              <a:t>set</a:t>
            </a:r>
            <a:r>
              <a:rPr lang="en-US" dirty="0"/>
              <a:t>.</a:t>
            </a:r>
          </a:p>
          <a:p>
            <a:r>
              <a:rPr lang="en-US" dirty="0"/>
              <a:t>For example, the elements to be sorted are integers in the range [0…k-1], for some fixed integer </a:t>
            </a:r>
            <a:r>
              <a:rPr lang="en-US" dirty="0" err="1"/>
              <a:t>k</a:t>
            </a:r>
            <a:r>
              <a:rPr lang="en-US" dirty="0"/>
              <a:t>.</a:t>
            </a:r>
          </a:p>
          <a:p>
            <a:r>
              <a:rPr lang="en-US" dirty="0"/>
              <a:t>We can then create an array V[0…k-1] and use it to count the number of elements with each value [0…k-1].</a:t>
            </a:r>
          </a:p>
          <a:p>
            <a:r>
              <a:rPr lang="en-US" dirty="0">
                <a:solidFill>
                  <a:schemeClr val="accent1"/>
                </a:solidFill>
              </a:rPr>
              <a:t>Then each input element can be placed in exactly the right place in the output array in constant time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102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00100"/>
          </a:xfrm>
        </p:spPr>
        <p:txBody>
          <a:bodyPr/>
          <a:lstStyle/>
          <a:p>
            <a:r>
              <a:rPr lang="en-US"/>
              <a:t>Counting Sort</a:t>
            </a:r>
          </a:p>
        </p:txBody>
      </p:sp>
      <p:sp>
        <p:nvSpPr>
          <p:cNvPr id="132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841625"/>
            <a:ext cx="8229600" cy="3284538"/>
          </a:xfrm>
        </p:spPr>
        <p:txBody>
          <a:bodyPr/>
          <a:lstStyle/>
          <a:p>
            <a:r>
              <a:rPr lang="en-US" dirty="0"/>
              <a:t>Input: N records with integer keys between [0…3].</a:t>
            </a:r>
          </a:p>
          <a:p>
            <a:r>
              <a:rPr lang="en-US" dirty="0"/>
              <a:t>Output: </a:t>
            </a:r>
            <a:r>
              <a:rPr lang="en-US" dirty="0">
                <a:solidFill>
                  <a:schemeClr val="accent1"/>
                </a:solidFill>
              </a:rPr>
              <a:t>Stable</a:t>
            </a:r>
            <a:r>
              <a:rPr lang="en-US" dirty="0"/>
              <a:t> sorted keys.</a:t>
            </a:r>
          </a:p>
          <a:p>
            <a:r>
              <a:rPr lang="en-US" dirty="0"/>
              <a:t>Algorithm: </a:t>
            </a:r>
          </a:p>
          <a:p>
            <a:pPr lvl="1"/>
            <a:r>
              <a:rPr lang="en-US" dirty="0"/>
              <a:t>Count frequency of each key value to determine transition locations</a:t>
            </a:r>
          </a:p>
          <a:p>
            <a:pPr lvl="1"/>
            <a:r>
              <a:rPr lang="en-US" dirty="0"/>
              <a:t>Go through the records in order putting them where they go.</a:t>
            </a:r>
          </a:p>
        </p:txBody>
      </p:sp>
      <p:sp>
        <p:nvSpPr>
          <p:cNvPr id="1326084" name="Text Box 4"/>
          <p:cNvSpPr txBox="1">
            <a:spLocks noChangeArrowheads="1"/>
          </p:cNvSpPr>
          <p:nvPr/>
        </p:nvSpPr>
        <p:spPr bwMode="auto">
          <a:xfrm>
            <a:off x="60325" y="1357313"/>
            <a:ext cx="1136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/>
              <a:t>Input:</a:t>
            </a:r>
          </a:p>
        </p:txBody>
      </p:sp>
      <p:sp>
        <p:nvSpPr>
          <p:cNvPr id="1326085" name="Text Box 5"/>
          <p:cNvSpPr txBox="1">
            <a:spLocks noChangeArrowheads="1"/>
          </p:cNvSpPr>
          <p:nvPr/>
        </p:nvSpPr>
        <p:spPr bwMode="auto">
          <a:xfrm>
            <a:off x="76200" y="1890713"/>
            <a:ext cx="14335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/>
              <a:t>Output:</a:t>
            </a:r>
          </a:p>
        </p:txBody>
      </p:sp>
      <p:graphicFrame>
        <p:nvGraphicFramePr>
          <p:cNvPr id="1326086" name="Group 6"/>
          <p:cNvGraphicFramePr>
            <a:graphicFrameLocks noGrp="1"/>
          </p:cNvGraphicFramePr>
          <p:nvPr/>
        </p:nvGraphicFramePr>
        <p:xfrm>
          <a:off x="1447800" y="1389063"/>
          <a:ext cx="7543800" cy="1035050"/>
        </p:xfrm>
        <a:graphic>
          <a:graphicData uri="http://schemas.openxmlformats.org/drawingml/2006/table">
            <a:tbl>
              <a:tblPr/>
              <a:tblGrid>
                <a:gridCol w="396875"/>
                <a:gridCol w="396875"/>
                <a:gridCol w="396875"/>
                <a:gridCol w="396875"/>
                <a:gridCol w="398463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8462"/>
                <a:gridCol w="396875"/>
                <a:gridCol w="396875"/>
                <a:gridCol w="412750"/>
                <a:gridCol w="3810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68"/>
          <p:cNvGrpSpPr>
            <a:grpSpLocks/>
          </p:cNvGrpSpPr>
          <p:nvPr/>
        </p:nvGrpSpPr>
        <p:grpSpPr bwMode="auto">
          <a:xfrm>
            <a:off x="1470025" y="1901825"/>
            <a:ext cx="7524750" cy="550863"/>
            <a:chOff x="926" y="967"/>
            <a:chExt cx="4740" cy="347"/>
          </a:xfrm>
        </p:grpSpPr>
        <p:sp>
          <p:nvSpPr>
            <p:cNvPr id="1326149" name="Text Box 69"/>
            <p:cNvSpPr txBox="1">
              <a:spLocks noChangeArrowheads="1"/>
            </p:cNvSpPr>
            <p:nvPr/>
          </p:nvSpPr>
          <p:spPr bwMode="auto">
            <a:xfrm>
              <a:off x="926" y="967"/>
              <a:ext cx="24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/>
                <a:t>0</a:t>
              </a:r>
            </a:p>
          </p:txBody>
        </p:sp>
        <p:sp>
          <p:nvSpPr>
            <p:cNvPr id="1326150" name="Text Box 70"/>
            <p:cNvSpPr txBox="1">
              <a:spLocks noChangeArrowheads="1"/>
            </p:cNvSpPr>
            <p:nvPr/>
          </p:nvSpPr>
          <p:spPr bwMode="auto">
            <a:xfrm>
              <a:off x="1159" y="967"/>
              <a:ext cx="24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/>
                <a:t>0</a:t>
              </a:r>
            </a:p>
          </p:txBody>
        </p:sp>
        <p:sp>
          <p:nvSpPr>
            <p:cNvPr id="1326151" name="Text Box 71"/>
            <p:cNvSpPr txBox="1">
              <a:spLocks noChangeArrowheads="1"/>
            </p:cNvSpPr>
            <p:nvPr/>
          </p:nvSpPr>
          <p:spPr bwMode="auto">
            <a:xfrm>
              <a:off x="1419" y="967"/>
              <a:ext cx="24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/>
                <a:t>0</a:t>
              </a:r>
            </a:p>
          </p:txBody>
        </p:sp>
        <p:sp>
          <p:nvSpPr>
            <p:cNvPr id="1326152" name="Text Box 72"/>
            <p:cNvSpPr txBox="1">
              <a:spLocks noChangeArrowheads="1"/>
            </p:cNvSpPr>
            <p:nvPr/>
          </p:nvSpPr>
          <p:spPr bwMode="auto">
            <a:xfrm>
              <a:off x="1679" y="967"/>
              <a:ext cx="24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/>
                <a:t>0</a:t>
              </a:r>
            </a:p>
          </p:txBody>
        </p:sp>
        <p:sp>
          <p:nvSpPr>
            <p:cNvPr id="1326153" name="Text Box 73"/>
            <p:cNvSpPr txBox="1">
              <a:spLocks noChangeArrowheads="1"/>
            </p:cNvSpPr>
            <p:nvPr/>
          </p:nvSpPr>
          <p:spPr bwMode="auto">
            <a:xfrm>
              <a:off x="1939" y="967"/>
              <a:ext cx="24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/>
                <a:t>0</a:t>
              </a:r>
            </a:p>
          </p:txBody>
        </p:sp>
        <p:sp>
          <p:nvSpPr>
            <p:cNvPr id="1326154" name="Text Box 74"/>
            <p:cNvSpPr txBox="1">
              <a:spLocks noChangeArrowheads="1"/>
            </p:cNvSpPr>
            <p:nvPr/>
          </p:nvSpPr>
          <p:spPr bwMode="auto">
            <a:xfrm>
              <a:off x="2199" y="967"/>
              <a:ext cx="24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/>
                <a:t>1</a:t>
              </a:r>
            </a:p>
          </p:txBody>
        </p:sp>
        <p:sp>
          <p:nvSpPr>
            <p:cNvPr id="1326155" name="Text Box 75"/>
            <p:cNvSpPr txBox="1">
              <a:spLocks noChangeArrowheads="1"/>
            </p:cNvSpPr>
            <p:nvPr/>
          </p:nvSpPr>
          <p:spPr bwMode="auto">
            <a:xfrm>
              <a:off x="2417" y="967"/>
              <a:ext cx="24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/>
                <a:t>1</a:t>
              </a:r>
            </a:p>
          </p:txBody>
        </p:sp>
        <p:sp>
          <p:nvSpPr>
            <p:cNvPr id="1326156" name="Text Box 76"/>
            <p:cNvSpPr txBox="1">
              <a:spLocks noChangeArrowheads="1"/>
            </p:cNvSpPr>
            <p:nvPr/>
          </p:nvSpPr>
          <p:spPr bwMode="auto">
            <a:xfrm>
              <a:off x="2674" y="967"/>
              <a:ext cx="24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/>
                <a:t>1</a:t>
              </a:r>
            </a:p>
          </p:txBody>
        </p:sp>
        <p:sp>
          <p:nvSpPr>
            <p:cNvPr id="1326157" name="Text Box 77"/>
            <p:cNvSpPr txBox="1">
              <a:spLocks noChangeArrowheads="1"/>
            </p:cNvSpPr>
            <p:nvPr/>
          </p:nvSpPr>
          <p:spPr bwMode="auto">
            <a:xfrm>
              <a:off x="2931" y="967"/>
              <a:ext cx="24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/>
                <a:t>1</a:t>
              </a:r>
            </a:p>
          </p:txBody>
        </p:sp>
        <p:sp>
          <p:nvSpPr>
            <p:cNvPr id="1326158" name="Text Box 78"/>
            <p:cNvSpPr txBox="1">
              <a:spLocks noChangeArrowheads="1"/>
            </p:cNvSpPr>
            <p:nvPr/>
          </p:nvSpPr>
          <p:spPr bwMode="auto">
            <a:xfrm>
              <a:off x="3188" y="967"/>
              <a:ext cx="24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/>
                <a:t>1</a:t>
              </a:r>
            </a:p>
          </p:txBody>
        </p:sp>
        <p:sp>
          <p:nvSpPr>
            <p:cNvPr id="1326159" name="Text Box 79"/>
            <p:cNvSpPr txBox="1">
              <a:spLocks noChangeArrowheads="1"/>
            </p:cNvSpPr>
            <p:nvPr/>
          </p:nvSpPr>
          <p:spPr bwMode="auto">
            <a:xfrm>
              <a:off x="3438" y="967"/>
              <a:ext cx="24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/>
                <a:t>1</a:t>
              </a:r>
            </a:p>
          </p:txBody>
        </p:sp>
        <p:sp>
          <p:nvSpPr>
            <p:cNvPr id="1326160" name="Text Box 80"/>
            <p:cNvSpPr txBox="1">
              <a:spLocks noChangeArrowheads="1"/>
            </p:cNvSpPr>
            <p:nvPr/>
          </p:nvSpPr>
          <p:spPr bwMode="auto">
            <a:xfrm>
              <a:off x="3681" y="967"/>
              <a:ext cx="24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/>
                <a:t>1</a:t>
              </a:r>
            </a:p>
          </p:txBody>
        </p:sp>
        <p:sp>
          <p:nvSpPr>
            <p:cNvPr id="1326161" name="Text Box 81"/>
            <p:cNvSpPr txBox="1">
              <a:spLocks noChangeArrowheads="1"/>
            </p:cNvSpPr>
            <p:nvPr/>
          </p:nvSpPr>
          <p:spPr bwMode="auto">
            <a:xfrm>
              <a:off x="3917" y="967"/>
              <a:ext cx="24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/>
                <a:t>1</a:t>
              </a:r>
            </a:p>
          </p:txBody>
        </p:sp>
        <p:sp>
          <p:nvSpPr>
            <p:cNvPr id="1326162" name="Text Box 82"/>
            <p:cNvSpPr txBox="1">
              <a:spLocks noChangeArrowheads="1"/>
            </p:cNvSpPr>
            <p:nvPr/>
          </p:nvSpPr>
          <p:spPr bwMode="auto">
            <a:xfrm>
              <a:off x="4160" y="967"/>
              <a:ext cx="24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/>
                <a:t>1</a:t>
              </a:r>
            </a:p>
          </p:txBody>
        </p:sp>
        <p:sp>
          <p:nvSpPr>
            <p:cNvPr id="1326163" name="Text Box 83"/>
            <p:cNvSpPr txBox="1">
              <a:spLocks noChangeArrowheads="1"/>
            </p:cNvSpPr>
            <p:nvPr/>
          </p:nvSpPr>
          <p:spPr bwMode="auto">
            <a:xfrm>
              <a:off x="4417" y="967"/>
              <a:ext cx="24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/>
                <a:t>2</a:t>
              </a:r>
            </a:p>
          </p:txBody>
        </p:sp>
        <p:sp>
          <p:nvSpPr>
            <p:cNvPr id="1326164" name="Text Box 84"/>
            <p:cNvSpPr txBox="1">
              <a:spLocks noChangeArrowheads="1"/>
            </p:cNvSpPr>
            <p:nvPr/>
          </p:nvSpPr>
          <p:spPr bwMode="auto">
            <a:xfrm>
              <a:off x="4667" y="967"/>
              <a:ext cx="24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/>
                <a:t>2</a:t>
              </a:r>
            </a:p>
          </p:txBody>
        </p:sp>
        <p:sp>
          <p:nvSpPr>
            <p:cNvPr id="1326165" name="Text Box 85"/>
            <p:cNvSpPr txBox="1">
              <a:spLocks noChangeArrowheads="1"/>
            </p:cNvSpPr>
            <p:nvPr/>
          </p:nvSpPr>
          <p:spPr bwMode="auto">
            <a:xfrm>
              <a:off x="4924" y="967"/>
              <a:ext cx="24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/>
                <a:t>3</a:t>
              </a:r>
            </a:p>
          </p:txBody>
        </p:sp>
        <p:sp>
          <p:nvSpPr>
            <p:cNvPr id="1326166" name="Text Box 86"/>
            <p:cNvSpPr txBox="1">
              <a:spLocks noChangeArrowheads="1"/>
            </p:cNvSpPr>
            <p:nvPr/>
          </p:nvSpPr>
          <p:spPr bwMode="auto">
            <a:xfrm>
              <a:off x="5174" y="968"/>
              <a:ext cx="11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3000" b="0"/>
            </a:p>
          </p:txBody>
        </p:sp>
        <p:sp>
          <p:nvSpPr>
            <p:cNvPr id="1326167" name="Text Box 87"/>
            <p:cNvSpPr txBox="1">
              <a:spLocks noChangeArrowheads="1"/>
            </p:cNvSpPr>
            <p:nvPr/>
          </p:nvSpPr>
          <p:spPr bwMode="auto">
            <a:xfrm>
              <a:off x="5417" y="967"/>
              <a:ext cx="24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/>
                <a:t>3</a:t>
              </a:r>
            </a:p>
          </p:txBody>
        </p:sp>
        <p:sp>
          <p:nvSpPr>
            <p:cNvPr id="1326168" name="Text Box 88"/>
            <p:cNvSpPr txBox="1">
              <a:spLocks noChangeArrowheads="1"/>
            </p:cNvSpPr>
            <p:nvPr/>
          </p:nvSpPr>
          <p:spPr bwMode="auto">
            <a:xfrm>
              <a:off x="5172" y="967"/>
              <a:ext cx="24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/>
                <a:t>3</a:t>
              </a:r>
            </a:p>
          </p:txBody>
        </p:sp>
      </p:grpSp>
      <p:grpSp>
        <p:nvGrpSpPr>
          <p:cNvPr id="3" name="Group 89"/>
          <p:cNvGrpSpPr>
            <a:grpSpLocks/>
          </p:cNvGrpSpPr>
          <p:nvPr/>
        </p:nvGrpSpPr>
        <p:grpSpPr bwMode="auto">
          <a:xfrm>
            <a:off x="1465263" y="1373188"/>
            <a:ext cx="7524750" cy="549275"/>
            <a:chOff x="923" y="1103"/>
            <a:chExt cx="4740" cy="346"/>
          </a:xfrm>
        </p:grpSpPr>
        <p:sp>
          <p:nvSpPr>
            <p:cNvPr id="1326170" name="Text Box 90"/>
            <p:cNvSpPr txBox="1">
              <a:spLocks noChangeArrowheads="1"/>
            </p:cNvSpPr>
            <p:nvPr/>
          </p:nvSpPr>
          <p:spPr bwMode="auto">
            <a:xfrm>
              <a:off x="923" y="1103"/>
              <a:ext cx="24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/>
                <a:t>1</a:t>
              </a:r>
            </a:p>
          </p:txBody>
        </p:sp>
        <p:sp>
          <p:nvSpPr>
            <p:cNvPr id="1326171" name="Text Box 91"/>
            <p:cNvSpPr txBox="1">
              <a:spLocks noChangeArrowheads="1"/>
            </p:cNvSpPr>
            <p:nvPr/>
          </p:nvSpPr>
          <p:spPr bwMode="auto">
            <a:xfrm>
              <a:off x="1156" y="1103"/>
              <a:ext cx="24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/>
                <a:t>0</a:t>
              </a:r>
            </a:p>
          </p:txBody>
        </p:sp>
        <p:sp>
          <p:nvSpPr>
            <p:cNvPr id="1326172" name="Text Box 92"/>
            <p:cNvSpPr txBox="1">
              <a:spLocks noChangeArrowheads="1"/>
            </p:cNvSpPr>
            <p:nvPr/>
          </p:nvSpPr>
          <p:spPr bwMode="auto">
            <a:xfrm>
              <a:off x="1416" y="1103"/>
              <a:ext cx="24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/>
                <a:t>0</a:t>
              </a:r>
            </a:p>
          </p:txBody>
        </p:sp>
        <p:sp>
          <p:nvSpPr>
            <p:cNvPr id="1326173" name="Text Box 93"/>
            <p:cNvSpPr txBox="1">
              <a:spLocks noChangeArrowheads="1"/>
            </p:cNvSpPr>
            <p:nvPr/>
          </p:nvSpPr>
          <p:spPr bwMode="auto">
            <a:xfrm>
              <a:off x="1676" y="1103"/>
              <a:ext cx="24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/>
                <a:t>1</a:t>
              </a:r>
            </a:p>
          </p:txBody>
        </p:sp>
        <p:sp>
          <p:nvSpPr>
            <p:cNvPr id="1326174" name="Text Box 94"/>
            <p:cNvSpPr txBox="1">
              <a:spLocks noChangeArrowheads="1"/>
            </p:cNvSpPr>
            <p:nvPr/>
          </p:nvSpPr>
          <p:spPr bwMode="auto">
            <a:xfrm>
              <a:off x="1936" y="1103"/>
              <a:ext cx="24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/>
                <a:t>3</a:t>
              </a:r>
            </a:p>
          </p:txBody>
        </p:sp>
        <p:sp>
          <p:nvSpPr>
            <p:cNvPr id="1326175" name="Text Box 95"/>
            <p:cNvSpPr txBox="1">
              <a:spLocks noChangeArrowheads="1"/>
            </p:cNvSpPr>
            <p:nvPr/>
          </p:nvSpPr>
          <p:spPr bwMode="auto">
            <a:xfrm>
              <a:off x="2196" y="1103"/>
              <a:ext cx="24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/>
                <a:t>1</a:t>
              </a:r>
            </a:p>
          </p:txBody>
        </p:sp>
        <p:sp>
          <p:nvSpPr>
            <p:cNvPr id="1326176" name="Text Box 96"/>
            <p:cNvSpPr txBox="1">
              <a:spLocks noChangeArrowheads="1"/>
            </p:cNvSpPr>
            <p:nvPr/>
          </p:nvSpPr>
          <p:spPr bwMode="auto">
            <a:xfrm>
              <a:off x="2414" y="1103"/>
              <a:ext cx="24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/>
                <a:t>1</a:t>
              </a:r>
            </a:p>
          </p:txBody>
        </p:sp>
        <p:sp>
          <p:nvSpPr>
            <p:cNvPr id="1326177" name="Text Box 97"/>
            <p:cNvSpPr txBox="1">
              <a:spLocks noChangeArrowheads="1"/>
            </p:cNvSpPr>
            <p:nvPr/>
          </p:nvSpPr>
          <p:spPr bwMode="auto">
            <a:xfrm>
              <a:off x="2671" y="1103"/>
              <a:ext cx="24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/>
                <a:t>3</a:t>
              </a:r>
            </a:p>
          </p:txBody>
        </p:sp>
        <p:sp>
          <p:nvSpPr>
            <p:cNvPr id="1326178" name="Text Box 98"/>
            <p:cNvSpPr txBox="1">
              <a:spLocks noChangeArrowheads="1"/>
            </p:cNvSpPr>
            <p:nvPr/>
          </p:nvSpPr>
          <p:spPr bwMode="auto">
            <a:xfrm>
              <a:off x="2928" y="1103"/>
              <a:ext cx="24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/>
                <a:t>1</a:t>
              </a:r>
            </a:p>
          </p:txBody>
        </p:sp>
        <p:sp>
          <p:nvSpPr>
            <p:cNvPr id="1326179" name="Text Box 99"/>
            <p:cNvSpPr txBox="1">
              <a:spLocks noChangeArrowheads="1"/>
            </p:cNvSpPr>
            <p:nvPr/>
          </p:nvSpPr>
          <p:spPr bwMode="auto">
            <a:xfrm>
              <a:off x="3185" y="1103"/>
              <a:ext cx="24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/>
                <a:t>0</a:t>
              </a:r>
            </a:p>
          </p:txBody>
        </p:sp>
        <p:sp>
          <p:nvSpPr>
            <p:cNvPr id="1326180" name="Text Box 100"/>
            <p:cNvSpPr txBox="1">
              <a:spLocks noChangeArrowheads="1"/>
            </p:cNvSpPr>
            <p:nvPr/>
          </p:nvSpPr>
          <p:spPr bwMode="auto">
            <a:xfrm>
              <a:off x="3435" y="1103"/>
              <a:ext cx="24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/>
                <a:t>2</a:t>
              </a:r>
            </a:p>
          </p:txBody>
        </p:sp>
        <p:sp>
          <p:nvSpPr>
            <p:cNvPr id="1326181" name="Text Box 101"/>
            <p:cNvSpPr txBox="1">
              <a:spLocks noChangeArrowheads="1"/>
            </p:cNvSpPr>
            <p:nvPr/>
          </p:nvSpPr>
          <p:spPr bwMode="auto">
            <a:xfrm>
              <a:off x="3678" y="1103"/>
              <a:ext cx="24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/>
                <a:t>1</a:t>
              </a:r>
            </a:p>
          </p:txBody>
        </p:sp>
        <p:sp>
          <p:nvSpPr>
            <p:cNvPr id="1326182" name="Text Box 102"/>
            <p:cNvSpPr txBox="1">
              <a:spLocks noChangeArrowheads="1"/>
            </p:cNvSpPr>
            <p:nvPr/>
          </p:nvSpPr>
          <p:spPr bwMode="auto">
            <a:xfrm>
              <a:off x="3914" y="1103"/>
              <a:ext cx="24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/>
                <a:t>0</a:t>
              </a:r>
            </a:p>
          </p:txBody>
        </p:sp>
        <p:sp>
          <p:nvSpPr>
            <p:cNvPr id="1326183" name="Text Box 103"/>
            <p:cNvSpPr txBox="1">
              <a:spLocks noChangeArrowheads="1"/>
            </p:cNvSpPr>
            <p:nvPr/>
          </p:nvSpPr>
          <p:spPr bwMode="auto">
            <a:xfrm>
              <a:off x="4157" y="1103"/>
              <a:ext cx="24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/>
                <a:t>1</a:t>
              </a:r>
            </a:p>
          </p:txBody>
        </p:sp>
        <p:sp>
          <p:nvSpPr>
            <p:cNvPr id="1326184" name="Text Box 104"/>
            <p:cNvSpPr txBox="1">
              <a:spLocks noChangeArrowheads="1"/>
            </p:cNvSpPr>
            <p:nvPr/>
          </p:nvSpPr>
          <p:spPr bwMode="auto">
            <a:xfrm>
              <a:off x="4414" y="1103"/>
              <a:ext cx="24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/>
                <a:t>1</a:t>
              </a:r>
            </a:p>
          </p:txBody>
        </p:sp>
        <p:sp>
          <p:nvSpPr>
            <p:cNvPr id="1326185" name="Text Box 105"/>
            <p:cNvSpPr txBox="1">
              <a:spLocks noChangeArrowheads="1"/>
            </p:cNvSpPr>
            <p:nvPr/>
          </p:nvSpPr>
          <p:spPr bwMode="auto">
            <a:xfrm>
              <a:off x="4664" y="1103"/>
              <a:ext cx="24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/>
                <a:t>2</a:t>
              </a:r>
            </a:p>
          </p:txBody>
        </p:sp>
        <p:sp>
          <p:nvSpPr>
            <p:cNvPr id="1326186" name="Text Box 106"/>
            <p:cNvSpPr txBox="1">
              <a:spLocks noChangeArrowheads="1"/>
            </p:cNvSpPr>
            <p:nvPr/>
          </p:nvSpPr>
          <p:spPr bwMode="auto">
            <a:xfrm>
              <a:off x="4921" y="1103"/>
              <a:ext cx="24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/>
                <a:t>2</a:t>
              </a:r>
            </a:p>
          </p:txBody>
        </p:sp>
        <p:sp>
          <p:nvSpPr>
            <p:cNvPr id="1326187" name="Text Box 107"/>
            <p:cNvSpPr txBox="1">
              <a:spLocks noChangeArrowheads="1"/>
            </p:cNvSpPr>
            <p:nvPr/>
          </p:nvSpPr>
          <p:spPr bwMode="auto">
            <a:xfrm>
              <a:off x="5171" y="1103"/>
              <a:ext cx="24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/>
                <a:t>1</a:t>
              </a:r>
            </a:p>
          </p:txBody>
        </p:sp>
        <p:sp>
          <p:nvSpPr>
            <p:cNvPr id="1326188" name="Text Box 108"/>
            <p:cNvSpPr txBox="1">
              <a:spLocks noChangeArrowheads="1"/>
            </p:cNvSpPr>
            <p:nvPr/>
          </p:nvSpPr>
          <p:spPr bwMode="auto">
            <a:xfrm>
              <a:off x="5414" y="1103"/>
              <a:ext cx="24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/>
                <a:t>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608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4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34938"/>
            <a:ext cx="7772400" cy="1143001"/>
          </a:xfrm>
        </p:spPr>
        <p:txBody>
          <a:bodyPr/>
          <a:lstStyle/>
          <a:p>
            <a:r>
              <a:rPr lang="en-US"/>
              <a:t>CountingSort</a:t>
            </a:r>
          </a:p>
        </p:txBody>
      </p:sp>
      <p:sp>
        <p:nvSpPr>
          <p:cNvPr id="1258499" name="Text Box 3"/>
          <p:cNvSpPr txBox="1">
            <a:spLocks noChangeArrowheads="1"/>
          </p:cNvSpPr>
          <p:nvPr/>
        </p:nvSpPr>
        <p:spPr bwMode="auto">
          <a:xfrm>
            <a:off x="204788" y="3068638"/>
            <a:ext cx="844232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0"/>
              <a:t>Stable sort: If two keys are the same, their order does not change.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657600" y="769938"/>
            <a:ext cx="1524000" cy="923925"/>
            <a:chOff x="2304" y="954"/>
            <a:chExt cx="960" cy="582"/>
          </a:xfrm>
        </p:grpSpPr>
        <p:sp>
          <p:nvSpPr>
            <p:cNvPr id="1258501" name="Freeform 5"/>
            <p:cNvSpPr>
              <a:spLocks/>
            </p:cNvSpPr>
            <p:nvPr/>
          </p:nvSpPr>
          <p:spPr bwMode="auto">
            <a:xfrm rot="5400000">
              <a:off x="2541" y="717"/>
              <a:ext cx="246" cy="720"/>
            </a:xfrm>
            <a:custGeom>
              <a:avLst/>
              <a:gdLst/>
              <a:ahLst/>
              <a:cxnLst>
                <a:cxn ang="0">
                  <a:pos x="246" y="0"/>
                </a:cxn>
                <a:cxn ang="0">
                  <a:pos x="35" y="155"/>
                </a:cxn>
                <a:cxn ang="0">
                  <a:pos x="35" y="706"/>
                </a:cxn>
                <a:cxn ang="0">
                  <a:pos x="246" y="816"/>
                </a:cxn>
              </a:cxnLst>
              <a:rect l="0" t="0" r="r" b="b"/>
              <a:pathLst>
                <a:path w="246" h="816">
                  <a:moveTo>
                    <a:pt x="246" y="0"/>
                  </a:moveTo>
                  <a:cubicBezTo>
                    <a:pt x="211" y="26"/>
                    <a:pt x="70" y="37"/>
                    <a:pt x="35" y="155"/>
                  </a:cubicBezTo>
                  <a:cubicBezTo>
                    <a:pt x="0" y="273"/>
                    <a:pt x="0" y="596"/>
                    <a:pt x="35" y="706"/>
                  </a:cubicBezTo>
                  <a:cubicBezTo>
                    <a:pt x="70" y="816"/>
                    <a:pt x="202" y="793"/>
                    <a:pt x="246" y="816"/>
                  </a:cubicBezTo>
                </a:path>
              </a:pathLst>
            </a:custGeom>
            <a:noFill/>
            <a:ln w="25400" cap="flat" cmpd="sng">
              <a:solidFill>
                <a:schemeClr val="hlink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8502" name="Freeform 6"/>
            <p:cNvSpPr>
              <a:spLocks/>
            </p:cNvSpPr>
            <p:nvPr/>
          </p:nvSpPr>
          <p:spPr bwMode="auto">
            <a:xfrm rot="5400000">
              <a:off x="2952" y="1224"/>
              <a:ext cx="144" cy="480"/>
            </a:xfrm>
            <a:custGeom>
              <a:avLst/>
              <a:gdLst/>
              <a:ahLst/>
              <a:cxnLst>
                <a:cxn ang="0">
                  <a:pos x="246" y="0"/>
                </a:cxn>
                <a:cxn ang="0">
                  <a:pos x="35" y="155"/>
                </a:cxn>
                <a:cxn ang="0">
                  <a:pos x="35" y="706"/>
                </a:cxn>
                <a:cxn ang="0">
                  <a:pos x="246" y="816"/>
                </a:cxn>
              </a:cxnLst>
              <a:rect l="0" t="0" r="r" b="b"/>
              <a:pathLst>
                <a:path w="246" h="816">
                  <a:moveTo>
                    <a:pt x="246" y="0"/>
                  </a:moveTo>
                  <a:cubicBezTo>
                    <a:pt x="211" y="26"/>
                    <a:pt x="70" y="37"/>
                    <a:pt x="35" y="155"/>
                  </a:cubicBezTo>
                  <a:cubicBezTo>
                    <a:pt x="0" y="273"/>
                    <a:pt x="0" y="596"/>
                    <a:pt x="35" y="706"/>
                  </a:cubicBezTo>
                  <a:cubicBezTo>
                    <a:pt x="70" y="816"/>
                    <a:pt x="202" y="793"/>
                    <a:pt x="246" y="816"/>
                  </a:cubicBezTo>
                </a:path>
              </a:pathLst>
            </a:custGeom>
            <a:noFill/>
            <a:ln w="25400" cap="flat" cmpd="sng">
              <a:solidFill>
                <a:schemeClr val="hlink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58503" name="Text Box 7"/>
          <p:cNvSpPr txBox="1">
            <a:spLocks noChangeArrowheads="1"/>
          </p:cNvSpPr>
          <p:nvPr/>
        </p:nvSpPr>
        <p:spPr bwMode="auto">
          <a:xfrm>
            <a:off x="60325" y="992188"/>
            <a:ext cx="10953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Input:</a:t>
            </a:r>
          </a:p>
        </p:txBody>
      </p:sp>
      <p:sp>
        <p:nvSpPr>
          <p:cNvPr id="1258504" name="Text Box 8"/>
          <p:cNvSpPr txBox="1">
            <a:spLocks noChangeArrowheads="1"/>
          </p:cNvSpPr>
          <p:nvPr/>
        </p:nvSpPr>
        <p:spPr bwMode="auto">
          <a:xfrm>
            <a:off x="76200" y="1525588"/>
            <a:ext cx="13493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Output: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465263" y="1008063"/>
            <a:ext cx="7504112" cy="549275"/>
            <a:chOff x="923" y="1104"/>
            <a:chExt cx="4727" cy="346"/>
          </a:xfrm>
        </p:grpSpPr>
        <p:sp>
          <p:nvSpPr>
            <p:cNvPr id="1258506" name="Text Box 10"/>
            <p:cNvSpPr txBox="1">
              <a:spLocks noChangeArrowheads="1"/>
            </p:cNvSpPr>
            <p:nvPr/>
          </p:nvSpPr>
          <p:spPr bwMode="auto">
            <a:xfrm>
              <a:off x="923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58507" name="Text Box 11"/>
            <p:cNvSpPr txBox="1">
              <a:spLocks noChangeArrowheads="1"/>
            </p:cNvSpPr>
            <p:nvPr/>
          </p:nvSpPr>
          <p:spPr bwMode="auto">
            <a:xfrm>
              <a:off x="115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58508" name="Text Box 12"/>
            <p:cNvSpPr txBox="1">
              <a:spLocks noChangeArrowheads="1"/>
            </p:cNvSpPr>
            <p:nvPr/>
          </p:nvSpPr>
          <p:spPr bwMode="auto">
            <a:xfrm>
              <a:off x="141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58509" name="Text Box 13"/>
            <p:cNvSpPr txBox="1">
              <a:spLocks noChangeArrowheads="1"/>
            </p:cNvSpPr>
            <p:nvPr/>
          </p:nvSpPr>
          <p:spPr bwMode="auto">
            <a:xfrm>
              <a:off x="167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58510" name="Text Box 14"/>
            <p:cNvSpPr txBox="1">
              <a:spLocks noChangeArrowheads="1"/>
            </p:cNvSpPr>
            <p:nvPr/>
          </p:nvSpPr>
          <p:spPr bwMode="auto">
            <a:xfrm>
              <a:off x="193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58511" name="Text Box 15"/>
            <p:cNvSpPr txBox="1">
              <a:spLocks noChangeArrowheads="1"/>
            </p:cNvSpPr>
            <p:nvPr/>
          </p:nvSpPr>
          <p:spPr bwMode="auto">
            <a:xfrm>
              <a:off x="219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58512" name="Text Box 16"/>
            <p:cNvSpPr txBox="1">
              <a:spLocks noChangeArrowheads="1"/>
            </p:cNvSpPr>
            <p:nvPr/>
          </p:nvSpPr>
          <p:spPr bwMode="auto">
            <a:xfrm>
              <a:off x="2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58513" name="Text Box 17"/>
            <p:cNvSpPr txBox="1">
              <a:spLocks noChangeArrowheads="1"/>
            </p:cNvSpPr>
            <p:nvPr/>
          </p:nvSpPr>
          <p:spPr bwMode="auto">
            <a:xfrm>
              <a:off x="267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58514" name="Text Box 18"/>
            <p:cNvSpPr txBox="1">
              <a:spLocks noChangeArrowheads="1"/>
            </p:cNvSpPr>
            <p:nvPr/>
          </p:nvSpPr>
          <p:spPr bwMode="auto">
            <a:xfrm>
              <a:off x="2928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58515" name="Text Box 19"/>
            <p:cNvSpPr txBox="1">
              <a:spLocks noChangeArrowheads="1"/>
            </p:cNvSpPr>
            <p:nvPr/>
          </p:nvSpPr>
          <p:spPr bwMode="auto">
            <a:xfrm>
              <a:off x="3185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58516" name="Text Box 20"/>
            <p:cNvSpPr txBox="1">
              <a:spLocks noChangeArrowheads="1"/>
            </p:cNvSpPr>
            <p:nvPr/>
          </p:nvSpPr>
          <p:spPr bwMode="auto">
            <a:xfrm>
              <a:off x="3435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58517" name="Text Box 21"/>
            <p:cNvSpPr txBox="1">
              <a:spLocks noChangeArrowheads="1"/>
            </p:cNvSpPr>
            <p:nvPr/>
          </p:nvSpPr>
          <p:spPr bwMode="auto">
            <a:xfrm>
              <a:off x="3678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58518" name="Text Box 22"/>
            <p:cNvSpPr txBox="1">
              <a:spLocks noChangeArrowheads="1"/>
            </p:cNvSpPr>
            <p:nvPr/>
          </p:nvSpPr>
          <p:spPr bwMode="auto">
            <a:xfrm>
              <a:off x="39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58519" name="Text Box 23"/>
            <p:cNvSpPr txBox="1">
              <a:spLocks noChangeArrowheads="1"/>
            </p:cNvSpPr>
            <p:nvPr/>
          </p:nvSpPr>
          <p:spPr bwMode="auto">
            <a:xfrm>
              <a:off x="4157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58520" name="Text Box 24"/>
            <p:cNvSpPr txBox="1">
              <a:spLocks noChangeArrowheads="1"/>
            </p:cNvSpPr>
            <p:nvPr/>
          </p:nvSpPr>
          <p:spPr bwMode="auto">
            <a:xfrm>
              <a:off x="4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58521" name="Text Box 25"/>
            <p:cNvSpPr txBox="1">
              <a:spLocks noChangeArrowheads="1"/>
            </p:cNvSpPr>
            <p:nvPr/>
          </p:nvSpPr>
          <p:spPr bwMode="auto">
            <a:xfrm>
              <a:off x="466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58522" name="Text Box 26"/>
            <p:cNvSpPr txBox="1">
              <a:spLocks noChangeArrowheads="1"/>
            </p:cNvSpPr>
            <p:nvPr/>
          </p:nvSpPr>
          <p:spPr bwMode="auto">
            <a:xfrm>
              <a:off x="492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58523" name="Text Box 27"/>
            <p:cNvSpPr txBox="1">
              <a:spLocks noChangeArrowheads="1"/>
            </p:cNvSpPr>
            <p:nvPr/>
          </p:nvSpPr>
          <p:spPr bwMode="auto">
            <a:xfrm>
              <a:off x="517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58524" name="Text Box 28"/>
            <p:cNvSpPr txBox="1">
              <a:spLocks noChangeArrowheads="1"/>
            </p:cNvSpPr>
            <p:nvPr/>
          </p:nvSpPr>
          <p:spPr bwMode="auto">
            <a:xfrm>
              <a:off x="5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</p:grpSp>
      <p:sp>
        <p:nvSpPr>
          <p:cNvPr id="1258525" name="Text Box 29"/>
          <p:cNvSpPr txBox="1">
            <a:spLocks noChangeArrowheads="1"/>
          </p:cNvSpPr>
          <p:nvPr/>
        </p:nvSpPr>
        <p:spPr bwMode="auto">
          <a:xfrm>
            <a:off x="228600" y="3625850"/>
            <a:ext cx="61436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0"/>
              <a:t>Thus  the 4</a:t>
            </a:r>
            <a:r>
              <a:rPr lang="en-US" sz="2200" b="0" baseline="30000"/>
              <a:t>th</a:t>
            </a:r>
            <a:r>
              <a:rPr lang="en-US" sz="2200" b="0"/>
              <a:t> record in input with digit 1 must be </a:t>
            </a:r>
          </a:p>
        </p:txBody>
      </p:sp>
      <p:sp>
        <p:nvSpPr>
          <p:cNvPr id="1258526" name="Oval 30"/>
          <p:cNvSpPr>
            <a:spLocks noChangeArrowheads="1"/>
          </p:cNvSpPr>
          <p:nvPr/>
        </p:nvSpPr>
        <p:spPr bwMode="auto">
          <a:xfrm>
            <a:off x="3798888" y="1068388"/>
            <a:ext cx="457200" cy="457200"/>
          </a:xfrm>
          <a:prstGeom prst="ellips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charset="0"/>
            </a:endParaRPr>
          </a:p>
        </p:txBody>
      </p:sp>
      <p:sp>
        <p:nvSpPr>
          <p:cNvPr id="1258527" name="Rectangle 31"/>
          <p:cNvSpPr>
            <a:spLocks noChangeArrowheads="1"/>
          </p:cNvSpPr>
          <p:nvPr/>
        </p:nvSpPr>
        <p:spPr bwMode="auto">
          <a:xfrm>
            <a:off x="1006475" y="4083050"/>
            <a:ext cx="4464050" cy="4270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0"/>
              <a:t>the 4</a:t>
            </a:r>
            <a:r>
              <a:rPr lang="en-US" sz="2200" b="0" baseline="30000"/>
              <a:t>th</a:t>
            </a:r>
            <a:r>
              <a:rPr lang="en-US" sz="2200" b="0"/>
              <a:t> record in output with digit 1.</a:t>
            </a:r>
          </a:p>
        </p:txBody>
      </p:sp>
      <p:sp>
        <p:nvSpPr>
          <p:cNvPr id="1258528" name="Oval 32"/>
          <p:cNvSpPr>
            <a:spLocks noChangeArrowheads="1"/>
          </p:cNvSpPr>
          <p:nvPr/>
        </p:nvSpPr>
        <p:spPr bwMode="auto">
          <a:xfrm>
            <a:off x="4625975" y="1589088"/>
            <a:ext cx="457200" cy="457200"/>
          </a:xfrm>
          <a:prstGeom prst="ellips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charset="0"/>
            </a:endParaRPr>
          </a:p>
        </p:txBody>
      </p:sp>
      <p:sp>
        <p:nvSpPr>
          <p:cNvPr id="1258529" name="Text Box 33"/>
          <p:cNvSpPr txBox="1">
            <a:spLocks noChangeArrowheads="1"/>
          </p:cNvSpPr>
          <p:nvPr/>
        </p:nvSpPr>
        <p:spPr bwMode="auto">
          <a:xfrm>
            <a:off x="273050" y="4810125"/>
            <a:ext cx="4756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0"/>
              <a:t>It belongs at output index 8, because</a:t>
            </a:r>
          </a:p>
        </p:txBody>
      </p:sp>
      <p:sp>
        <p:nvSpPr>
          <p:cNvPr id="1258530" name="Rectangle 34"/>
          <p:cNvSpPr>
            <a:spLocks noChangeArrowheads="1"/>
          </p:cNvSpPr>
          <p:nvPr/>
        </p:nvSpPr>
        <p:spPr bwMode="auto">
          <a:xfrm>
            <a:off x="4926013" y="4806950"/>
            <a:ext cx="2906712" cy="4270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0"/>
              <a:t>8 records go before it </a:t>
            </a:r>
          </a:p>
        </p:txBody>
      </p:sp>
      <p:sp>
        <p:nvSpPr>
          <p:cNvPr id="1258531" name="Rectangle 35"/>
          <p:cNvSpPr>
            <a:spLocks noChangeArrowheads="1"/>
          </p:cNvSpPr>
          <p:nvPr/>
        </p:nvSpPr>
        <p:spPr bwMode="auto">
          <a:xfrm>
            <a:off x="273050" y="5275263"/>
            <a:ext cx="8004175" cy="4270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0"/>
              <a:t>ie, 5 records with a smaller digit &amp; 3 records with the same digit</a:t>
            </a:r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1470025" y="1536700"/>
            <a:ext cx="7504113" cy="549275"/>
            <a:chOff x="926" y="968"/>
            <a:chExt cx="4727" cy="346"/>
          </a:xfrm>
        </p:grpSpPr>
        <p:sp>
          <p:nvSpPr>
            <p:cNvPr id="1258533" name="Text Box 37"/>
            <p:cNvSpPr txBox="1">
              <a:spLocks noChangeArrowheads="1"/>
            </p:cNvSpPr>
            <p:nvPr/>
          </p:nvSpPr>
          <p:spPr bwMode="auto">
            <a:xfrm>
              <a:off x="926" y="968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58534" name="Text Box 38"/>
            <p:cNvSpPr txBox="1">
              <a:spLocks noChangeArrowheads="1"/>
            </p:cNvSpPr>
            <p:nvPr/>
          </p:nvSpPr>
          <p:spPr bwMode="auto">
            <a:xfrm>
              <a:off x="1159" y="968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58535" name="Text Box 39"/>
            <p:cNvSpPr txBox="1">
              <a:spLocks noChangeArrowheads="1"/>
            </p:cNvSpPr>
            <p:nvPr/>
          </p:nvSpPr>
          <p:spPr bwMode="auto">
            <a:xfrm>
              <a:off x="1419" y="968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58536" name="Text Box 40"/>
            <p:cNvSpPr txBox="1">
              <a:spLocks noChangeArrowheads="1"/>
            </p:cNvSpPr>
            <p:nvPr/>
          </p:nvSpPr>
          <p:spPr bwMode="auto">
            <a:xfrm>
              <a:off x="1679" y="968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58537" name="Text Box 41"/>
            <p:cNvSpPr txBox="1">
              <a:spLocks noChangeArrowheads="1"/>
            </p:cNvSpPr>
            <p:nvPr/>
          </p:nvSpPr>
          <p:spPr bwMode="auto">
            <a:xfrm>
              <a:off x="1939" y="968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58538" name="Text Box 42"/>
            <p:cNvSpPr txBox="1">
              <a:spLocks noChangeArrowheads="1"/>
            </p:cNvSpPr>
            <p:nvPr/>
          </p:nvSpPr>
          <p:spPr bwMode="auto">
            <a:xfrm>
              <a:off x="2199" y="968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58539" name="Text Box 43"/>
            <p:cNvSpPr txBox="1">
              <a:spLocks noChangeArrowheads="1"/>
            </p:cNvSpPr>
            <p:nvPr/>
          </p:nvSpPr>
          <p:spPr bwMode="auto">
            <a:xfrm>
              <a:off x="2417" y="968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58540" name="Text Box 44"/>
            <p:cNvSpPr txBox="1">
              <a:spLocks noChangeArrowheads="1"/>
            </p:cNvSpPr>
            <p:nvPr/>
          </p:nvSpPr>
          <p:spPr bwMode="auto">
            <a:xfrm>
              <a:off x="2674" y="968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58541" name="Text Box 45"/>
            <p:cNvSpPr txBox="1">
              <a:spLocks noChangeArrowheads="1"/>
            </p:cNvSpPr>
            <p:nvPr/>
          </p:nvSpPr>
          <p:spPr bwMode="auto">
            <a:xfrm>
              <a:off x="2931" y="968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58542" name="Text Box 46"/>
            <p:cNvSpPr txBox="1">
              <a:spLocks noChangeArrowheads="1"/>
            </p:cNvSpPr>
            <p:nvPr/>
          </p:nvSpPr>
          <p:spPr bwMode="auto">
            <a:xfrm>
              <a:off x="3188" y="968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58543" name="Text Box 47"/>
            <p:cNvSpPr txBox="1">
              <a:spLocks noChangeArrowheads="1"/>
            </p:cNvSpPr>
            <p:nvPr/>
          </p:nvSpPr>
          <p:spPr bwMode="auto">
            <a:xfrm>
              <a:off x="3438" y="968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58544" name="Text Box 48"/>
            <p:cNvSpPr txBox="1">
              <a:spLocks noChangeArrowheads="1"/>
            </p:cNvSpPr>
            <p:nvPr/>
          </p:nvSpPr>
          <p:spPr bwMode="auto">
            <a:xfrm>
              <a:off x="3681" y="968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58545" name="Text Box 49"/>
            <p:cNvSpPr txBox="1">
              <a:spLocks noChangeArrowheads="1"/>
            </p:cNvSpPr>
            <p:nvPr/>
          </p:nvSpPr>
          <p:spPr bwMode="auto">
            <a:xfrm>
              <a:off x="3917" y="968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58546" name="Text Box 50"/>
            <p:cNvSpPr txBox="1">
              <a:spLocks noChangeArrowheads="1"/>
            </p:cNvSpPr>
            <p:nvPr/>
          </p:nvSpPr>
          <p:spPr bwMode="auto">
            <a:xfrm>
              <a:off x="4160" y="968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58547" name="Text Box 51"/>
            <p:cNvSpPr txBox="1">
              <a:spLocks noChangeArrowheads="1"/>
            </p:cNvSpPr>
            <p:nvPr/>
          </p:nvSpPr>
          <p:spPr bwMode="auto">
            <a:xfrm>
              <a:off x="4417" y="968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58548" name="Text Box 52"/>
            <p:cNvSpPr txBox="1">
              <a:spLocks noChangeArrowheads="1"/>
            </p:cNvSpPr>
            <p:nvPr/>
          </p:nvSpPr>
          <p:spPr bwMode="auto">
            <a:xfrm>
              <a:off x="4667" y="968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58549" name="Text Box 53"/>
            <p:cNvSpPr txBox="1">
              <a:spLocks noChangeArrowheads="1"/>
            </p:cNvSpPr>
            <p:nvPr/>
          </p:nvSpPr>
          <p:spPr bwMode="auto">
            <a:xfrm>
              <a:off x="4924" y="968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58550" name="Text Box 54"/>
            <p:cNvSpPr txBox="1">
              <a:spLocks noChangeArrowheads="1"/>
            </p:cNvSpPr>
            <p:nvPr/>
          </p:nvSpPr>
          <p:spPr bwMode="auto">
            <a:xfrm>
              <a:off x="5174" y="968"/>
              <a:ext cx="11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3000" b="0">
                <a:latin typeface="Times New Roman" charset="0"/>
              </a:endParaRPr>
            </a:p>
          </p:txBody>
        </p:sp>
        <p:sp>
          <p:nvSpPr>
            <p:cNvPr id="1258551" name="Text Box 55"/>
            <p:cNvSpPr txBox="1">
              <a:spLocks noChangeArrowheads="1"/>
            </p:cNvSpPr>
            <p:nvPr/>
          </p:nvSpPr>
          <p:spPr bwMode="auto">
            <a:xfrm>
              <a:off x="5417" y="968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58552" name="Text Box 56"/>
            <p:cNvSpPr txBox="1">
              <a:spLocks noChangeArrowheads="1"/>
            </p:cNvSpPr>
            <p:nvPr/>
          </p:nvSpPr>
          <p:spPr bwMode="auto">
            <a:xfrm>
              <a:off x="5172" y="968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</p:grpSp>
      <p:sp>
        <p:nvSpPr>
          <p:cNvPr id="1258553" name="Line 57"/>
          <p:cNvSpPr>
            <a:spLocks noChangeShapeType="1"/>
          </p:cNvSpPr>
          <p:nvPr/>
        </p:nvSpPr>
        <p:spPr bwMode="auto">
          <a:xfrm flipV="1">
            <a:off x="4800600" y="2590800"/>
            <a:ext cx="0" cy="4572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8554" name="Oval 58"/>
          <p:cNvSpPr>
            <a:spLocks noChangeArrowheads="1"/>
          </p:cNvSpPr>
          <p:nvPr/>
        </p:nvSpPr>
        <p:spPr bwMode="auto">
          <a:xfrm>
            <a:off x="1371600" y="1524000"/>
            <a:ext cx="3505200" cy="609600"/>
          </a:xfrm>
          <a:prstGeom prst="ellips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charset="0"/>
            </a:endParaRPr>
          </a:p>
        </p:txBody>
      </p:sp>
      <p:grpSp>
        <p:nvGrpSpPr>
          <p:cNvPr id="5" name="Group 59"/>
          <p:cNvGrpSpPr>
            <a:grpSpLocks/>
          </p:cNvGrpSpPr>
          <p:nvPr/>
        </p:nvGrpSpPr>
        <p:grpSpPr bwMode="auto">
          <a:xfrm>
            <a:off x="1371600" y="1524000"/>
            <a:ext cx="3276600" cy="609600"/>
            <a:chOff x="864" y="960"/>
            <a:chExt cx="2064" cy="384"/>
          </a:xfrm>
        </p:grpSpPr>
        <p:sp>
          <p:nvSpPr>
            <p:cNvPr id="1258556" name="Oval 60"/>
            <p:cNvSpPr>
              <a:spLocks noChangeArrowheads="1"/>
            </p:cNvSpPr>
            <p:nvPr/>
          </p:nvSpPr>
          <p:spPr bwMode="auto">
            <a:xfrm>
              <a:off x="864" y="960"/>
              <a:ext cx="1296" cy="384"/>
            </a:xfrm>
            <a:prstGeom prst="ellips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8557" name="Oval 61"/>
            <p:cNvSpPr>
              <a:spLocks noChangeArrowheads="1"/>
            </p:cNvSpPr>
            <p:nvPr/>
          </p:nvSpPr>
          <p:spPr bwMode="auto">
            <a:xfrm>
              <a:off x="2160" y="960"/>
              <a:ext cx="768" cy="384"/>
            </a:xfrm>
            <a:prstGeom prst="ellips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58558" name="Text Box 62"/>
          <p:cNvSpPr txBox="1">
            <a:spLocks noChangeArrowheads="1"/>
          </p:cNvSpPr>
          <p:nvPr/>
        </p:nvSpPr>
        <p:spPr bwMode="auto">
          <a:xfrm>
            <a:off x="273050" y="5849938"/>
            <a:ext cx="2468563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chemeClr val="hlink"/>
                </a:solidFill>
              </a:rPr>
              <a:t>Count These!</a:t>
            </a:r>
          </a:p>
        </p:txBody>
      </p:sp>
      <p:grpSp>
        <p:nvGrpSpPr>
          <p:cNvPr id="6" name="Group 63"/>
          <p:cNvGrpSpPr>
            <a:grpSpLocks/>
          </p:cNvGrpSpPr>
          <p:nvPr/>
        </p:nvGrpSpPr>
        <p:grpSpPr bwMode="auto">
          <a:xfrm>
            <a:off x="76200" y="990600"/>
            <a:ext cx="8943975" cy="1638300"/>
            <a:chOff x="58" y="640"/>
            <a:chExt cx="5634" cy="1032"/>
          </a:xfrm>
        </p:grpSpPr>
        <p:sp>
          <p:nvSpPr>
            <p:cNvPr id="1258560" name="Text Box 64"/>
            <p:cNvSpPr txBox="1">
              <a:spLocks noChangeArrowheads="1"/>
            </p:cNvSpPr>
            <p:nvPr/>
          </p:nvSpPr>
          <p:spPr bwMode="auto">
            <a:xfrm>
              <a:off x="58" y="1297"/>
              <a:ext cx="730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Index:</a:t>
              </a:r>
            </a:p>
          </p:txBody>
        </p:sp>
        <p:grpSp>
          <p:nvGrpSpPr>
            <p:cNvPr id="7" name="Group 65"/>
            <p:cNvGrpSpPr>
              <a:grpSpLocks/>
            </p:cNvGrpSpPr>
            <p:nvPr/>
          </p:nvGrpSpPr>
          <p:grpSpPr bwMode="auto">
            <a:xfrm>
              <a:off x="945" y="1341"/>
              <a:ext cx="4747" cy="315"/>
              <a:chOff x="945" y="1341"/>
              <a:chExt cx="4747" cy="315"/>
            </a:xfrm>
          </p:grpSpPr>
          <p:sp>
            <p:nvSpPr>
              <p:cNvPr id="1258562" name="Text Box 66"/>
              <p:cNvSpPr txBox="1">
                <a:spLocks noChangeArrowheads="1"/>
              </p:cNvSpPr>
              <p:nvPr/>
            </p:nvSpPr>
            <p:spPr bwMode="auto">
              <a:xfrm>
                <a:off x="3626" y="1341"/>
                <a:ext cx="324" cy="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600" b="0">
                    <a:latin typeface="Times New Roman" charset="0"/>
                  </a:rPr>
                  <a:t>11</a:t>
                </a:r>
              </a:p>
            </p:txBody>
          </p:sp>
          <p:sp>
            <p:nvSpPr>
              <p:cNvPr id="1258563" name="Text Box 67"/>
              <p:cNvSpPr txBox="1">
                <a:spLocks noChangeArrowheads="1"/>
              </p:cNvSpPr>
              <p:nvPr/>
            </p:nvSpPr>
            <p:spPr bwMode="auto">
              <a:xfrm>
                <a:off x="3366" y="1341"/>
                <a:ext cx="324" cy="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600" b="0">
                    <a:latin typeface="Times New Roman" charset="0"/>
                  </a:rPr>
                  <a:t>10</a:t>
                </a:r>
              </a:p>
            </p:txBody>
          </p:sp>
          <p:sp>
            <p:nvSpPr>
              <p:cNvPr id="1258564" name="Text Box 68"/>
              <p:cNvSpPr txBox="1">
                <a:spLocks noChangeArrowheads="1"/>
              </p:cNvSpPr>
              <p:nvPr/>
            </p:nvSpPr>
            <p:spPr bwMode="auto">
              <a:xfrm>
                <a:off x="3172" y="1341"/>
                <a:ext cx="220" cy="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600" b="0">
                    <a:latin typeface="Times New Roman" charset="0"/>
                  </a:rPr>
                  <a:t>9</a:t>
                </a:r>
              </a:p>
            </p:txBody>
          </p:sp>
          <p:sp>
            <p:nvSpPr>
              <p:cNvPr id="1258565" name="Text Box 69"/>
              <p:cNvSpPr txBox="1">
                <a:spLocks noChangeArrowheads="1"/>
              </p:cNvSpPr>
              <p:nvPr/>
            </p:nvSpPr>
            <p:spPr bwMode="auto">
              <a:xfrm>
                <a:off x="2926" y="1341"/>
                <a:ext cx="220" cy="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600" b="0">
                    <a:latin typeface="Times New Roman" charset="0"/>
                  </a:rPr>
                  <a:t>8</a:t>
                </a:r>
              </a:p>
            </p:txBody>
          </p:sp>
          <p:sp>
            <p:nvSpPr>
              <p:cNvPr id="1258566" name="Text Box 70"/>
              <p:cNvSpPr txBox="1">
                <a:spLocks noChangeArrowheads="1"/>
              </p:cNvSpPr>
              <p:nvPr/>
            </p:nvSpPr>
            <p:spPr bwMode="auto">
              <a:xfrm>
                <a:off x="2688" y="1341"/>
                <a:ext cx="220" cy="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600" b="0">
                    <a:latin typeface="Times New Roman" charset="0"/>
                  </a:rPr>
                  <a:t>7</a:t>
                </a:r>
              </a:p>
            </p:txBody>
          </p:sp>
          <p:sp>
            <p:nvSpPr>
              <p:cNvPr id="1258567" name="Text Box 71"/>
              <p:cNvSpPr txBox="1">
                <a:spLocks noChangeArrowheads="1"/>
              </p:cNvSpPr>
              <p:nvPr/>
            </p:nvSpPr>
            <p:spPr bwMode="auto">
              <a:xfrm>
                <a:off x="2420" y="1341"/>
                <a:ext cx="220" cy="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600" b="0">
                    <a:latin typeface="Times New Roman" charset="0"/>
                  </a:rPr>
                  <a:t>6</a:t>
                </a:r>
              </a:p>
            </p:txBody>
          </p:sp>
          <p:sp>
            <p:nvSpPr>
              <p:cNvPr id="1258568" name="Text Box 72"/>
              <p:cNvSpPr txBox="1">
                <a:spLocks noChangeArrowheads="1"/>
              </p:cNvSpPr>
              <p:nvPr/>
            </p:nvSpPr>
            <p:spPr bwMode="auto">
              <a:xfrm>
                <a:off x="2173" y="1341"/>
                <a:ext cx="220" cy="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600" b="0">
                    <a:latin typeface="Times New Roman" charset="0"/>
                  </a:rPr>
                  <a:t>5</a:t>
                </a:r>
              </a:p>
            </p:txBody>
          </p:sp>
          <p:sp>
            <p:nvSpPr>
              <p:cNvPr id="1258569" name="Text Box 73"/>
              <p:cNvSpPr txBox="1">
                <a:spLocks noChangeArrowheads="1"/>
              </p:cNvSpPr>
              <p:nvPr/>
            </p:nvSpPr>
            <p:spPr bwMode="auto">
              <a:xfrm>
                <a:off x="1900" y="1341"/>
                <a:ext cx="220" cy="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600" b="0">
                    <a:latin typeface="Times New Roman" charset="0"/>
                  </a:rPr>
                  <a:t>4</a:t>
                </a:r>
              </a:p>
            </p:txBody>
          </p:sp>
          <p:sp>
            <p:nvSpPr>
              <p:cNvPr id="1258570" name="Text Box 74"/>
              <p:cNvSpPr txBox="1">
                <a:spLocks noChangeArrowheads="1"/>
              </p:cNvSpPr>
              <p:nvPr/>
            </p:nvSpPr>
            <p:spPr bwMode="auto">
              <a:xfrm>
                <a:off x="1661" y="1341"/>
                <a:ext cx="220" cy="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600" b="0">
                    <a:latin typeface="Times New Roman" charset="0"/>
                  </a:rPr>
                  <a:t>3</a:t>
                </a:r>
              </a:p>
            </p:txBody>
          </p:sp>
          <p:sp>
            <p:nvSpPr>
              <p:cNvPr id="1258571" name="Text Box 75"/>
              <p:cNvSpPr txBox="1">
                <a:spLocks noChangeArrowheads="1"/>
              </p:cNvSpPr>
              <p:nvPr/>
            </p:nvSpPr>
            <p:spPr bwMode="auto">
              <a:xfrm>
                <a:off x="1422" y="1341"/>
                <a:ext cx="220" cy="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600" b="0">
                    <a:latin typeface="Times New Roman" charset="0"/>
                  </a:rPr>
                  <a:t>2</a:t>
                </a:r>
              </a:p>
            </p:txBody>
          </p:sp>
          <p:sp>
            <p:nvSpPr>
              <p:cNvPr id="1258572" name="Text Box 76"/>
              <p:cNvSpPr txBox="1">
                <a:spLocks noChangeArrowheads="1"/>
              </p:cNvSpPr>
              <p:nvPr/>
            </p:nvSpPr>
            <p:spPr bwMode="auto">
              <a:xfrm>
                <a:off x="1176" y="1341"/>
                <a:ext cx="220" cy="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600" b="0">
                    <a:latin typeface="Times New Roman" charset="0"/>
                  </a:rPr>
                  <a:t>1</a:t>
                </a:r>
              </a:p>
            </p:txBody>
          </p:sp>
          <p:sp>
            <p:nvSpPr>
              <p:cNvPr id="1258573" name="Text Box 77"/>
              <p:cNvSpPr txBox="1">
                <a:spLocks noChangeArrowheads="1"/>
              </p:cNvSpPr>
              <p:nvPr/>
            </p:nvSpPr>
            <p:spPr bwMode="auto">
              <a:xfrm>
                <a:off x="945" y="1341"/>
                <a:ext cx="220" cy="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600" b="0">
                    <a:latin typeface="Times New Roman" charset="0"/>
                  </a:rPr>
                  <a:t>0</a:t>
                </a:r>
              </a:p>
            </p:txBody>
          </p:sp>
          <p:sp>
            <p:nvSpPr>
              <p:cNvPr id="1258574" name="Text Box 78"/>
              <p:cNvSpPr txBox="1">
                <a:spLocks noChangeArrowheads="1"/>
              </p:cNvSpPr>
              <p:nvPr/>
            </p:nvSpPr>
            <p:spPr bwMode="auto">
              <a:xfrm>
                <a:off x="3872" y="1342"/>
                <a:ext cx="324" cy="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600" b="0">
                    <a:latin typeface="Times New Roman" charset="0"/>
                  </a:rPr>
                  <a:t>12</a:t>
                </a:r>
              </a:p>
            </p:txBody>
          </p:sp>
          <p:sp>
            <p:nvSpPr>
              <p:cNvPr id="1258575" name="Text Box 79"/>
              <p:cNvSpPr txBox="1">
                <a:spLocks noChangeArrowheads="1"/>
              </p:cNvSpPr>
              <p:nvPr/>
            </p:nvSpPr>
            <p:spPr bwMode="auto">
              <a:xfrm>
                <a:off x="4133" y="1343"/>
                <a:ext cx="324" cy="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600" b="0">
                    <a:latin typeface="Times New Roman" charset="0"/>
                  </a:rPr>
                  <a:t>13</a:t>
                </a:r>
              </a:p>
            </p:txBody>
          </p:sp>
          <p:sp>
            <p:nvSpPr>
              <p:cNvPr id="1258576" name="Text Box 80"/>
              <p:cNvSpPr txBox="1">
                <a:spLocks noChangeArrowheads="1"/>
              </p:cNvSpPr>
              <p:nvPr/>
            </p:nvSpPr>
            <p:spPr bwMode="auto">
              <a:xfrm>
                <a:off x="4380" y="1344"/>
                <a:ext cx="324" cy="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600" b="0">
                    <a:latin typeface="Times New Roman" charset="0"/>
                  </a:rPr>
                  <a:t>14</a:t>
                </a:r>
              </a:p>
            </p:txBody>
          </p:sp>
          <p:sp>
            <p:nvSpPr>
              <p:cNvPr id="1258577" name="Text Box 81"/>
              <p:cNvSpPr txBox="1">
                <a:spLocks noChangeArrowheads="1"/>
              </p:cNvSpPr>
              <p:nvPr/>
            </p:nvSpPr>
            <p:spPr bwMode="auto">
              <a:xfrm>
                <a:off x="4627" y="1345"/>
                <a:ext cx="324" cy="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600" b="0">
                    <a:latin typeface="Times New Roman" charset="0"/>
                  </a:rPr>
                  <a:t>15</a:t>
                </a:r>
              </a:p>
            </p:txBody>
          </p:sp>
          <p:sp>
            <p:nvSpPr>
              <p:cNvPr id="1258578" name="Text Box 82"/>
              <p:cNvSpPr txBox="1">
                <a:spLocks noChangeArrowheads="1"/>
              </p:cNvSpPr>
              <p:nvPr/>
            </p:nvSpPr>
            <p:spPr bwMode="auto">
              <a:xfrm>
                <a:off x="4874" y="1346"/>
                <a:ext cx="324" cy="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600" b="0">
                    <a:latin typeface="Times New Roman" charset="0"/>
                  </a:rPr>
                  <a:t>16</a:t>
                </a:r>
              </a:p>
            </p:txBody>
          </p:sp>
          <p:sp>
            <p:nvSpPr>
              <p:cNvPr id="1258579" name="Text Box 83"/>
              <p:cNvSpPr txBox="1">
                <a:spLocks noChangeArrowheads="1"/>
              </p:cNvSpPr>
              <p:nvPr/>
            </p:nvSpPr>
            <p:spPr bwMode="auto">
              <a:xfrm>
                <a:off x="5121" y="1347"/>
                <a:ext cx="324" cy="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600" b="0">
                    <a:latin typeface="Times New Roman" charset="0"/>
                  </a:rPr>
                  <a:t>17</a:t>
                </a:r>
              </a:p>
            </p:txBody>
          </p:sp>
          <p:sp>
            <p:nvSpPr>
              <p:cNvPr id="1258580" name="Text Box 84"/>
              <p:cNvSpPr txBox="1">
                <a:spLocks noChangeArrowheads="1"/>
              </p:cNvSpPr>
              <p:nvPr/>
            </p:nvSpPr>
            <p:spPr bwMode="auto">
              <a:xfrm>
                <a:off x="5368" y="1348"/>
                <a:ext cx="324" cy="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600" b="0">
                    <a:latin typeface="Times New Roman" charset="0"/>
                  </a:rPr>
                  <a:t>18</a:t>
                </a:r>
              </a:p>
            </p:txBody>
          </p:sp>
        </p:grpSp>
        <p:grpSp>
          <p:nvGrpSpPr>
            <p:cNvPr id="8" name="Group 85"/>
            <p:cNvGrpSpPr>
              <a:grpSpLocks/>
            </p:cNvGrpSpPr>
            <p:nvPr/>
          </p:nvGrpSpPr>
          <p:grpSpPr bwMode="auto">
            <a:xfrm>
              <a:off x="904" y="640"/>
              <a:ext cx="4752" cy="1032"/>
              <a:chOff x="624" y="2356"/>
              <a:chExt cx="4752" cy="1032"/>
            </a:xfrm>
          </p:grpSpPr>
          <p:sp>
            <p:nvSpPr>
              <p:cNvPr id="1258582" name="Rectangle 86"/>
              <p:cNvSpPr>
                <a:spLocks noChangeArrowheads="1"/>
              </p:cNvSpPr>
              <p:nvPr/>
            </p:nvSpPr>
            <p:spPr bwMode="auto">
              <a:xfrm>
                <a:off x="5126" y="3040"/>
                <a:ext cx="250" cy="3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583" name="Rectangle 87"/>
              <p:cNvSpPr>
                <a:spLocks noChangeArrowheads="1"/>
              </p:cNvSpPr>
              <p:nvPr/>
            </p:nvSpPr>
            <p:spPr bwMode="auto">
              <a:xfrm>
                <a:off x="4876" y="3040"/>
                <a:ext cx="250" cy="3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584" name="Rectangle 88"/>
              <p:cNvSpPr>
                <a:spLocks noChangeArrowheads="1"/>
              </p:cNvSpPr>
              <p:nvPr/>
            </p:nvSpPr>
            <p:spPr bwMode="auto">
              <a:xfrm>
                <a:off x="4626" y="3040"/>
                <a:ext cx="250" cy="3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585" name="Rectangle 89"/>
              <p:cNvSpPr>
                <a:spLocks noChangeArrowheads="1"/>
              </p:cNvSpPr>
              <p:nvPr/>
            </p:nvSpPr>
            <p:spPr bwMode="auto">
              <a:xfrm>
                <a:off x="4376" y="3040"/>
                <a:ext cx="250" cy="3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586" name="Rectangle 90"/>
              <p:cNvSpPr>
                <a:spLocks noChangeArrowheads="1"/>
              </p:cNvSpPr>
              <p:nvPr/>
            </p:nvSpPr>
            <p:spPr bwMode="auto">
              <a:xfrm>
                <a:off x="4125" y="3040"/>
                <a:ext cx="251" cy="3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587" name="Rectangle 91"/>
              <p:cNvSpPr>
                <a:spLocks noChangeArrowheads="1"/>
              </p:cNvSpPr>
              <p:nvPr/>
            </p:nvSpPr>
            <p:spPr bwMode="auto">
              <a:xfrm>
                <a:off x="3875" y="3040"/>
                <a:ext cx="250" cy="3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588" name="Rectangle 92"/>
              <p:cNvSpPr>
                <a:spLocks noChangeArrowheads="1"/>
              </p:cNvSpPr>
              <p:nvPr/>
            </p:nvSpPr>
            <p:spPr bwMode="auto">
              <a:xfrm>
                <a:off x="3625" y="3040"/>
                <a:ext cx="250" cy="3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589" name="Rectangle 93"/>
              <p:cNvSpPr>
                <a:spLocks noChangeArrowheads="1"/>
              </p:cNvSpPr>
              <p:nvPr/>
            </p:nvSpPr>
            <p:spPr bwMode="auto">
              <a:xfrm>
                <a:off x="3375" y="3040"/>
                <a:ext cx="250" cy="3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590" name="Rectangle 94"/>
              <p:cNvSpPr>
                <a:spLocks noChangeArrowheads="1"/>
              </p:cNvSpPr>
              <p:nvPr/>
            </p:nvSpPr>
            <p:spPr bwMode="auto">
              <a:xfrm>
                <a:off x="3125" y="3040"/>
                <a:ext cx="250" cy="3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1000" b="0"/>
              </a:p>
            </p:txBody>
          </p:sp>
          <p:sp>
            <p:nvSpPr>
              <p:cNvPr id="1258591" name="Rectangle 95"/>
              <p:cNvSpPr>
                <a:spLocks noChangeArrowheads="1"/>
              </p:cNvSpPr>
              <p:nvPr/>
            </p:nvSpPr>
            <p:spPr bwMode="auto">
              <a:xfrm>
                <a:off x="2875" y="3040"/>
                <a:ext cx="250" cy="3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1000" b="0"/>
              </a:p>
            </p:txBody>
          </p:sp>
          <p:sp>
            <p:nvSpPr>
              <p:cNvPr id="1258592" name="Rectangle 96"/>
              <p:cNvSpPr>
                <a:spLocks noChangeArrowheads="1"/>
              </p:cNvSpPr>
              <p:nvPr/>
            </p:nvSpPr>
            <p:spPr bwMode="auto">
              <a:xfrm>
                <a:off x="2625" y="3040"/>
                <a:ext cx="250" cy="3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1000" b="0"/>
              </a:p>
            </p:txBody>
          </p:sp>
          <p:sp>
            <p:nvSpPr>
              <p:cNvPr id="1258593" name="Rectangle 97"/>
              <p:cNvSpPr>
                <a:spLocks noChangeArrowheads="1"/>
              </p:cNvSpPr>
              <p:nvPr/>
            </p:nvSpPr>
            <p:spPr bwMode="auto">
              <a:xfrm>
                <a:off x="2375" y="3040"/>
                <a:ext cx="250" cy="3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1000" b="0"/>
              </a:p>
            </p:txBody>
          </p:sp>
          <p:sp>
            <p:nvSpPr>
              <p:cNvPr id="1258594" name="Rectangle 98"/>
              <p:cNvSpPr>
                <a:spLocks noChangeArrowheads="1"/>
              </p:cNvSpPr>
              <p:nvPr/>
            </p:nvSpPr>
            <p:spPr bwMode="auto">
              <a:xfrm>
                <a:off x="2125" y="3040"/>
                <a:ext cx="250" cy="3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1000" b="0"/>
              </a:p>
            </p:txBody>
          </p:sp>
          <p:sp>
            <p:nvSpPr>
              <p:cNvPr id="1258595" name="Rectangle 99"/>
              <p:cNvSpPr>
                <a:spLocks noChangeArrowheads="1"/>
              </p:cNvSpPr>
              <p:nvPr/>
            </p:nvSpPr>
            <p:spPr bwMode="auto">
              <a:xfrm>
                <a:off x="1875" y="3040"/>
                <a:ext cx="250" cy="3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1000" b="0"/>
              </a:p>
            </p:txBody>
          </p:sp>
          <p:sp>
            <p:nvSpPr>
              <p:cNvPr id="1258596" name="Rectangle 100"/>
              <p:cNvSpPr>
                <a:spLocks noChangeArrowheads="1"/>
              </p:cNvSpPr>
              <p:nvPr/>
            </p:nvSpPr>
            <p:spPr bwMode="auto">
              <a:xfrm>
                <a:off x="1624" y="3040"/>
                <a:ext cx="251" cy="3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1000" b="0"/>
              </a:p>
            </p:txBody>
          </p:sp>
          <p:sp>
            <p:nvSpPr>
              <p:cNvPr id="1258597" name="Rectangle 101"/>
              <p:cNvSpPr>
                <a:spLocks noChangeArrowheads="1"/>
              </p:cNvSpPr>
              <p:nvPr/>
            </p:nvSpPr>
            <p:spPr bwMode="auto">
              <a:xfrm>
                <a:off x="1374" y="3040"/>
                <a:ext cx="250" cy="3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1000" b="0"/>
              </a:p>
            </p:txBody>
          </p:sp>
          <p:sp>
            <p:nvSpPr>
              <p:cNvPr id="1258598" name="Rectangle 102"/>
              <p:cNvSpPr>
                <a:spLocks noChangeArrowheads="1"/>
              </p:cNvSpPr>
              <p:nvPr/>
            </p:nvSpPr>
            <p:spPr bwMode="auto">
              <a:xfrm>
                <a:off x="1124" y="3040"/>
                <a:ext cx="250" cy="3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1000" b="0"/>
              </a:p>
            </p:txBody>
          </p:sp>
          <p:sp>
            <p:nvSpPr>
              <p:cNvPr id="1258599" name="Rectangle 103"/>
              <p:cNvSpPr>
                <a:spLocks noChangeArrowheads="1"/>
              </p:cNvSpPr>
              <p:nvPr/>
            </p:nvSpPr>
            <p:spPr bwMode="auto">
              <a:xfrm>
                <a:off x="874" y="3040"/>
                <a:ext cx="250" cy="3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1000" b="0"/>
              </a:p>
            </p:txBody>
          </p:sp>
          <p:sp>
            <p:nvSpPr>
              <p:cNvPr id="1258600" name="Rectangle 104"/>
              <p:cNvSpPr>
                <a:spLocks noChangeArrowheads="1"/>
              </p:cNvSpPr>
              <p:nvPr/>
            </p:nvSpPr>
            <p:spPr bwMode="auto">
              <a:xfrm>
                <a:off x="624" y="3040"/>
                <a:ext cx="250" cy="3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1000" b="0"/>
              </a:p>
            </p:txBody>
          </p:sp>
          <p:sp>
            <p:nvSpPr>
              <p:cNvPr id="1258601" name="Rectangle 105"/>
              <p:cNvSpPr>
                <a:spLocks noChangeArrowheads="1"/>
              </p:cNvSpPr>
              <p:nvPr/>
            </p:nvSpPr>
            <p:spPr bwMode="auto">
              <a:xfrm>
                <a:off x="5126" y="2688"/>
                <a:ext cx="250" cy="3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602" name="Rectangle 106"/>
              <p:cNvSpPr>
                <a:spLocks noChangeArrowheads="1"/>
              </p:cNvSpPr>
              <p:nvPr/>
            </p:nvSpPr>
            <p:spPr bwMode="auto">
              <a:xfrm>
                <a:off x="4876" y="2688"/>
                <a:ext cx="250" cy="3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603" name="Rectangle 107"/>
              <p:cNvSpPr>
                <a:spLocks noChangeArrowheads="1"/>
              </p:cNvSpPr>
              <p:nvPr/>
            </p:nvSpPr>
            <p:spPr bwMode="auto">
              <a:xfrm>
                <a:off x="4626" y="2688"/>
                <a:ext cx="250" cy="3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604" name="Rectangle 108"/>
              <p:cNvSpPr>
                <a:spLocks noChangeArrowheads="1"/>
              </p:cNvSpPr>
              <p:nvPr/>
            </p:nvSpPr>
            <p:spPr bwMode="auto">
              <a:xfrm>
                <a:off x="4376" y="2688"/>
                <a:ext cx="250" cy="3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605" name="Rectangle 109"/>
              <p:cNvSpPr>
                <a:spLocks noChangeArrowheads="1"/>
              </p:cNvSpPr>
              <p:nvPr/>
            </p:nvSpPr>
            <p:spPr bwMode="auto">
              <a:xfrm>
                <a:off x="4125" y="2688"/>
                <a:ext cx="251" cy="3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606" name="Rectangle 110"/>
              <p:cNvSpPr>
                <a:spLocks noChangeArrowheads="1"/>
              </p:cNvSpPr>
              <p:nvPr/>
            </p:nvSpPr>
            <p:spPr bwMode="auto">
              <a:xfrm>
                <a:off x="3875" y="2688"/>
                <a:ext cx="250" cy="3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607" name="Rectangle 111"/>
              <p:cNvSpPr>
                <a:spLocks noChangeArrowheads="1"/>
              </p:cNvSpPr>
              <p:nvPr/>
            </p:nvSpPr>
            <p:spPr bwMode="auto">
              <a:xfrm>
                <a:off x="3625" y="2688"/>
                <a:ext cx="250" cy="3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608" name="Rectangle 112"/>
              <p:cNvSpPr>
                <a:spLocks noChangeArrowheads="1"/>
              </p:cNvSpPr>
              <p:nvPr/>
            </p:nvSpPr>
            <p:spPr bwMode="auto">
              <a:xfrm>
                <a:off x="3375" y="2688"/>
                <a:ext cx="250" cy="3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609" name="Rectangle 113"/>
              <p:cNvSpPr>
                <a:spLocks noChangeArrowheads="1"/>
              </p:cNvSpPr>
              <p:nvPr/>
            </p:nvSpPr>
            <p:spPr bwMode="auto">
              <a:xfrm>
                <a:off x="3125" y="2688"/>
                <a:ext cx="250" cy="3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610" name="Rectangle 114"/>
              <p:cNvSpPr>
                <a:spLocks noChangeArrowheads="1"/>
              </p:cNvSpPr>
              <p:nvPr/>
            </p:nvSpPr>
            <p:spPr bwMode="auto">
              <a:xfrm>
                <a:off x="2875" y="2688"/>
                <a:ext cx="250" cy="3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611" name="Rectangle 115"/>
              <p:cNvSpPr>
                <a:spLocks noChangeArrowheads="1"/>
              </p:cNvSpPr>
              <p:nvPr/>
            </p:nvSpPr>
            <p:spPr bwMode="auto">
              <a:xfrm>
                <a:off x="2625" y="2688"/>
                <a:ext cx="250" cy="3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612" name="Rectangle 116"/>
              <p:cNvSpPr>
                <a:spLocks noChangeArrowheads="1"/>
              </p:cNvSpPr>
              <p:nvPr/>
            </p:nvSpPr>
            <p:spPr bwMode="auto">
              <a:xfrm>
                <a:off x="2375" y="2688"/>
                <a:ext cx="250" cy="3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613" name="Rectangle 117"/>
              <p:cNvSpPr>
                <a:spLocks noChangeArrowheads="1"/>
              </p:cNvSpPr>
              <p:nvPr/>
            </p:nvSpPr>
            <p:spPr bwMode="auto">
              <a:xfrm>
                <a:off x="2125" y="2688"/>
                <a:ext cx="250" cy="3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614" name="Rectangle 118"/>
              <p:cNvSpPr>
                <a:spLocks noChangeArrowheads="1"/>
              </p:cNvSpPr>
              <p:nvPr/>
            </p:nvSpPr>
            <p:spPr bwMode="auto">
              <a:xfrm>
                <a:off x="1875" y="2688"/>
                <a:ext cx="250" cy="3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615" name="Rectangle 119"/>
              <p:cNvSpPr>
                <a:spLocks noChangeArrowheads="1"/>
              </p:cNvSpPr>
              <p:nvPr/>
            </p:nvSpPr>
            <p:spPr bwMode="auto">
              <a:xfrm>
                <a:off x="1624" y="2688"/>
                <a:ext cx="251" cy="3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616" name="Rectangle 120"/>
              <p:cNvSpPr>
                <a:spLocks noChangeArrowheads="1"/>
              </p:cNvSpPr>
              <p:nvPr/>
            </p:nvSpPr>
            <p:spPr bwMode="auto">
              <a:xfrm>
                <a:off x="1374" y="2688"/>
                <a:ext cx="250" cy="3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617" name="Rectangle 121"/>
              <p:cNvSpPr>
                <a:spLocks noChangeArrowheads="1"/>
              </p:cNvSpPr>
              <p:nvPr/>
            </p:nvSpPr>
            <p:spPr bwMode="auto">
              <a:xfrm>
                <a:off x="1124" y="2688"/>
                <a:ext cx="250" cy="3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618" name="Rectangle 122"/>
              <p:cNvSpPr>
                <a:spLocks noChangeArrowheads="1"/>
              </p:cNvSpPr>
              <p:nvPr/>
            </p:nvSpPr>
            <p:spPr bwMode="auto">
              <a:xfrm>
                <a:off x="874" y="2688"/>
                <a:ext cx="250" cy="3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619" name="Rectangle 123"/>
              <p:cNvSpPr>
                <a:spLocks noChangeArrowheads="1"/>
              </p:cNvSpPr>
              <p:nvPr/>
            </p:nvSpPr>
            <p:spPr bwMode="auto">
              <a:xfrm>
                <a:off x="624" y="2688"/>
                <a:ext cx="250" cy="3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620" name="Rectangle 124"/>
              <p:cNvSpPr>
                <a:spLocks noChangeArrowheads="1"/>
              </p:cNvSpPr>
              <p:nvPr/>
            </p:nvSpPr>
            <p:spPr bwMode="auto">
              <a:xfrm>
                <a:off x="5126" y="2356"/>
                <a:ext cx="250" cy="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621" name="Rectangle 125"/>
              <p:cNvSpPr>
                <a:spLocks noChangeArrowheads="1"/>
              </p:cNvSpPr>
              <p:nvPr/>
            </p:nvSpPr>
            <p:spPr bwMode="auto">
              <a:xfrm>
                <a:off x="4876" y="2356"/>
                <a:ext cx="250" cy="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622" name="Rectangle 126"/>
              <p:cNvSpPr>
                <a:spLocks noChangeArrowheads="1"/>
              </p:cNvSpPr>
              <p:nvPr/>
            </p:nvSpPr>
            <p:spPr bwMode="auto">
              <a:xfrm>
                <a:off x="4626" y="2356"/>
                <a:ext cx="250" cy="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623" name="Rectangle 127"/>
              <p:cNvSpPr>
                <a:spLocks noChangeArrowheads="1"/>
              </p:cNvSpPr>
              <p:nvPr/>
            </p:nvSpPr>
            <p:spPr bwMode="auto">
              <a:xfrm>
                <a:off x="4376" y="2356"/>
                <a:ext cx="250" cy="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624" name="Rectangle 128"/>
              <p:cNvSpPr>
                <a:spLocks noChangeArrowheads="1"/>
              </p:cNvSpPr>
              <p:nvPr/>
            </p:nvSpPr>
            <p:spPr bwMode="auto">
              <a:xfrm>
                <a:off x="4125" y="2356"/>
                <a:ext cx="251" cy="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625" name="Rectangle 129"/>
              <p:cNvSpPr>
                <a:spLocks noChangeArrowheads="1"/>
              </p:cNvSpPr>
              <p:nvPr/>
            </p:nvSpPr>
            <p:spPr bwMode="auto">
              <a:xfrm>
                <a:off x="3875" y="2356"/>
                <a:ext cx="250" cy="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626" name="Rectangle 130"/>
              <p:cNvSpPr>
                <a:spLocks noChangeArrowheads="1"/>
              </p:cNvSpPr>
              <p:nvPr/>
            </p:nvSpPr>
            <p:spPr bwMode="auto">
              <a:xfrm>
                <a:off x="3625" y="2356"/>
                <a:ext cx="250" cy="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627" name="Rectangle 131"/>
              <p:cNvSpPr>
                <a:spLocks noChangeArrowheads="1"/>
              </p:cNvSpPr>
              <p:nvPr/>
            </p:nvSpPr>
            <p:spPr bwMode="auto">
              <a:xfrm>
                <a:off x="3375" y="2356"/>
                <a:ext cx="250" cy="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628" name="Rectangle 132"/>
              <p:cNvSpPr>
                <a:spLocks noChangeArrowheads="1"/>
              </p:cNvSpPr>
              <p:nvPr/>
            </p:nvSpPr>
            <p:spPr bwMode="auto">
              <a:xfrm>
                <a:off x="3125" y="2356"/>
                <a:ext cx="250" cy="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629" name="Rectangle 133"/>
              <p:cNvSpPr>
                <a:spLocks noChangeArrowheads="1"/>
              </p:cNvSpPr>
              <p:nvPr/>
            </p:nvSpPr>
            <p:spPr bwMode="auto">
              <a:xfrm>
                <a:off x="2875" y="2356"/>
                <a:ext cx="250" cy="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630" name="Rectangle 134"/>
              <p:cNvSpPr>
                <a:spLocks noChangeArrowheads="1"/>
              </p:cNvSpPr>
              <p:nvPr/>
            </p:nvSpPr>
            <p:spPr bwMode="auto">
              <a:xfrm>
                <a:off x="2625" y="2356"/>
                <a:ext cx="250" cy="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631" name="Rectangle 135"/>
              <p:cNvSpPr>
                <a:spLocks noChangeArrowheads="1"/>
              </p:cNvSpPr>
              <p:nvPr/>
            </p:nvSpPr>
            <p:spPr bwMode="auto">
              <a:xfrm>
                <a:off x="2375" y="2356"/>
                <a:ext cx="250" cy="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632" name="Rectangle 136"/>
              <p:cNvSpPr>
                <a:spLocks noChangeArrowheads="1"/>
              </p:cNvSpPr>
              <p:nvPr/>
            </p:nvSpPr>
            <p:spPr bwMode="auto">
              <a:xfrm>
                <a:off x="2125" y="2356"/>
                <a:ext cx="250" cy="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633" name="Rectangle 137"/>
              <p:cNvSpPr>
                <a:spLocks noChangeArrowheads="1"/>
              </p:cNvSpPr>
              <p:nvPr/>
            </p:nvSpPr>
            <p:spPr bwMode="auto">
              <a:xfrm>
                <a:off x="1875" y="2356"/>
                <a:ext cx="250" cy="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634" name="Rectangle 138"/>
              <p:cNvSpPr>
                <a:spLocks noChangeArrowheads="1"/>
              </p:cNvSpPr>
              <p:nvPr/>
            </p:nvSpPr>
            <p:spPr bwMode="auto">
              <a:xfrm>
                <a:off x="1624" y="2356"/>
                <a:ext cx="251" cy="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635" name="Rectangle 139"/>
              <p:cNvSpPr>
                <a:spLocks noChangeArrowheads="1"/>
              </p:cNvSpPr>
              <p:nvPr/>
            </p:nvSpPr>
            <p:spPr bwMode="auto">
              <a:xfrm>
                <a:off x="1374" y="2356"/>
                <a:ext cx="250" cy="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636" name="Rectangle 140"/>
              <p:cNvSpPr>
                <a:spLocks noChangeArrowheads="1"/>
              </p:cNvSpPr>
              <p:nvPr/>
            </p:nvSpPr>
            <p:spPr bwMode="auto">
              <a:xfrm>
                <a:off x="1124" y="2356"/>
                <a:ext cx="250" cy="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637" name="Rectangle 141"/>
              <p:cNvSpPr>
                <a:spLocks noChangeArrowheads="1"/>
              </p:cNvSpPr>
              <p:nvPr/>
            </p:nvSpPr>
            <p:spPr bwMode="auto">
              <a:xfrm>
                <a:off x="874" y="2356"/>
                <a:ext cx="250" cy="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638" name="Rectangle 142"/>
              <p:cNvSpPr>
                <a:spLocks noChangeArrowheads="1"/>
              </p:cNvSpPr>
              <p:nvPr/>
            </p:nvSpPr>
            <p:spPr bwMode="auto">
              <a:xfrm>
                <a:off x="624" y="2356"/>
                <a:ext cx="250" cy="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endParaRPr lang="en-US" sz="2000" b="0"/>
              </a:p>
            </p:txBody>
          </p:sp>
          <p:sp>
            <p:nvSpPr>
              <p:cNvPr id="1258639" name="Line 143"/>
              <p:cNvSpPr>
                <a:spLocks noChangeShapeType="1"/>
              </p:cNvSpPr>
              <p:nvPr/>
            </p:nvSpPr>
            <p:spPr bwMode="auto">
              <a:xfrm>
                <a:off x="624" y="2356"/>
                <a:ext cx="4752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8640" name="Line 144"/>
              <p:cNvSpPr>
                <a:spLocks noChangeShapeType="1"/>
              </p:cNvSpPr>
              <p:nvPr/>
            </p:nvSpPr>
            <p:spPr bwMode="auto">
              <a:xfrm>
                <a:off x="624" y="2688"/>
                <a:ext cx="475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8641" name="Line 145"/>
              <p:cNvSpPr>
                <a:spLocks noChangeShapeType="1"/>
              </p:cNvSpPr>
              <p:nvPr/>
            </p:nvSpPr>
            <p:spPr bwMode="auto">
              <a:xfrm>
                <a:off x="624" y="3040"/>
                <a:ext cx="475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8642" name="Line 146"/>
              <p:cNvSpPr>
                <a:spLocks noChangeShapeType="1"/>
              </p:cNvSpPr>
              <p:nvPr/>
            </p:nvSpPr>
            <p:spPr bwMode="auto">
              <a:xfrm>
                <a:off x="624" y="3388"/>
                <a:ext cx="4752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8643" name="Line 147"/>
              <p:cNvSpPr>
                <a:spLocks noChangeShapeType="1"/>
              </p:cNvSpPr>
              <p:nvPr/>
            </p:nvSpPr>
            <p:spPr bwMode="auto">
              <a:xfrm>
                <a:off x="624" y="2356"/>
                <a:ext cx="0" cy="1032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8644" name="Line 148"/>
              <p:cNvSpPr>
                <a:spLocks noChangeShapeType="1"/>
              </p:cNvSpPr>
              <p:nvPr/>
            </p:nvSpPr>
            <p:spPr bwMode="auto">
              <a:xfrm>
                <a:off x="874" y="2356"/>
                <a:ext cx="0" cy="1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8645" name="Line 149"/>
              <p:cNvSpPr>
                <a:spLocks noChangeShapeType="1"/>
              </p:cNvSpPr>
              <p:nvPr/>
            </p:nvSpPr>
            <p:spPr bwMode="auto">
              <a:xfrm>
                <a:off x="1124" y="2356"/>
                <a:ext cx="0" cy="1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8646" name="Line 150"/>
              <p:cNvSpPr>
                <a:spLocks noChangeShapeType="1"/>
              </p:cNvSpPr>
              <p:nvPr/>
            </p:nvSpPr>
            <p:spPr bwMode="auto">
              <a:xfrm>
                <a:off x="1374" y="2356"/>
                <a:ext cx="0" cy="1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8647" name="Line 151"/>
              <p:cNvSpPr>
                <a:spLocks noChangeShapeType="1"/>
              </p:cNvSpPr>
              <p:nvPr/>
            </p:nvSpPr>
            <p:spPr bwMode="auto">
              <a:xfrm>
                <a:off x="1624" y="2356"/>
                <a:ext cx="0" cy="1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8648" name="Line 152"/>
              <p:cNvSpPr>
                <a:spLocks noChangeShapeType="1"/>
              </p:cNvSpPr>
              <p:nvPr/>
            </p:nvSpPr>
            <p:spPr bwMode="auto">
              <a:xfrm>
                <a:off x="1875" y="2356"/>
                <a:ext cx="0" cy="1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8649" name="Line 153"/>
              <p:cNvSpPr>
                <a:spLocks noChangeShapeType="1"/>
              </p:cNvSpPr>
              <p:nvPr/>
            </p:nvSpPr>
            <p:spPr bwMode="auto">
              <a:xfrm>
                <a:off x="2125" y="2356"/>
                <a:ext cx="0" cy="1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8650" name="Line 154"/>
              <p:cNvSpPr>
                <a:spLocks noChangeShapeType="1"/>
              </p:cNvSpPr>
              <p:nvPr/>
            </p:nvSpPr>
            <p:spPr bwMode="auto">
              <a:xfrm>
                <a:off x="2375" y="2356"/>
                <a:ext cx="0" cy="1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8651" name="Line 155"/>
              <p:cNvSpPr>
                <a:spLocks noChangeShapeType="1"/>
              </p:cNvSpPr>
              <p:nvPr/>
            </p:nvSpPr>
            <p:spPr bwMode="auto">
              <a:xfrm>
                <a:off x="2625" y="2356"/>
                <a:ext cx="0" cy="1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8652" name="Line 156"/>
              <p:cNvSpPr>
                <a:spLocks noChangeShapeType="1"/>
              </p:cNvSpPr>
              <p:nvPr/>
            </p:nvSpPr>
            <p:spPr bwMode="auto">
              <a:xfrm>
                <a:off x="2875" y="2356"/>
                <a:ext cx="0" cy="1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8653" name="Line 157"/>
              <p:cNvSpPr>
                <a:spLocks noChangeShapeType="1"/>
              </p:cNvSpPr>
              <p:nvPr/>
            </p:nvSpPr>
            <p:spPr bwMode="auto">
              <a:xfrm>
                <a:off x="3125" y="2356"/>
                <a:ext cx="0" cy="1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8654" name="Line 158"/>
              <p:cNvSpPr>
                <a:spLocks noChangeShapeType="1"/>
              </p:cNvSpPr>
              <p:nvPr/>
            </p:nvSpPr>
            <p:spPr bwMode="auto">
              <a:xfrm>
                <a:off x="3375" y="2356"/>
                <a:ext cx="0" cy="1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8655" name="Line 159"/>
              <p:cNvSpPr>
                <a:spLocks noChangeShapeType="1"/>
              </p:cNvSpPr>
              <p:nvPr/>
            </p:nvSpPr>
            <p:spPr bwMode="auto">
              <a:xfrm>
                <a:off x="3625" y="2356"/>
                <a:ext cx="0" cy="1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8656" name="Line 160"/>
              <p:cNvSpPr>
                <a:spLocks noChangeShapeType="1"/>
              </p:cNvSpPr>
              <p:nvPr/>
            </p:nvSpPr>
            <p:spPr bwMode="auto">
              <a:xfrm>
                <a:off x="3875" y="2356"/>
                <a:ext cx="0" cy="1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8657" name="Line 161"/>
              <p:cNvSpPr>
                <a:spLocks noChangeShapeType="1"/>
              </p:cNvSpPr>
              <p:nvPr/>
            </p:nvSpPr>
            <p:spPr bwMode="auto">
              <a:xfrm>
                <a:off x="4125" y="2356"/>
                <a:ext cx="0" cy="1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8658" name="Line 162"/>
              <p:cNvSpPr>
                <a:spLocks noChangeShapeType="1"/>
              </p:cNvSpPr>
              <p:nvPr/>
            </p:nvSpPr>
            <p:spPr bwMode="auto">
              <a:xfrm>
                <a:off x="4376" y="2356"/>
                <a:ext cx="0" cy="1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8659" name="Line 163"/>
              <p:cNvSpPr>
                <a:spLocks noChangeShapeType="1"/>
              </p:cNvSpPr>
              <p:nvPr/>
            </p:nvSpPr>
            <p:spPr bwMode="auto">
              <a:xfrm>
                <a:off x="4626" y="2356"/>
                <a:ext cx="0" cy="1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8660" name="Line 164"/>
              <p:cNvSpPr>
                <a:spLocks noChangeShapeType="1"/>
              </p:cNvSpPr>
              <p:nvPr/>
            </p:nvSpPr>
            <p:spPr bwMode="auto">
              <a:xfrm>
                <a:off x="4876" y="2356"/>
                <a:ext cx="0" cy="1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8661" name="Line 165"/>
              <p:cNvSpPr>
                <a:spLocks noChangeShapeType="1"/>
              </p:cNvSpPr>
              <p:nvPr/>
            </p:nvSpPr>
            <p:spPr bwMode="auto">
              <a:xfrm>
                <a:off x="5126" y="2356"/>
                <a:ext cx="0" cy="1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8662" name="Line 166"/>
              <p:cNvSpPr>
                <a:spLocks noChangeShapeType="1"/>
              </p:cNvSpPr>
              <p:nvPr/>
            </p:nvSpPr>
            <p:spPr bwMode="auto">
              <a:xfrm>
                <a:off x="5376" y="2356"/>
                <a:ext cx="0" cy="1032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9" name="Group 167"/>
          <p:cNvGrpSpPr>
            <a:grpSpLocks/>
          </p:cNvGrpSpPr>
          <p:nvPr/>
        </p:nvGrpSpPr>
        <p:grpSpPr bwMode="auto">
          <a:xfrm>
            <a:off x="1422400" y="1009650"/>
            <a:ext cx="7543800" cy="1035050"/>
            <a:chOff x="912" y="836"/>
            <a:chExt cx="4752" cy="652"/>
          </a:xfrm>
        </p:grpSpPr>
        <p:sp>
          <p:nvSpPr>
            <p:cNvPr id="1258664" name="Rectangle 168"/>
            <p:cNvSpPr>
              <a:spLocks noChangeArrowheads="1"/>
            </p:cNvSpPr>
            <p:nvPr/>
          </p:nvSpPr>
          <p:spPr bwMode="auto">
            <a:xfrm>
              <a:off x="5424" y="1162"/>
              <a:ext cx="24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50000"/>
                </a:spcBef>
              </a:pPr>
              <a:endParaRPr lang="en-US" sz="2000" b="0"/>
            </a:p>
          </p:txBody>
        </p:sp>
        <p:sp>
          <p:nvSpPr>
            <p:cNvPr id="1258665" name="Rectangle 169"/>
            <p:cNvSpPr>
              <a:spLocks noChangeArrowheads="1"/>
            </p:cNvSpPr>
            <p:nvPr/>
          </p:nvSpPr>
          <p:spPr bwMode="auto">
            <a:xfrm>
              <a:off x="5164" y="1162"/>
              <a:ext cx="26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50000"/>
                </a:spcBef>
              </a:pPr>
              <a:endParaRPr lang="en-US" sz="2000" b="0"/>
            </a:p>
          </p:txBody>
        </p:sp>
        <p:sp>
          <p:nvSpPr>
            <p:cNvPr id="1258666" name="Rectangle 170"/>
            <p:cNvSpPr>
              <a:spLocks noChangeArrowheads="1"/>
            </p:cNvSpPr>
            <p:nvPr/>
          </p:nvSpPr>
          <p:spPr bwMode="auto">
            <a:xfrm>
              <a:off x="4914" y="1162"/>
              <a:ext cx="25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50000"/>
                </a:spcBef>
              </a:pPr>
              <a:endParaRPr lang="en-US" sz="2000" b="0"/>
            </a:p>
          </p:txBody>
        </p:sp>
        <p:sp>
          <p:nvSpPr>
            <p:cNvPr id="1258667" name="Rectangle 171"/>
            <p:cNvSpPr>
              <a:spLocks noChangeArrowheads="1"/>
            </p:cNvSpPr>
            <p:nvPr/>
          </p:nvSpPr>
          <p:spPr bwMode="auto">
            <a:xfrm>
              <a:off x="4664" y="1162"/>
              <a:ext cx="25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50000"/>
                </a:spcBef>
              </a:pPr>
              <a:endParaRPr lang="en-US" sz="2000" b="0"/>
            </a:p>
          </p:txBody>
        </p:sp>
        <p:sp>
          <p:nvSpPr>
            <p:cNvPr id="1258668" name="Rectangle 172"/>
            <p:cNvSpPr>
              <a:spLocks noChangeArrowheads="1"/>
            </p:cNvSpPr>
            <p:nvPr/>
          </p:nvSpPr>
          <p:spPr bwMode="auto">
            <a:xfrm>
              <a:off x="4413" y="1162"/>
              <a:ext cx="251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50000"/>
                </a:spcBef>
              </a:pPr>
              <a:endParaRPr lang="en-US" sz="2000" b="0"/>
            </a:p>
          </p:txBody>
        </p:sp>
        <p:sp>
          <p:nvSpPr>
            <p:cNvPr id="1258669" name="Rectangle 173"/>
            <p:cNvSpPr>
              <a:spLocks noChangeArrowheads="1"/>
            </p:cNvSpPr>
            <p:nvPr/>
          </p:nvSpPr>
          <p:spPr bwMode="auto">
            <a:xfrm>
              <a:off x="4163" y="1162"/>
              <a:ext cx="25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50000"/>
                </a:spcBef>
              </a:pPr>
              <a:endParaRPr lang="en-US" sz="2000" b="0"/>
            </a:p>
          </p:txBody>
        </p:sp>
        <p:sp>
          <p:nvSpPr>
            <p:cNvPr id="1258670" name="Rectangle 174"/>
            <p:cNvSpPr>
              <a:spLocks noChangeArrowheads="1"/>
            </p:cNvSpPr>
            <p:nvPr/>
          </p:nvSpPr>
          <p:spPr bwMode="auto">
            <a:xfrm>
              <a:off x="3913" y="1162"/>
              <a:ext cx="25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50000"/>
                </a:spcBef>
              </a:pPr>
              <a:endParaRPr lang="en-US" sz="2000" b="0"/>
            </a:p>
          </p:txBody>
        </p:sp>
        <p:sp>
          <p:nvSpPr>
            <p:cNvPr id="1258671" name="Rectangle 175"/>
            <p:cNvSpPr>
              <a:spLocks noChangeArrowheads="1"/>
            </p:cNvSpPr>
            <p:nvPr/>
          </p:nvSpPr>
          <p:spPr bwMode="auto">
            <a:xfrm>
              <a:off x="3663" y="1162"/>
              <a:ext cx="25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50000"/>
                </a:spcBef>
              </a:pPr>
              <a:endParaRPr lang="en-US" sz="2000" b="0"/>
            </a:p>
          </p:txBody>
        </p:sp>
        <p:sp>
          <p:nvSpPr>
            <p:cNvPr id="1258672" name="Rectangle 176"/>
            <p:cNvSpPr>
              <a:spLocks noChangeArrowheads="1"/>
            </p:cNvSpPr>
            <p:nvPr/>
          </p:nvSpPr>
          <p:spPr bwMode="auto">
            <a:xfrm>
              <a:off x="3413" y="1162"/>
              <a:ext cx="25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50000"/>
                </a:spcBef>
              </a:pPr>
              <a:endParaRPr lang="en-US" sz="1000" b="0"/>
            </a:p>
          </p:txBody>
        </p:sp>
        <p:sp>
          <p:nvSpPr>
            <p:cNvPr id="1258673" name="Rectangle 177"/>
            <p:cNvSpPr>
              <a:spLocks noChangeArrowheads="1"/>
            </p:cNvSpPr>
            <p:nvPr/>
          </p:nvSpPr>
          <p:spPr bwMode="auto">
            <a:xfrm>
              <a:off x="3163" y="1162"/>
              <a:ext cx="25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50000"/>
                </a:spcBef>
              </a:pPr>
              <a:endParaRPr lang="en-US" sz="1000" b="0"/>
            </a:p>
          </p:txBody>
        </p:sp>
        <p:sp>
          <p:nvSpPr>
            <p:cNvPr id="1258674" name="Rectangle 178"/>
            <p:cNvSpPr>
              <a:spLocks noChangeArrowheads="1"/>
            </p:cNvSpPr>
            <p:nvPr/>
          </p:nvSpPr>
          <p:spPr bwMode="auto">
            <a:xfrm>
              <a:off x="2913" y="1162"/>
              <a:ext cx="25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50000"/>
                </a:spcBef>
              </a:pPr>
              <a:endParaRPr lang="en-US" sz="1000" b="0"/>
            </a:p>
          </p:txBody>
        </p:sp>
        <p:sp>
          <p:nvSpPr>
            <p:cNvPr id="1258675" name="Rectangle 179"/>
            <p:cNvSpPr>
              <a:spLocks noChangeArrowheads="1"/>
            </p:cNvSpPr>
            <p:nvPr/>
          </p:nvSpPr>
          <p:spPr bwMode="auto">
            <a:xfrm>
              <a:off x="2663" y="1162"/>
              <a:ext cx="25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50000"/>
                </a:spcBef>
              </a:pPr>
              <a:endParaRPr lang="en-US" sz="1000" b="0"/>
            </a:p>
          </p:txBody>
        </p:sp>
        <p:sp>
          <p:nvSpPr>
            <p:cNvPr id="1258676" name="Rectangle 180"/>
            <p:cNvSpPr>
              <a:spLocks noChangeArrowheads="1"/>
            </p:cNvSpPr>
            <p:nvPr/>
          </p:nvSpPr>
          <p:spPr bwMode="auto">
            <a:xfrm>
              <a:off x="2413" y="1162"/>
              <a:ext cx="25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50000"/>
                </a:spcBef>
              </a:pPr>
              <a:endParaRPr lang="en-US" sz="1000" b="0"/>
            </a:p>
          </p:txBody>
        </p:sp>
        <p:sp>
          <p:nvSpPr>
            <p:cNvPr id="1258677" name="Rectangle 181"/>
            <p:cNvSpPr>
              <a:spLocks noChangeArrowheads="1"/>
            </p:cNvSpPr>
            <p:nvPr/>
          </p:nvSpPr>
          <p:spPr bwMode="auto">
            <a:xfrm>
              <a:off x="2163" y="1162"/>
              <a:ext cx="25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50000"/>
                </a:spcBef>
              </a:pPr>
              <a:endParaRPr lang="en-US" sz="1000" b="0"/>
            </a:p>
          </p:txBody>
        </p:sp>
        <p:sp>
          <p:nvSpPr>
            <p:cNvPr id="1258678" name="Rectangle 182"/>
            <p:cNvSpPr>
              <a:spLocks noChangeArrowheads="1"/>
            </p:cNvSpPr>
            <p:nvPr/>
          </p:nvSpPr>
          <p:spPr bwMode="auto">
            <a:xfrm>
              <a:off x="1912" y="1162"/>
              <a:ext cx="251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50000"/>
                </a:spcBef>
              </a:pPr>
              <a:endParaRPr lang="en-US" sz="1000" b="0"/>
            </a:p>
          </p:txBody>
        </p:sp>
        <p:sp>
          <p:nvSpPr>
            <p:cNvPr id="1258679" name="Rectangle 183"/>
            <p:cNvSpPr>
              <a:spLocks noChangeArrowheads="1"/>
            </p:cNvSpPr>
            <p:nvPr/>
          </p:nvSpPr>
          <p:spPr bwMode="auto">
            <a:xfrm>
              <a:off x="1662" y="1162"/>
              <a:ext cx="25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50000"/>
                </a:spcBef>
              </a:pPr>
              <a:endParaRPr lang="en-US" sz="1000" b="0"/>
            </a:p>
          </p:txBody>
        </p:sp>
        <p:sp>
          <p:nvSpPr>
            <p:cNvPr id="1258680" name="Rectangle 184"/>
            <p:cNvSpPr>
              <a:spLocks noChangeArrowheads="1"/>
            </p:cNvSpPr>
            <p:nvPr/>
          </p:nvSpPr>
          <p:spPr bwMode="auto">
            <a:xfrm>
              <a:off x="1412" y="1162"/>
              <a:ext cx="25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50000"/>
                </a:spcBef>
              </a:pPr>
              <a:endParaRPr lang="en-US" sz="1000" b="0"/>
            </a:p>
          </p:txBody>
        </p:sp>
        <p:sp>
          <p:nvSpPr>
            <p:cNvPr id="1258681" name="Rectangle 185"/>
            <p:cNvSpPr>
              <a:spLocks noChangeArrowheads="1"/>
            </p:cNvSpPr>
            <p:nvPr/>
          </p:nvSpPr>
          <p:spPr bwMode="auto">
            <a:xfrm>
              <a:off x="1162" y="1162"/>
              <a:ext cx="25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50000"/>
                </a:spcBef>
              </a:pPr>
              <a:endParaRPr lang="en-US" sz="1000" b="0"/>
            </a:p>
          </p:txBody>
        </p:sp>
        <p:sp>
          <p:nvSpPr>
            <p:cNvPr id="1258682" name="Rectangle 186"/>
            <p:cNvSpPr>
              <a:spLocks noChangeArrowheads="1"/>
            </p:cNvSpPr>
            <p:nvPr/>
          </p:nvSpPr>
          <p:spPr bwMode="auto">
            <a:xfrm>
              <a:off x="912" y="1162"/>
              <a:ext cx="25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50000"/>
                </a:spcBef>
              </a:pPr>
              <a:endParaRPr lang="en-US" sz="1000" b="0"/>
            </a:p>
          </p:txBody>
        </p:sp>
        <p:sp>
          <p:nvSpPr>
            <p:cNvPr id="1258683" name="Rectangle 187"/>
            <p:cNvSpPr>
              <a:spLocks noChangeArrowheads="1"/>
            </p:cNvSpPr>
            <p:nvPr/>
          </p:nvSpPr>
          <p:spPr bwMode="auto">
            <a:xfrm>
              <a:off x="5424" y="836"/>
              <a:ext cx="24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50000"/>
                </a:spcBef>
              </a:pPr>
              <a:endParaRPr lang="en-US" sz="2000" b="0"/>
            </a:p>
          </p:txBody>
        </p:sp>
        <p:sp>
          <p:nvSpPr>
            <p:cNvPr id="1258684" name="Rectangle 188"/>
            <p:cNvSpPr>
              <a:spLocks noChangeArrowheads="1"/>
            </p:cNvSpPr>
            <p:nvPr/>
          </p:nvSpPr>
          <p:spPr bwMode="auto">
            <a:xfrm>
              <a:off x="5164" y="836"/>
              <a:ext cx="26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50000"/>
                </a:spcBef>
              </a:pPr>
              <a:endParaRPr lang="en-US" sz="2000" b="0"/>
            </a:p>
          </p:txBody>
        </p:sp>
        <p:sp>
          <p:nvSpPr>
            <p:cNvPr id="1258685" name="Rectangle 189"/>
            <p:cNvSpPr>
              <a:spLocks noChangeArrowheads="1"/>
            </p:cNvSpPr>
            <p:nvPr/>
          </p:nvSpPr>
          <p:spPr bwMode="auto">
            <a:xfrm>
              <a:off x="4914" y="836"/>
              <a:ext cx="25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50000"/>
                </a:spcBef>
              </a:pPr>
              <a:endParaRPr lang="en-US" sz="2000" b="0"/>
            </a:p>
          </p:txBody>
        </p:sp>
        <p:sp>
          <p:nvSpPr>
            <p:cNvPr id="1258686" name="Rectangle 190"/>
            <p:cNvSpPr>
              <a:spLocks noChangeArrowheads="1"/>
            </p:cNvSpPr>
            <p:nvPr/>
          </p:nvSpPr>
          <p:spPr bwMode="auto">
            <a:xfrm>
              <a:off x="4664" y="836"/>
              <a:ext cx="25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50000"/>
                </a:spcBef>
              </a:pPr>
              <a:endParaRPr lang="en-US" sz="2000" b="0"/>
            </a:p>
          </p:txBody>
        </p:sp>
        <p:sp>
          <p:nvSpPr>
            <p:cNvPr id="1258687" name="Rectangle 191"/>
            <p:cNvSpPr>
              <a:spLocks noChangeArrowheads="1"/>
            </p:cNvSpPr>
            <p:nvPr/>
          </p:nvSpPr>
          <p:spPr bwMode="auto">
            <a:xfrm>
              <a:off x="4413" y="836"/>
              <a:ext cx="251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50000"/>
                </a:spcBef>
              </a:pPr>
              <a:endParaRPr lang="en-US" sz="2000" b="0"/>
            </a:p>
          </p:txBody>
        </p:sp>
        <p:sp>
          <p:nvSpPr>
            <p:cNvPr id="1258688" name="Rectangle 192"/>
            <p:cNvSpPr>
              <a:spLocks noChangeArrowheads="1"/>
            </p:cNvSpPr>
            <p:nvPr/>
          </p:nvSpPr>
          <p:spPr bwMode="auto">
            <a:xfrm>
              <a:off x="4163" y="836"/>
              <a:ext cx="25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50000"/>
                </a:spcBef>
              </a:pPr>
              <a:endParaRPr lang="en-US" sz="2000" b="0"/>
            </a:p>
          </p:txBody>
        </p:sp>
        <p:sp>
          <p:nvSpPr>
            <p:cNvPr id="1258689" name="Rectangle 193"/>
            <p:cNvSpPr>
              <a:spLocks noChangeArrowheads="1"/>
            </p:cNvSpPr>
            <p:nvPr/>
          </p:nvSpPr>
          <p:spPr bwMode="auto">
            <a:xfrm>
              <a:off x="3913" y="836"/>
              <a:ext cx="25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50000"/>
                </a:spcBef>
              </a:pPr>
              <a:endParaRPr lang="en-US" sz="2000" b="0"/>
            </a:p>
          </p:txBody>
        </p:sp>
        <p:sp>
          <p:nvSpPr>
            <p:cNvPr id="1258690" name="Rectangle 194"/>
            <p:cNvSpPr>
              <a:spLocks noChangeArrowheads="1"/>
            </p:cNvSpPr>
            <p:nvPr/>
          </p:nvSpPr>
          <p:spPr bwMode="auto">
            <a:xfrm>
              <a:off x="3663" y="836"/>
              <a:ext cx="25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50000"/>
                </a:spcBef>
              </a:pPr>
              <a:endParaRPr lang="en-US" sz="2000" b="0"/>
            </a:p>
          </p:txBody>
        </p:sp>
        <p:sp>
          <p:nvSpPr>
            <p:cNvPr id="1258691" name="Rectangle 195"/>
            <p:cNvSpPr>
              <a:spLocks noChangeArrowheads="1"/>
            </p:cNvSpPr>
            <p:nvPr/>
          </p:nvSpPr>
          <p:spPr bwMode="auto">
            <a:xfrm>
              <a:off x="3413" y="836"/>
              <a:ext cx="25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50000"/>
                </a:spcBef>
              </a:pPr>
              <a:endParaRPr lang="en-US" sz="2000" b="0"/>
            </a:p>
          </p:txBody>
        </p:sp>
        <p:sp>
          <p:nvSpPr>
            <p:cNvPr id="1258692" name="Rectangle 196"/>
            <p:cNvSpPr>
              <a:spLocks noChangeArrowheads="1"/>
            </p:cNvSpPr>
            <p:nvPr/>
          </p:nvSpPr>
          <p:spPr bwMode="auto">
            <a:xfrm>
              <a:off x="3163" y="836"/>
              <a:ext cx="25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50000"/>
                </a:spcBef>
              </a:pPr>
              <a:endParaRPr lang="en-US" sz="2000" b="0"/>
            </a:p>
          </p:txBody>
        </p:sp>
        <p:sp>
          <p:nvSpPr>
            <p:cNvPr id="1258693" name="Rectangle 197"/>
            <p:cNvSpPr>
              <a:spLocks noChangeArrowheads="1"/>
            </p:cNvSpPr>
            <p:nvPr/>
          </p:nvSpPr>
          <p:spPr bwMode="auto">
            <a:xfrm>
              <a:off x="2913" y="836"/>
              <a:ext cx="25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50000"/>
                </a:spcBef>
              </a:pPr>
              <a:endParaRPr lang="en-US" sz="2000" b="0"/>
            </a:p>
          </p:txBody>
        </p:sp>
        <p:sp>
          <p:nvSpPr>
            <p:cNvPr id="1258694" name="Rectangle 198"/>
            <p:cNvSpPr>
              <a:spLocks noChangeArrowheads="1"/>
            </p:cNvSpPr>
            <p:nvPr/>
          </p:nvSpPr>
          <p:spPr bwMode="auto">
            <a:xfrm>
              <a:off x="2663" y="836"/>
              <a:ext cx="25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50000"/>
                </a:spcBef>
              </a:pPr>
              <a:endParaRPr lang="en-US" sz="2000" b="0"/>
            </a:p>
          </p:txBody>
        </p:sp>
        <p:sp>
          <p:nvSpPr>
            <p:cNvPr id="1258695" name="Rectangle 199"/>
            <p:cNvSpPr>
              <a:spLocks noChangeArrowheads="1"/>
            </p:cNvSpPr>
            <p:nvPr/>
          </p:nvSpPr>
          <p:spPr bwMode="auto">
            <a:xfrm>
              <a:off x="2413" y="836"/>
              <a:ext cx="25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50000"/>
                </a:spcBef>
              </a:pPr>
              <a:endParaRPr lang="en-US" sz="2000" b="0"/>
            </a:p>
          </p:txBody>
        </p:sp>
        <p:sp>
          <p:nvSpPr>
            <p:cNvPr id="1258696" name="Rectangle 200"/>
            <p:cNvSpPr>
              <a:spLocks noChangeArrowheads="1"/>
            </p:cNvSpPr>
            <p:nvPr/>
          </p:nvSpPr>
          <p:spPr bwMode="auto">
            <a:xfrm>
              <a:off x="2163" y="836"/>
              <a:ext cx="25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50000"/>
                </a:spcBef>
              </a:pPr>
              <a:endParaRPr lang="en-US" sz="2000" b="0"/>
            </a:p>
          </p:txBody>
        </p:sp>
        <p:sp>
          <p:nvSpPr>
            <p:cNvPr id="1258697" name="Rectangle 201"/>
            <p:cNvSpPr>
              <a:spLocks noChangeArrowheads="1"/>
            </p:cNvSpPr>
            <p:nvPr/>
          </p:nvSpPr>
          <p:spPr bwMode="auto">
            <a:xfrm>
              <a:off x="1912" y="836"/>
              <a:ext cx="251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50000"/>
                </a:spcBef>
              </a:pPr>
              <a:endParaRPr lang="en-US" sz="2000" b="0"/>
            </a:p>
          </p:txBody>
        </p:sp>
        <p:sp>
          <p:nvSpPr>
            <p:cNvPr id="1258698" name="Rectangle 202"/>
            <p:cNvSpPr>
              <a:spLocks noChangeArrowheads="1"/>
            </p:cNvSpPr>
            <p:nvPr/>
          </p:nvSpPr>
          <p:spPr bwMode="auto">
            <a:xfrm>
              <a:off x="1662" y="836"/>
              <a:ext cx="25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50000"/>
                </a:spcBef>
              </a:pPr>
              <a:endParaRPr lang="en-US" sz="2000" b="0"/>
            </a:p>
          </p:txBody>
        </p:sp>
        <p:sp>
          <p:nvSpPr>
            <p:cNvPr id="1258699" name="Rectangle 203"/>
            <p:cNvSpPr>
              <a:spLocks noChangeArrowheads="1"/>
            </p:cNvSpPr>
            <p:nvPr/>
          </p:nvSpPr>
          <p:spPr bwMode="auto">
            <a:xfrm>
              <a:off x="1412" y="836"/>
              <a:ext cx="25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50000"/>
                </a:spcBef>
              </a:pPr>
              <a:endParaRPr lang="en-US" sz="2000" b="0"/>
            </a:p>
          </p:txBody>
        </p:sp>
        <p:sp>
          <p:nvSpPr>
            <p:cNvPr id="1258700" name="Rectangle 204"/>
            <p:cNvSpPr>
              <a:spLocks noChangeArrowheads="1"/>
            </p:cNvSpPr>
            <p:nvPr/>
          </p:nvSpPr>
          <p:spPr bwMode="auto">
            <a:xfrm>
              <a:off x="1162" y="836"/>
              <a:ext cx="25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50000"/>
                </a:spcBef>
              </a:pPr>
              <a:endParaRPr lang="en-US" sz="2000" b="0"/>
            </a:p>
          </p:txBody>
        </p:sp>
        <p:sp>
          <p:nvSpPr>
            <p:cNvPr id="1258701" name="Rectangle 205"/>
            <p:cNvSpPr>
              <a:spLocks noChangeArrowheads="1"/>
            </p:cNvSpPr>
            <p:nvPr/>
          </p:nvSpPr>
          <p:spPr bwMode="auto">
            <a:xfrm>
              <a:off x="912" y="836"/>
              <a:ext cx="25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50000"/>
                </a:spcBef>
              </a:pPr>
              <a:endParaRPr lang="en-US" sz="2000" b="0"/>
            </a:p>
          </p:txBody>
        </p:sp>
        <p:sp>
          <p:nvSpPr>
            <p:cNvPr id="1258702" name="Line 206"/>
            <p:cNvSpPr>
              <a:spLocks noChangeShapeType="1"/>
            </p:cNvSpPr>
            <p:nvPr/>
          </p:nvSpPr>
          <p:spPr bwMode="auto">
            <a:xfrm>
              <a:off x="912" y="836"/>
              <a:ext cx="475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8703" name="Line 207"/>
            <p:cNvSpPr>
              <a:spLocks noChangeShapeType="1"/>
            </p:cNvSpPr>
            <p:nvPr/>
          </p:nvSpPr>
          <p:spPr bwMode="auto">
            <a:xfrm>
              <a:off x="912" y="1162"/>
              <a:ext cx="47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8704" name="Line 208"/>
            <p:cNvSpPr>
              <a:spLocks noChangeShapeType="1"/>
            </p:cNvSpPr>
            <p:nvPr/>
          </p:nvSpPr>
          <p:spPr bwMode="auto">
            <a:xfrm>
              <a:off x="912" y="1488"/>
              <a:ext cx="475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8705" name="Line 209"/>
            <p:cNvSpPr>
              <a:spLocks noChangeShapeType="1"/>
            </p:cNvSpPr>
            <p:nvPr/>
          </p:nvSpPr>
          <p:spPr bwMode="auto">
            <a:xfrm>
              <a:off x="912" y="836"/>
              <a:ext cx="0" cy="65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8706" name="Line 210"/>
            <p:cNvSpPr>
              <a:spLocks noChangeShapeType="1"/>
            </p:cNvSpPr>
            <p:nvPr/>
          </p:nvSpPr>
          <p:spPr bwMode="auto">
            <a:xfrm>
              <a:off x="1162" y="836"/>
              <a:ext cx="0" cy="6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8707" name="Line 211"/>
            <p:cNvSpPr>
              <a:spLocks noChangeShapeType="1"/>
            </p:cNvSpPr>
            <p:nvPr/>
          </p:nvSpPr>
          <p:spPr bwMode="auto">
            <a:xfrm>
              <a:off x="1412" y="836"/>
              <a:ext cx="0" cy="6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8708" name="Line 212"/>
            <p:cNvSpPr>
              <a:spLocks noChangeShapeType="1"/>
            </p:cNvSpPr>
            <p:nvPr/>
          </p:nvSpPr>
          <p:spPr bwMode="auto">
            <a:xfrm>
              <a:off x="1662" y="836"/>
              <a:ext cx="0" cy="6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8709" name="Line 213"/>
            <p:cNvSpPr>
              <a:spLocks noChangeShapeType="1"/>
            </p:cNvSpPr>
            <p:nvPr/>
          </p:nvSpPr>
          <p:spPr bwMode="auto">
            <a:xfrm>
              <a:off x="1912" y="836"/>
              <a:ext cx="0" cy="6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8710" name="Line 214"/>
            <p:cNvSpPr>
              <a:spLocks noChangeShapeType="1"/>
            </p:cNvSpPr>
            <p:nvPr/>
          </p:nvSpPr>
          <p:spPr bwMode="auto">
            <a:xfrm>
              <a:off x="2163" y="836"/>
              <a:ext cx="0" cy="6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8711" name="Line 215"/>
            <p:cNvSpPr>
              <a:spLocks noChangeShapeType="1"/>
            </p:cNvSpPr>
            <p:nvPr/>
          </p:nvSpPr>
          <p:spPr bwMode="auto">
            <a:xfrm>
              <a:off x="2413" y="836"/>
              <a:ext cx="0" cy="6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8712" name="Line 216"/>
            <p:cNvSpPr>
              <a:spLocks noChangeShapeType="1"/>
            </p:cNvSpPr>
            <p:nvPr/>
          </p:nvSpPr>
          <p:spPr bwMode="auto">
            <a:xfrm>
              <a:off x="2663" y="836"/>
              <a:ext cx="0" cy="6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8713" name="Line 217"/>
            <p:cNvSpPr>
              <a:spLocks noChangeShapeType="1"/>
            </p:cNvSpPr>
            <p:nvPr/>
          </p:nvSpPr>
          <p:spPr bwMode="auto">
            <a:xfrm>
              <a:off x="2913" y="836"/>
              <a:ext cx="0" cy="6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8714" name="Line 218"/>
            <p:cNvSpPr>
              <a:spLocks noChangeShapeType="1"/>
            </p:cNvSpPr>
            <p:nvPr/>
          </p:nvSpPr>
          <p:spPr bwMode="auto">
            <a:xfrm>
              <a:off x="3163" y="836"/>
              <a:ext cx="0" cy="6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8715" name="Line 219"/>
            <p:cNvSpPr>
              <a:spLocks noChangeShapeType="1"/>
            </p:cNvSpPr>
            <p:nvPr/>
          </p:nvSpPr>
          <p:spPr bwMode="auto">
            <a:xfrm>
              <a:off x="3413" y="836"/>
              <a:ext cx="0" cy="6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8716" name="Line 220"/>
            <p:cNvSpPr>
              <a:spLocks noChangeShapeType="1"/>
            </p:cNvSpPr>
            <p:nvPr/>
          </p:nvSpPr>
          <p:spPr bwMode="auto">
            <a:xfrm>
              <a:off x="3663" y="836"/>
              <a:ext cx="0" cy="6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8717" name="Line 221"/>
            <p:cNvSpPr>
              <a:spLocks noChangeShapeType="1"/>
            </p:cNvSpPr>
            <p:nvPr/>
          </p:nvSpPr>
          <p:spPr bwMode="auto">
            <a:xfrm>
              <a:off x="3913" y="836"/>
              <a:ext cx="0" cy="6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8718" name="Line 222"/>
            <p:cNvSpPr>
              <a:spLocks noChangeShapeType="1"/>
            </p:cNvSpPr>
            <p:nvPr/>
          </p:nvSpPr>
          <p:spPr bwMode="auto">
            <a:xfrm>
              <a:off x="4163" y="836"/>
              <a:ext cx="0" cy="6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8719" name="Line 223"/>
            <p:cNvSpPr>
              <a:spLocks noChangeShapeType="1"/>
            </p:cNvSpPr>
            <p:nvPr/>
          </p:nvSpPr>
          <p:spPr bwMode="auto">
            <a:xfrm>
              <a:off x="4413" y="836"/>
              <a:ext cx="0" cy="6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8720" name="Line 224"/>
            <p:cNvSpPr>
              <a:spLocks noChangeShapeType="1"/>
            </p:cNvSpPr>
            <p:nvPr/>
          </p:nvSpPr>
          <p:spPr bwMode="auto">
            <a:xfrm>
              <a:off x="4664" y="836"/>
              <a:ext cx="0" cy="6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8721" name="Line 225"/>
            <p:cNvSpPr>
              <a:spLocks noChangeShapeType="1"/>
            </p:cNvSpPr>
            <p:nvPr/>
          </p:nvSpPr>
          <p:spPr bwMode="auto">
            <a:xfrm>
              <a:off x="4914" y="836"/>
              <a:ext cx="0" cy="6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8722" name="Line 226"/>
            <p:cNvSpPr>
              <a:spLocks noChangeShapeType="1"/>
            </p:cNvSpPr>
            <p:nvPr/>
          </p:nvSpPr>
          <p:spPr bwMode="auto">
            <a:xfrm>
              <a:off x="5164" y="836"/>
              <a:ext cx="0" cy="6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8723" name="Line 227"/>
            <p:cNvSpPr>
              <a:spLocks noChangeShapeType="1"/>
            </p:cNvSpPr>
            <p:nvPr/>
          </p:nvSpPr>
          <p:spPr bwMode="auto">
            <a:xfrm>
              <a:off x="5424" y="836"/>
              <a:ext cx="0" cy="6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8724" name="Line 228"/>
            <p:cNvSpPr>
              <a:spLocks noChangeShapeType="1"/>
            </p:cNvSpPr>
            <p:nvPr/>
          </p:nvSpPr>
          <p:spPr bwMode="auto">
            <a:xfrm>
              <a:off x="5664" y="836"/>
              <a:ext cx="0" cy="65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8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58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58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8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58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58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8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58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58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8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58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58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8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58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58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8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58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58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8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58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58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8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58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58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58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58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8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58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58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8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258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258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8499" grpId="0"/>
      <p:bldP spid="1258525" grpId="0"/>
      <p:bldP spid="1258526" grpId="0" animBg="1"/>
      <p:bldP spid="1258527" grpId="0"/>
      <p:bldP spid="1258528" grpId="0" animBg="1"/>
      <p:bldP spid="1258529" grpId="0"/>
      <p:bldP spid="1258530" grpId="0"/>
      <p:bldP spid="1258531" grpId="0"/>
      <p:bldP spid="1258553" grpId="0" animBg="1"/>
      <p:bldP spid="1258554" grpId="0" animBg="1"/>
      <p:bldP spid="1258554" grpId="1" animBg="1"/>
      <p:bldP spid="12585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34938"/>
            <a:ext cx="7772400" cy="1143001"/>
          </a:xfrm>
        </p:spPr>
        <p:txBody>
          <a:bodyPr/>
          <a:lstStyle/>
          <a:p>
            <a:r>
              <a:rPr lang="en-US"/>
              <a:t>CountingSort</a:t>
            </a:r>
          </a:p>
        </p:txBody>
      </p:sp>
      <p:sp>
        <p:nvSpPr>
          <p:cNvPr id="1259523" name="Text Box 3"/>
          <p:cNvSpPr txBox="1">
            <a:spLocks noChangeArrowheads="1"/>
          </p:cNvSpPr>
          <p:nvPr/>
        </p:nvSpPr>
        <p:spPr bwMode="auto">
          <a:xfrm>
            <a:off x="333375" y="1038225"/>
            <a:ext cx="10128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0"/>
              <a:t>Input:</a:t>
            </a:r>
          </a:p>
        </p:txBody>
      </p:sp>
      <p:sp>
        <p:nvSpPr>
          <p:cNvPr id="1259524" name="Text Box 4"/>
          <p:cNvSpPr txBox="1">
            <a:spLocks noChangeArrowheads="1"/>
          </p:cNvSpPr>
          <p:nvPr/>
        </p:nvSpPr>
        <p:spPr bwMode="auto">
          <a:xfrm>
            <a:off x="76200" y="1571625"/>
            <a:ext cx="12700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0"/>
              <a:t>Output:</a:t>
            </a:r>
          </a:p>
        </p:txBody>
      </p:sp>
      <p:sp>
        <p:nvSpPr>
          <p:cNvPr id="1259525" name="Text Box 5"/>
          <p:cNvSpPr txBox="1">
            <a:spLocks noChangeArrowheads="1"/>
          </p:cNvSpPr>
          <p:nvPr/>
        </p:nvSpPr>
        <p:spPr bwMode="auto">
          <a:xfrm>
            <a:off x="260350" y="2105025"/>
            <a:ext cx="10858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0"/>
              <a:t>Index:</a:t>
            </a:r>
          </a:p>
        </p:txBody>
      </p:sp>
      <p:graphicFrame>
        <p:nvGraphicFramePr>
          <p:cNvPr id="1259526" name="Group 6"/>
          <p:cNvGraphicFramePr>
            <a:graphicFrameLocks noGrp="1"/>
          </p:cNvGraphicFramePr>
          <p:nvPr>
            <p:ph idx="1"/>
          </p:nvPr>
        </p:nvGraphicFramePr>
        <p:xfrm>
          <a:off x="1447800" y="996950"/>
          <a:ext cx="7543800" cy="1676400"/>
        </p:xfrm>
        <a:graphic>
          <a:graphicData uri="http://schemas.openxmlformats.org/drawingml/2006/table">
            <a:tbl>
              <a:tblPr/>
              <a:tblGrid>
                <a:gridCol w="396875"/>
                <a:gridCol w="396875"/>
                <a:gridCol w="396875"/>
                <a:gridCol w="396875"/>
                <a:gridCol w="398463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8462"/>
                <a:gridCol w="396875"/>
                <a:gridCol w="396875"/>
                <a:gridCol w="396875"/>
                <a:gridCol w="396875"/>
              </a:tblGrid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1500188" y="2128838"/>
            <a:ext cx="7535862" cy="500062"/>
            <a:chOff x="945" y="1341"/>
            <a:chExt cx="4747" cy="315"/>
          </a:xfrm>
        </p:grpSpPr>
        <p:sp>
          <p:nvSpPr>
            <p:cNvPr id="1259609" name="Text Box 89"/>
            <p:cNvSpPr txBox="1">
              <a:spLocks noChangeArrowheads="1"/>
            </p:cNvSpPr>
            <p:nvPr/>
          </p:nvSpPr>
          <p:spPr bwMode="auto">
            <a:xfrm>
              <a:off x="3626" y="1341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11</a:t>
              </a:r>
            </a:p>
          </p:txBody>
        </p:sp>
        <p:sp>
          <p:nvSpPr>
            <p:cNvPr id="1259610" name="Text Box 90"/>
            <p:cNvSpPr txBox="1">
              <a:spLocks noChangeArrowheads="1"/>
            </p:cNvSpPr>
            <p:nvPr/>
          </p:nvSpPr>
          <p:spPr bwMode="auto">
            <a:xfrm>
              <a:off x="3366" y="1341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10</a:t>
              </a:r>
            </a:p>
          </p:txBody>
        </p:sp>
        <p:sp>
          <p:nvSpPr>
            <p:cNvPr id="1259611" name="Text Box 91"/>
            <p:cNvSpPr txBox="1">
              <a:spLocks noChangeArrowheads="1"/>
            </p:cNvSpPr>
            <p:nvPr/>
          </p:nvSpPr>
          <p:spPr bwMode="auto">
            <a:xfrm>
              <a:off x="3172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9</a:t>
              </a:r>
            </a:p>
          </p:txBody>
        </p:sp>
        <p:sp>
          <p:nvSpPr>
            <p:cNvPr id="1259612" name="Text Box 92"/>
            <p:cNvSpPr txBox="1">
              <a:spLocks noChangeArrowheads="1"/>
            </p:cNvSpPr>
            <p:nvPr/>
          </p:nvSpPr>
          <p:spPr bwMode="auto">
            <a:xfrm>
              <a:off x="2926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8</a:t>
              </a:r>
            </a:p>
          </p:txBody>
        </p:sp>
        <p:sp>
          <p:nvSpPr>
            <p:cNvPr id="1259613" name="Text Box 93"/>
            <p:cNvSpPr txBox="1">
              <a:spLocks noChangeArrowheads="1"/>
            </p:cNvSpPr>
            <p:nvPr/>
          </p:nvSpPr>
          <p:spPr bwMode="auto">
            <a:xfrm>
              <a:off x="2688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7</a:t>
              </a:r>
            </a:p>
          </p:txBody>
        </p:sp>
        <p:sp>
          <p:nvSpPr>
            <p:cNvPr id="1259614" name="Text Box 94"/>
            <p:cNvSpPr txBox="1">
              <a:spLocks noChangeArrowheads="1"/>
            </p:cNvSpPr>
            <p:nvPr/>
          </p:nvSpPr>
          <p:spPr bwMode="auto">
            <a:xfrm>
              <a:off x="2420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6</a:t>
              </a:r>
            </a:p>
          </p:txBody>
        </p:sp>
        <p:sp>
          <p:nvSpPr>
            <p:cNvPr id="1259615" name="Text Box 95"/>
            <p:cNvSpPr txBox="1">
              <a:spLocks noChangeArrowheads="1"/>
            </p:cNvSpPr>
            <p:nvPr/>
          </p:nvSpPr>
          <p:spPr bwMode="auto">
            <a:xfrm>
              <a:off x="2173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5</a:t>
              </a:r>
            </a:p>
          </p:txBody>
        </p:sp>
        <p:sp>
          <p:nvSpPr>
            <p:cNvPr id="1259616" name="Text Box 96"/>
            <p:cNvSpPr txBox="1">
              <a:spLocks noChangeArrowheads="1"/>
            </p:cNvSpPr>
            <p:nvPr/>
          </p:nvSpPr>
          <p:spPr bwMode="auto">
            <a:xfrm>
              <a:off x="1900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4</a:t>
              </a:r>
            </a:p>
          </p:txBody>
        </p:sp>
        <p:sp>
          <p:nvSpPr>
            <p:cNvPr id="1259617" name="Text Box 97"/>
            <p:cNvSpPr txBox="1">
              <a:spLocks noChangeArrowheads="1"/>
            </p:cNvSpPr>
            <p:nvPr/>
          </p:nvSpPr>
          <p:spPr bwMode="auto">
            <a:xfrm>
              <a:off x="1661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3</a:t>
              </a:r>
            </a:p>
          </p:txBody>
        </p:sp>
        <p:sp>
          <p:nvSpPr>
            <p:cNvPr id="1259618" name="Text Box 98"/>
            <p:cNvSpPr txBox="1">
              <a:spLocks noChangeArrowheads="1"/>
            </p:cNvSpPr>
            <p:nvPr/>
          </p:nvSpPr>
          <p:spPr bwMode="auto">
            <a:xfrm>
              <a:off x="1422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2</a:t>
              </a:r>
            </a:p>
          </p:txBody>
        </p:sp>
        <p:sp>
          <p:nvSpPr>
            <p:cNvPr id="1259619" name="Text Box 99"/>
            <p:cNvSpPr txBox="1">
              <a:spLocks noChangeArrowheads="1"/>
            </p:cNvSpPr>
            <p:nvPr/>
          </p:nvSpPr>
          <p:spPr bwMode="auto">
            <a:xfrm>
              <a:off x="1176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</a:t>
              </a:r>
            </a:p>
          </p:txBody>
        </p:sp>
        <p:sp>
          <p:nvSpPr>
            <p:cNvPr id="1259620" name="Text Box 100"/>
            <p:cNvSpPr txBox="1">
              <a:spLocks noChangeArrowheads="1"/>
            </p:cNvSpPr>
            <p:nvPr/>
          </p:nvSpPr>
          <p:spPr bwMode="auto">
            <a:xfrm>
              <a:off x="945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0</a:t>
              </a:r>
            </a:p>
          </p:txBody>
        </p:sp>
        <p:sp>
          <p:nvSpPr>
            <p:cNvPr id="1259621" name="Text Box 101"/>
            <p:cNvSpPr txBox="1">
              <a:spLocks noChangeArrowheads="1"/>
            </p:cNvSpPr>
            <p:nvPr/>
          </p:nvSpPr>
          <p:spPr bwMode="auto">
            <a:xfrm>
              <a:off x="3872" y="1342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12</a:t>
              </a:r>
            </a:p>
          </p:txBody>
        </p:sp>
        <p:sp>
          <p:nvSpPr>
            <p:cNvPr id="1259622" name="Text Box 102"/>
            <p:cNvSpPr txBox="1">
              <a:spLocks noChangeArrowheads="1"/>
            </p:cNvSpPr>
            <p:nvPr/>
          </p:nvSpPr>
          <p:spPr bwMode="auto">
            <a:xfrm>
              <a:off x="4133" y="1343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13</a:t>
              </a:r>
            </a:p>
          </p:txBody>
        </p:sp>
        <p:sp>
          <p:nvSpPr>
            <p:cNvPr id="1259623" name="Text Box 103"/>
            <p:cNvSpPr txBox="1">
              <a:spLocks noChangeArrowheads="1"/>
            </p:cNvSpPr>
            <p:nvPr/>
          </p:nvSpPr>
          <p:spPr bwMode="auto">
            <a:xfrm>
              <a:off x="4380" y="1344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14</a:t>
              </a:r>
            </a:p>
          </p:txBody>
        </p:sp>
        <p:sp>
          <p:nvSpPr>
            <p:cNvPr id="1259624" name="Text Box 104"/>
            <p:cNvSpPr txBox="1">
              <a:spLocks noChangeArrowheads="1"/>
            </p:cNvSpPr>
            <p:nvPr/>
          </p:nvSpPr>
          <p:spPr bwMode="auto">
            <a:xfrm>
              <a:off x="4627" y="1345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15</a:t>
              </a:r>
            </a:p>
          </p:txBody>
        </p:sp>
        <p:sp>
          <p:nvSpPr>
            <p:cNvPr id="1259625" name="Text Box 105"/>
            <p:cNvSpPr txBox="1">
              <a:spLocks noChangeArrowheads="1"/>
            </p:cNvSpPr>
            <p:nvPr/>
          </p:nvSpPr>
          <p:spPr bwMode="auto">
            <a:xfrm>
              <a:off x="4874" y="1346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16</a:t>
              </a:r>
            </a:p>
          </p:txBody>
        </p:sp>
        <p:sp>
          <p:nvSpPr>
            <p:cNvPr id="1259626" name="Text Box 106"/>
            <p:cNvSpPr txBox="1">
              <a:spLocks noChangeArrowheads="1"/>
            </p:cNvSpPr>
            <p:nvPr/>
          </p:nvSpPr>
          <p:spPr bwMode="auto">
            <a:xfrm>
              <a:off x="5121" y="1347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17</a:t>
              </a:r>
            </a:p>
          </p:txBody>
        </p:sp>
        <p:sp>
          <p:nvSpPr>
            <p:cNvPr id="1259627" name="Text Box 107"/>
            <p:cNvSpPr txBox="1">
              <a:spLocks noChangeArrowheads="1"/>
            </p:cNvSpPr>
            <p:nvPr/>
          </p:nvSpPr>
          <p:spPr bwMode="auto">
            <a:xfrm>
              <a:off x="5368" y="1348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18</a:t>
              </a:r>
            </a:p>
          </p:txBody>
        </p:sp>
      </p:grpSp>
      <p:sp>
        <p:nvSpPr>
          <p:cNvPr id="1259628" name="Text Box 108"/>
          <p:cNvSpPr txBox="1">
            <a:spLocks noChangeArrowheads="1"/>
          </p:cNvSpPr>
          <p:nvPr/>
        </p:nvSpPr>
        <p:spPr bwMode="auto">
          <a:xfrm>
            <a:off x="3013075" y="3382963"/>
            <a:ext cx="1379538" cy="4889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0"/>
              <a:t>Value v:</a:t>
            </a:r>
          </a:p>
        </p:txBody>
      </p:sp>
      <p:sp>
        <p:nvSpPr>
          <p:cNvPr id="1259629" name="Text Box 109"/>
          <p:cNvSpPr txBox="1">
            <a:spLocks noChangeArrowheads="1"/>
          </p:cNvSpPr>
          <p:nvPr/>
        </p:nvSpPr>
        <p:spPr bwMode="auto">
          <a:xfrm>
            <a:off x="736600" y="3902075"/>
            <a:ext cx="3657600" cy="4889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0"/>
              <a:t># of records with digit v:</a:t>
            </a:r>
          </a:p>
        </p:txBody>
      </p:sp>
      <p:grpSp>
        <p:nvGrpSpPr>
          <p:cNvPr id="3" name="Group 110"/>
          <p:cNvGrpSpPr>
            <a:grpSpLocks/>
          </p:cNvGrpSpPr>
          <p:nvPr/>
        </p:nvGrpSpPr>
        <p:grpSpPr bwMode="auto">
          <a:xfrm>
            <a:off x="1465263" y="1008063"/>
            <a:ext cx="7504112" cy="549275"/>
            <a:chOff x="923" y="1104"/>
            <a:chExt cx="4727" cy="346"/>
          </a:xfrm>
        </p:grpSpPr>
        <p:sp>
          <p:nvSpPr>
            <p:cNvPr id="1259631" name="Text Box 111"/>
            <p:cNvSpPr txBox="1">
              <a:spLocks noChangeArrowheads="1"/>
            </p:cNvSpPr>
            <p:nvPr/>
          </p:nvSpPr>
          <p:spPr bwMode="auto">
            <a:xfrm>
              <a:off x="923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59632" name="Text Box 112"/>
            <p:cNvSpPr txBox="1">
              <a:spLocks noChangeArrowheads="1"/>
            </p:cNvSpPr>
            <p:nvPr/>
          </p:nvSpPr>
          <p:spPr bwMode="auto">
            <a:xfrm>
              <a:off x="115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59633" name="Text Box 113"/>
            <p:cNvSpPr txBox="1">
              <a:spLocks noChangeArrowheads="1"/>
            </p:cNvSpPr>
            <p:nvPr/>
          </p:nvSpPr>
          <p:spPr bwMode="auto">
            <a:xfrm>
              <a:off x="141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59634" name="Text Box 114"/>
            <p:cNvSpPr txBox="1">
              <a:spLocks noChangeArrowheads="1"/>
            </p:cNvSpPr>
            <p:nvPr/>
          </p:nvSpPr>
          <p:spPr bwMode="auto">
            <a:xfrm>
              <a:off x="167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59635" name="Text Box 115"/>
            <p:cNvSpPr txBox="1">
              <a:spLocks noChangeArrowheads="1"/>
            </p:cNvSpPr>
            <p:nvPr/>
          </p:nvSpPr>
          <p:spPr bwMode="auto">
            <a:xfrm>
              <a:off x="193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59636" name="Text Box 116"/>
            <p:cNvSpPr txBox="1">
              <a:spLocks noChangeArrowheads="1"/>
            </p:cNvSpPr>
            <p:nvPr/>
          </p:nvSpPr>
          <p:spPr bwMode="auto">
            <a:xfrm>
              <a:off x="219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59637" name="Text Box 117"/>
            <p:cNvSpPr txBox="1">
              <a:spLocks noChangeArrowheads="1"/>
            </p:cNvSpPr>
            <p:nvPr/>
          </p:nvSpPr>
          <p:spPr bwMode="auto">
            <a:xfrm>
              <a:off x="2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59638" name="Text Box 118"/>
            <p:cNvSpPr txBox="1">
              <a:spLocks noChangeArrowheads="1"/>
            </p:cNvSpPr>
            <p:nvPr/>
          </p:nvSpPr>
          <p:spPr bwMode="auto">
            <a:xfrm>
              <a:off x="267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59639" name="Text Box 119"/>
            <p:cNvSpPr txBox="1">
              <a:spLocks noChangeArrowheads="1"/>
            </p:cNvSpPr>
            <p:nvPr/>
          </p:nvSpPr>
          <p:spPr bwMode="auto">
            <a:xfrm>
              <a:off x="2928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59640" name="Text Box 120"/>
            <p:cNvSpPr txBox="1">
              <a:spLocks noChangeArrowheads="1"/>
            </p:cNvSpPr>
            <p:nvPr/>
          </p:nvSpPr>
          <p:spPr bwMode="auto">
            <a:xfrm>
              <a:off x="3185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59641" name="Text Box 121"/>
            <p:cNvSpPr txBox="1">
              <a:spLocks noChangeArrowheads="1"/>
            </p:cNvSpPr>
            <p:nvPr/>
          </p:nvSpPr>
          <p:spPr bwMode="auto">
            <a:xfrm>
              <a:off x="3435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59642" name="Text Box 122"/>
            <p:cNvSpPr txBox="1">
              <a:spLocks noChangeArrowheads="1"/>
            </p:cNvSpPr>
            <p:nvPr/>
          </p:nvSpPr>
          <p:spPr bwMode="auto">
            <a:xfrm>
              <a:off x="3678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59643" name="Text Box 123"/>
            <p:cNvSpPr txBox="1">
              <a:spLocks noChangeArrowheads="1"/>
            </p:cNvSpPr>
            <p:nvPr/>
          </p:nvSpPr>
          <p:spPr bwMode="auto">
            <a:xfrm>
              <a:off x="39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59644" name="Text Box 124"/>
            <p:cNvSpPr txBox="1">
              <a:spLocks noChangeArrowheads="1"/>
            </p:cNvSpPr>
            <p:nvPr/>
          </p:nvSpPr>
          <p:spPr bwMode="auto">
            <a:xfrm>
              <a:off x="4157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59645" name="Text Box 125"/>
            <p:cNvSpPr txBox="1">
              <a:spLocks noChangeArrowheads="1"/>
            </p:cNvSpPr>
            <p:nvPr/>
          </p:nvSpPr>
          <p:spPr bwMode="auto">
            <a:xfrm>
              <a:off x="4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59646" name="Text Box 126"/>
            <p:cNvSpPr txBox="1">
              <a:spLocks noChangeArrowheads="1"/>
            </p:cNvSpPr>
            <p:nvPr/>
          </p:nvSpPr>
          <p:spPr bwMode="auto">
            <a:xfrm>
              <a:off x="466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59647" name="Text Box 127"/>
            <p:cNvSpPr txBox="1">
              <a:spLocks noChangeArrowheads="1"/>
            </p:cNvSpPr>
            <p:nvPr/>
          </p:nvSpPr>
          <p:spPr bwMode="auto">
            <a:xfrm>
              <a:off x="492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59648" name="Text Box 128"/>
            <p:cNvSpPr txBox="1">
              <a:spLocks noChangeArrowheads="1"/>
            </p:cNvSpPr>
            <p:nvPr/>
          </p:nvSpPr>
          <p:spPr bwMode="auto">
            <a:xfrm>
              <a:off x="517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59649" name="Text Box 129"/>
            <p:cNvSpPr txBox="1">
              <a:spLocks noChangeArrowheads="1"/>
            </p:cNvSpPr>
            <p:nvPr/>
          </p:nvSpPr>
          <p:spPr bwMode="auto">
            <a:xfrm>
              <a:off x="5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</p:grpSp>
      <p:graphicFrame>
        <p:nvGraphicFramePr>
          <p:cNvPr id="1259650" name="Group 130"/>
          <p:cNvGraphicFramePr>
            <a:graphicFrameLocks noGrp="1"/>
          </p:cNvGraphicFramePr>
          <p:nvPr/>
        </p:nvGraphicFramePr>
        <p:xfrm>
          <a:off x="4483100" y="3457125"/>
          <a:ext cx="2819400" cy="1419170"/>
        </p:xfrm>
        <a:graphic>
          <a:graphicData uri="http://schemas.openxmlformats.org/drawingml/2006/table">
            <a:tbl>
              <a:tblPr/>
              <a:tblGrid>
                <a:gridCol w="704850"/>
                <a:gridCol w="704850"/>
                <a:gridCol w="704850"/>
                <a:gridCol w="704850"/>
              </a:tblGrid>
              <a:tr h="473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59672" name="Text Box 152"/>
          <p:cNvSpPr txBox="1">
            <a:spLocks noChangeArrowheads="1"/>
          </p:cNvSpPr>
          <p:nvPr/>
        </p:nvSpPr>
        <p:spPr bwMode="auto">
          <a:xfrm>
            <a:off x="6769100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3</a:t>
            </a:r>
          </a:p>
        </p:txBody>
      </p:sp>
      <p:sp>
        <p:nvSpPr>
          <p:cNvPr id="1259673" name="Text Box 153"/>
          <p:cNvSpPr txBox="1">
            <a:spLocks noChangeArrowheads="1"/>
          </p:cNvSpPr>
          <p:nvPr/>
        </p:nvSpPr>
        <p:spPr bwMode="auto">
          <a:xfrm>
            <a:off x="6096000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2</a:t>
            </a:r>
          </a:p>
        </p:txBody>
      </p:sp>
      <p:sp>
        <p:nvSpPr>
          <p:cNvPr id="1259674" name="Text Box 154"/>
          <p:cNvSpPr txBox="1">
            <a:spLocks noChangeArrowheads="1"/>
          </p:cNvSpPr>
          <p:nvPr/>
        </p:nvSpPr>
        <p:spPr bwMode="auto">
          <a:xfrm>
            <a:off x="5395913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59675" name="Text Box 155"/>
          <p:cNvSpPr txBox="1">
            <a:spLocks noChangeArrowheads="1"/>
          </p:cNvSpPr>
          <p:nvPr/>
        </p:nvSpPr>
        <p:spPr bwMode="auto">
          <a:xfrm>
            <a:off x="4673600" y="3362325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 dirty="0">
                <a:latin typeface="Times New Roman" charset="0"/>
              </a:rPr>
              <a:t>0</a:t>
            </a:r>
          </a:p>
        </p:txBody>
      </p:sp>
      <p:grpSp>
        <p:nvGrpSpPr>
          <p:cNvPr id="4" name="Group 156"/>
          <p:cNvGrpSpPr>
            <a:grpSpLocks/>
          </p:cNvGrpSpPr>
          <p:nvPr/>
        </p:nvGrpSpPr>
        <p:grpSpPr bwMode="auto">
          <a:xfrm>
            <a:off x="4660901" y="3860807"/>
            <a:ext cx="2470151" cy="558801"/>
            <a:chOff x="2936" y="2432"/>
            <a:chExt cx="1556" cy="352"/>
          </a:xfrm>
        </p:grpSpPr>
        <p:sp>
          <p:nvSpPr>
            <p:cNvPr id="1259677" name="Text Box 157"/>
            <p:cNvSpPr txBox="1">
              <a:spLocks noChangeArrowheads="1"/>
            </p:cNvSpPr>
            <p:nvPr/>
          </p:nvSpPr>
          <p:spPr bwMode="auto">
            <a:xfrm>
              <a:off x="4256" y="2432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59678" name="Text Box 158"/>
            <p:cNvSpPr txBox="1">
              <a:spLocks noChangeArrowheads="1"/>
            </p:cNvSpPr>
            <p:nvPr/>
          </p:nvSpPr>
          <p:spPr bwMode="auto">
            <a:xfrm>
              <a:off x="3832" y="2432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59679" name="Text Box 159"/>
            <p:cNvSpPr txBox="1">
              <a:spLocks noChangeArrowheads="1"/>
            </p:cNvSpPr>
            <p:nvPr/>
          </p:nvSpPr>
          <p:spPr bwMode="auto">
            <a:xfrm>
              <a:off x="3391" y="2432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9</a:t>
              </a:r>
            </a:p>
          </p:txBody>
        </p:sp>
        <p:sp>
          <p:nvSpPr>
            <p:cNvPr id="1259680" name="Text Box 160"/>
            <p:cNvSpPr txBox="1">
              <a:spLocks noChangeArrowheads="1"/>
            </p:cNvSpPr>
            <p:nvPr/>
          </p:nvSpPr>
          <p:spPr bwMode="auto">
            <a:xfrm>
              <a:off x="2936" y="2438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5</a:t>
              </a:r>
            </a:p>
          </p:txBody>
        </p:sp>
      </p:grpSp>
      <p:sp>
        <p:nvSpPr>
          <p:cNvPr id="1259681" name="Text Box 161"/>
          <p:cNvSpPr txBox="1">
            <a:spLocks noChangeArrowheads="1"/>
          </p:cNvSpPr>
          <p:nvPr/>
        </p:nvSpPr>
        <p:spPr bwMode="auto">
          <a:xfrm>
            <a:off x="533400" y="5194300"/>
            <a:ext cx="3987800" cy="4889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0"/>
              <a:t>N records. Time to count?</a:t>
            </a:r>
          </a:p>
        </p:txBody>
      </p:sp>
      <p:sp>
        <p:nvSpPr>
          <p:cNvPr id="1259682" name="Text Box 162"/>
          <p:cNvSpPr txBox="1">
            <a:spLocks noChangeArrowheads="1"/>
          </p:cNvSpPr>
          <p:nvPr/>
        </p:nvSpPr>
        <p:spPr bwMode="auto">
          <a:xfrm>
            <a:off x="4529138" y="5127625"/>
            <a:ext cx="919167" cy="55399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 dirty="0" smtClean="0">
                <a:solidFill>
                  <a:schemeClr val="accent2"/>
                </a:solidFill>
                <a:latin typeface="Symbol" charset="2"/>
                <a:sym typeface="Symbol" charset="2"/>
              </a:rPr>
              <a:t>θ</a:t>
            </a:r>
            <a:r>
              <a:rPr lang="en-US" sz="3000" b="0" dirty="0" smtClean="0">
                <a:solidFill>
                  <a:schemeClr val="accent2"/>
                </a:solidFill>
                <a:latin typeface="Times New Roman" charset="0"/>
              </a:rPr>
              <a:t>(</a:t>
            </a:r>
            <a:r>
              <a:rPr lang="en-US" sz="3000" b="0" dirty="0">
                <a:solidFill>
                  <a:schemeClr val="accent2"/>
                </a:solidFill>
                <a:latin typeface="Times New Roman" charset="0"/>
              </a:rPr>
              <a:t>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59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59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59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59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68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1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34938"/>
            <a:ext cx="7772400" cy="1143001"/>
          </a:xfrm>
        </p:spPr>
        <p:txBody>
          <a:bodyPr/>
          <a:lstStyle/>
          <a:p>
            <a:r>
              <a:rPr lang="en-US"/>
              <a:t>CountingSort</a:t>
            </a:r>
          </a:p>
        </p:txBody>
      </p:sp>
      <p:sp>
        <p:nvSpPr>
          <p:cNvPr id="1261571" name="Text Box 3"/>
          <p:cNvSpPr txBox="1">
            <a:spLocks noChangeArrowheads="1"/>
          </p:cNvSpPr>
          <p:nvPr/>
        </p:nvSpPr>
        <p:spPr bwMode="auto">
          <a:xfrm>
            <a:off x="333375" y="1038225"/>
            <a:ext cx="10128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0"/>
              <a:t>Input:</a:t>
            </a:r>
          </a:p>
        </p:txBody>
      </p:sp>
      <p:sp>
        <p:nvSpPr>
          <p:cNvPr id="1261572" name="Text Box 4"/>
          <p:cNvSpPr txBox="1">
            <a:spLocks noChangeArrowheads="1"/>
          </p:cNvSpPr>
          <p:nvPr/>
        </p:nvSpPr>
        <p:spPr bwMode="auto">
          <a:xfrm>
            <a:off x="76200" y="1571625"/>
            <a:ext cx="12700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0"/>
              <a:t>Output:</a:t>
            </a:r>
          </a:p>
        </p:txBody>
      </p:sp>
      <p:sp>
        <p:nvSpPr>
          <p:cNvPr id="1261573" name="Text Box 5"/>
          <p:cNvSpPr txBox="1">
            <a:spLocks noChangeArrowheads="1"/>
          </p:cNvSpPr>
          <p:nvPr/>
        </p:nvSpPr>
        <p:spPr bwMode="auto">
          <a:xfrm>
            <a:off x="260350" y="2105025"/>
            <a:ext cx="10858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0"/>
              <a:t>Index:</a:t>
            </a:r>
          </a:p>
        </p:txBody>
      </p:sp>
      <p:graphicFrame>
        <p:nvGraphicFramePr>
          <p:cNvPr id="1261574" name="Group 6"/>
          <p:cNvGraphicFramePr>
            <a:graphicFrameLocks noGrp="1"/>
          </p:cNvGraphicFramePr>
          <p:nvPr>
            <p:ph idx="1"/>
          </p:nvPr>
        </p:nvGraphicFramePr>
        <p:xfrm>
          <a:off x="1447800" y="996950"/>
          <a:ext cx="7543800" cy="1676400"/>
        </p:xfrm>
        <a:graphic>
          <a:graphicData uri="http://schemas.openxmlformats.org/drawingml/2006/table">
            <a:tbl>
              <a:tblPr/>
              <a:tblGrid>
                <a:gridCol w="396875"/>
                <a:gridCol w="396875"/>
                <a:gridCol w="396875"/>
                <a:gridCol w="396875"/>
                <a:gridCol w="398463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6875"/>
                <a:gridCol w="398462"/>
                <a:gridCol w="396875"/>
                <a:gridCol w="396875"/>
                <a:gridCol w="396875"/>
                <a:gridCol w="396875"/>
              </a:tblGrid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1500188" y="2128838"/>
            <a:ext cx="7535862" cy="500062"/>
            <a:chOff x="945" y="1341"/>
            <a:chExt cx="4747" cy="315"/>
          </a:xfrm>
        </p:grpSpPr>
        <p:sp>
          <p:nvSpPr>
            <p:cNvPr id="1261657" name="Text Box 89"/>
            <p:cNvSpPr txBox="1">
              <a:spLocks noChangeArrowheads="1"/>
            </p:cNvSpPr>
            <p:nvPr/>
          </p:nvSpPr>
          <p:spPr bwMode="auto">
            <a:xfrm>
              <a:off x="3626" y="1341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11</a:t>
              </a:r>
            </a:p>
          </p:txBody>
        </p:sp>
        <p:sp>
          <p:nvSpPr>
            <p:cNvPr id="1261658" name="Text Box 90"/>
            <p:cNvSpPr txBox="1">
              <a:spLocks noChangeArrowheads="1"/>
            </p:cNvSpPr>
            <p:nvPr/>
          </p:nvSpPr>
          <p:spPr bwMode="auto">
            <a:xfrm>
              <a:off x="3366" y="1341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10</a:t>
              </a:r>
            </a:p>
          </p:txBody>
        </p:sp>
        <p:sp>
          <p:nvSpPr>
            <p:cNvPr id="1261659" name="Text Box 91"/>
            <p:cNvSpPr txBox="1">
              <a:spLocks noChangeArrowheads="1"/>
            </p:cNvSpPr>
            <p:nvPr/>
          </p:nvSpPr>
          <p:spPr bwMode="auto">
            <a:xfrm>
              <a:off x="3172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9</a:t>
              </a:r>
            </a:p>
          </p:txBody>
        </p:sp>
        <p:sp>
          <p:nvSpPr>
            <p:cNvPr id="1261660" name="Text Box 92"/>
            <p:cNvSpPr txBox="1">
              <a:spLocks noChangeArrowheads="1"/>
            </p:cNvSpPr>
            <p:nvPr/>
          </p:nvSpPr>
          <p:spPr bwMode="auto">
            <a:xfrm>
              <a:off x="2926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8</a:t>
              </a:r>
            </a:p>
          </p:txBody>
        </p:sp>
        <p:sp>
          <p:nvSpPr>
            <p:cNvPr id="1261661" name="Text Box 93"/>
            <p:cNvSpPr txBox="1">
              <a:spLocks noChangeArrowheads="1"/>
            </p:cNvSpPr>
            <p:nvPr/>
          </p:nvSpPr>
          <p:spPr bwMode="auto">
            <a:xfrm>
              <a:off x="2688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7</a:t>
              </a:r>
            </a:p>
          </p:txBody>
        </p:sp>
        <p:sp>
          <p:nvSpPr>
            <p:cNvPr id="1261662" name="Text Box 94"/>
            <p:cNvSpPr txBox="1">
              <a:spLocks noChangeArrowheads="1"/>
            </p:cNvSpPr>
            <p:nvPr/>
          </p:nvSpPr>
          <p:spPr bwMode="auto">
            <a:xfrm>
              <a:off x="2420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6</a:t>
              </a:r>
            </a:p>
          </p:txBody>
        </p:sp>
        <p:sp>
          <p:nvSpPr>
            <p:cNvPr id="1261663" name="Text Box 95"/>
            <p:cNvSpPr txBox="1">
              <a:spLocks noChangeArrowheads="1"/>
            </p:cNvSpPr>
            <p:nvPr/>
          </p:nvSpPr>
          <p:spPr bwMode="auto">
            <a:xfrm>
              <a:off x="2173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5</a:t>
              </a:r>
            </a:p>
          </p:txBody>
        </p:sp>
        <p:sp>
          <p:nvSpPr>
            <p:cNvPr id="1261664" name="Text Box 96"/>
            <p:cNvSpPr txBox="1">
              <a:spLocks noChangeArrowheads="1"/>
            </p:cNvSpPr>
            <p:nvPr/>
          </p:nvSpPr>
          <p:spPr bwMode="auto">
            <a:xfrm>
              <a:off x="1900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4</a:t>
              </a:r>
            </a:p>
          </p:txBody>
        </p:sp>
        <p:sp>
          <p:nvSpPr>
            <p:cNvPr id="1261665" name="Text Box 97"/>
            <p:cNvSpPr txBox="1">
              <a:spLocks noChangeArrowheads="1"/>
            </p:cNvSpPr>
            <p:nvPr/>
          </p:nvSpPr>
          <p:spPr bwMode="auto">
            <a:xfrm>
              <a:off x="1661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3</a:t>
              </a:r>
            </a:p>
          </p:txBody>
        </p:sp>
        <p:sp>
          <p:nvSpPr>
            <p:cNvPr id="1261666" name="Text Box 98"/>
            <p:cNvSpPr txBox="1">
              <a:spLocks noChangeArrowheads="1"/>
            </p:cNvSpPr>
            <p:nvPr/>
          </p:nvSpPr>
          <p:spPr bwMode="auto">
            <a:xfrm>
              <a:off x="1422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2</a:t>
              </a:r>
            </a:p>
          </p:txBody>
        </p:sp>
        <p:sp>
          <p:nvSpPr>
            <p:cNvPr id="1261667" name="Text Box 99"/>
            <p:cNvSpPr txBox="1">
              <a:spLocks noChangeArrowheads="1"/>
            </p:cNvSpPr>
            <p:nvPr/>
          </p:nvSpPr>
          <p:spPr bwMode="auto">
            <a:xfrm>
              <a:off x="1176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</a:t>
              </a:r>
            </a:p>
          </p:txBody>
        </p:sp>
        <p:sp>
          <p:nvSpPr>
            <p:cNvPr id="1261668" name="Text Box 100"/>
            <p:cNvSpPr txBox="1">
              <a:spLocks noChangeArrowheads="1"/>
            </p:cNvSpPr>
            <p:nvPr/>
          </p:nvSpPr>
          <p:spPr bwMode="auto">
            <a:xfrm>
              <a:off x="945" y="1341"/>
              <a:ext cx="2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0</a:t>
              </a:r>
            </a:p>
          </p:txBody>
        </p:sp>
        <p:sp>
          <p:nvSpPr>
            <p:cNvPr id="1261669" name="Text Box 101"/>
            <p:cNvSpPr txBox="1">
              <a:spLocks noChangeArrowheads="1"/>
            </p:cNvSpPr>
            <p:nvPr/>
          </p:nvSpPr>
          <p:spPr bwMode="auto">
            <a:xfrm>
              <a:off x="3872" y="1342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12</a:t>
              </a:r>
            </a:p>
          </p:txBody>
        </p:sp>
        <p:sp>
          <p:nvSpPr>
            <p:cNvPr id="1261670" name="Text Box 102"/>
            <p:cNvSpPr txBox="1">
              <a:spLocks noChangeArrowheads="1"/>
            </p:cNvSpPr>
            <p:nvPr/>
          </p:nvSpPr>
          <p:spPr bwMode="auto">
            <a:xfrm>
              <a:off x="4133" y="1343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13</a:t>
              </a:r>
            </a:p>
          </p:txBody>
        </p:sp>
        <p:sp>
          <p:nvSpPr>
            <p:cNvPr id="1261671" name="Text Box 103"/>
            <p:cNvSpPr txBox="1">
              <a:spLocks noChangeArrowheads="1"/>
            </p:cNvSpPr>
            <p:nvPr/>
          </p:nvSpPr>
          <p:spPr bwMode="auto">
            <a:xfrm>
              <a:off x="4380" y="1344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14</a:t>
              </a:r>
            </a:p>
          </p:txBody>
        </p:sp>
        <p:sp>
          <p:nvSpPr>
            <p:cNvPr id="1261672" name="Text Box 104"/>
            <p:cNvSpPr txBox="1">
              <a:spLocks noChangeArrowheads="1"/>
            </p:cNvSpPr>
            <p:nvPr/>
          </p:nvSpPr>
          <p:spPr bwMode="auto">
            <a:xfrm>
              <a:off x="4627" y="1345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15</a:t>
              </a:r>
            </a:p>
          </p:txBody>
        </p:sp>
        <p:sp>
          <p:nvSpPr>
            <p:cNvPr id="1261673" name="Text Box 105"/>
            <p:cNvSpPr txBox="1">
              <a:spLocks noChangeArrowheads="1"/>
            </p:cNvSpPr>
            <p:nvPr/>
          </p:nvSpPr>
          <p:spPr bwMode="auto">
            <a:xfrm>
              <a:off x="4874" y="1346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16</a:t>
              </a:r>
            </a:p>
          </p:txBody>
        </p:sp>
        <p:sp>
          <p:nvSpPr>
            <p:cNvPr id="1261674" name="Text Box 106"/>
            <p:cNvSpPr txBox="1">
              <a:spLocks noChangeArrowheads="1"/>
            </p:cNvSpPr>
            <p:nvPr/>
          </p:nvSpPr>
          <p:spPr bwMode="auto">
            <a:xfrm>
              <a:off x="5121" y="1347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17</a:t>
              </a:r>
            </a:p>
          </p:txBody>
        </p:sp>
        <p:sp>
          <p:nvSpPr>
            <p:cNvPr id="1261675" name="Text Box 107"/>
            <p:cNvSpPr txBox="1">
              <a:spLocks noChangeArrowheads="1"/>
            </p:cNvSpPr>
            <p:nvPr/>
          </p:nvSpPr>
          <p:spPr bwMode="auto">
            <a:xfrm>
              <a:off x="5368" y="1348"/>
              <a:ext cx="32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0">
                  <a:latin typeface="Times New Roman" charset="0"/>
                </a:rPr>
                <a:t>18</a:t>
              </a:r>
            </a:p>
          </p:txBody>
        </p:sp>
      </p:grpSp>
      <p:sp>
        <p:nvSpPr>
          <p:cNvPr id="1261676" name="Text Box 108"/>
          <p:cNvSpPr txBox="1">
            <a:spLocks noChangeArrowheads="1"/>
          </p:cNvSpPr>
          <p:nvPr/>
        </p:nvSpPr>
        <p:spPr bwMode="auto">
          <a:xfrm>
            <a:off x="3013075" y="3398838"/>
            <a:ext cx="1379538" cy="4889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0"/>
              <a:t>Value v:</a:t>
            </a:r>
          </a:p>
        </p:txBody>
      </p:sp>
      <p:sp>
        <p:nvSpPr>
          <p:cNvPr id="1261677" name="Text Box 109"/>
          <p:cNvSpPr txBox="1">
            <a:spLocks noChangeArrowheads="1"/>
          </p:cNvSpPr>
          <p:nvPr/>
        </p:nvSpPr>
        <p:spPr bwMode="auto">
          <a:xfrm>
            <a:off x="735013" y="3871913"/>
            <a:ext cx="3657600" cy="4889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0"/>
              <a:t># of records with digit v:</a:t>
            </a:r>
          </a:p>
        </p:txBody>
      </p:sp>
      <p:sp>
        <p:nvSpPr>
          <p:cNvPr id="1261678" name="Text Box 110"/>
          <p:cNvSpPr txBox="1">
            <a:spLocks noChangeArrowheads="1"/>
          </p:cNvSpPr>
          <p:nvPr/>
        </p:nvSpPr>
        <p:spPr bwMode="auto">
          <a:xfrm>
            <a:off x="450850" y="4376738"/>
            <a:ext cx="3941763" cy="4889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0"/>
              <a:t># of records with digit &lt; v:</a:t>
            </a:r>
          </a:p>
        </p:txBody>
      </p:sp>
      <p:grpSp>
        <p:nvGrpSpPr>
          <p:cNvPr id="3" name="Group 111"/>
          <p:cNvGrpSpPr>
            <a:grpSpLocks/>
          </p:cNvGrpSpPr>
          <p:nvPr/>
        </p:nvGrpSpPr>
        <p:grpSpPr bwMode="auto">
          <a:xfrm>
            <a:off x="1465263" y="1008063"/>
            <a:ext cx="7504112" cy="549275"/>
            <a:chOff x="923" y="1104"/>
            <a:chExt cx="4727" cy="346"/>
          </a:xfrm>
        </p:grpSpPr>
        <p:sp>
          <p:nvSpPr>
            <p:cNvPr id="1261680" name="Text Box 112"/>
            <p:cNvSpPr txBox="1">
              <a:spLocks noChangeArrowheads="1"/>
            </p:cNvSpPr>
            <p:nvPr/>
          </p:nvSpPr>
          <p:spPr bwMode="auto">
            <a:xfrm>
              <a:off x="923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1681" name="Text Box 113"/>
            <p:cNvSpPr txBox="1">
              <a:spLocks noChangeArrowheads="1"/>
            </p:cNvSpPr>
            <p:nvPr/>
          </p:nvSpPr>
          <p:spPr bwMode="auto">
            <a:xfrm>
              <a:off x="115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1682" name="Text Box 114"/>
            <p:cNvSpPr txBox="1">
              <a:spLocks noChangeArrowheads="1"/>
            </p:cNvSpPr>
            <p:nvPr/>
          </p:nvSpPr>
          <p:spPr bwMode="auto">
            <a:xfrm>
              <a:off x="141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1683" name="Text Box 115"/>
            <p:cNvSpPr txBox="1">
              <a:spLocks noChangeArrowheads="1"/>
            </p:cNvSpPr>
            <p:nvPr/>
          </p:nvSpPr>
          <p:spPr bwMode="auto">
            <a:xfrm>
              <a:off x="167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1684" name="Text Box 116"/>
            <p:cNvSpPr txBox="1">
              <a:spLocks noChangeArrowheads="1"/>
            </p:cNvSpPr>
            <p:nvPr/>
          </p:nvSpPr>
          <p:spPr bwMode="auto">
            <a:xfrm>
              <a:off x="193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61685" name="Text Box 117"/>
            <p:cNvSpPr txBox="1">
              <a:spLocks noChangeArrowheads="1"/>
            </p:cNvSpPr>
            <p:nvPr/>
          </p:nvSpPr>
          <p:spPr bwMode="auto">
            <a:xfrm>
              <a:off x="2196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1686" name="Text Box 118"/>
            <p:cNvSpPr txBox="1">
              <a:spLocks noChangeArrowheads="1"/>
            </p:cNvSpPr>
            <p:nvPr/>
          </p:nvSpPr>
          <p:spPr bwMode="auto">
            <a:xfrm>
              <a:off x="2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1687" name="Text Box 119"/>
            <p:cNvSpPr txBox="1">
              <a:spLocks noChangeArrowheads="1"/>
            </p:cNvSpPr>
            <p:nvPr/>
          </p:nvSpPr>
          <p:spPr bwMode="auto">
            <a:xfrm>
              <a:off x="267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61688" name="Text Box 120"/>
            <p:cNvSpPr txBox="1">
              <a:spLocks noChangeArrowheads="1"/>
            </p:cNvSpPr>
            <p:nvPr/>
          </p:nvSpPr>
          <p:spPr bwMode="auto">
            <a:xfrm>
              <a:off x="2928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1689" name="Text Box 121"/>
            <p:cNvSpPr txBox="1">
              <a:spLocks noChangeArrowheads="1"/>
            </p:cNvSpPr>
            <p:nvPr/>
          </p:nvSpPr>
          <p:spPr bwMode="auto">
            <a:xfrm>
              <a:off x="3185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1690" name="Text Box 122"/>
            <p:cNvSpPr txBox="1">
              <a:spLocks noChangeArrowheads="1"/>
            </p:cNvSpPr>
            <p:nvPr/>
          </p:nvSpPr>
          <p:spPr bwMode="auto">
            <a:xfrm>
              <a:off x="3435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61691" name="Text Box 123"/>
            <p:cNvSpPr txBox="1">
              <a:spLocks noChangeArrowheads="1"/>
            </p:cNvSpPr>
            <p:nvPr/>
          </p:nvSpPr>
          <p:spPr bwMode="auto">
            <a:xfrm>
              <a:off x="3678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1692" name="Text Box 124"/>
            <p:cNvSpPr txBox="1">
              <a:spLocks noChangeArrowheads="1"/>
            </p:cNvSpPr>
            <p:nvPr/>
          </p:nvSpPr>
          <p:spPr bwMode="auto">
            <a:xfrm>
              <a:off x="39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  <p:sp>
          <p:nvSpPr>
            <p:cNvPr id="1261693" name="Text Box 125"/>
            <p:cNvSpPr txBox="1">
              <a:spLocks noChangeArrowheads="1"/>
            </p:cNvSpPr>
            <p:nvPr/>
          </p:nvSpPr>
          <p:spPr bwMode="auto">
            <a:xfrm>
              <a:off x="4157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1694" name="Text Box 126"/>
            <p:cNvSpPr txBox="1">
              <a:spLocks noChangeArrowheads="1"/>
            </p:cNvSpPr>
            <p:nvPr/>
          </p:nvSpPr>
          <p:spPr bwMode="auto">
            <a:xfrm>
              <a:off x="4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1695" name="Text Box 127"/>
            <p:cNvSpPr txBox="1">
              <a:spLocks noChangeArrowheads="1"/>
            </p:cNvSpPr>
            <p:nvPr/>
          </p:nvSpPr>
          <p:spPr bwMode="auto">
            <a:xfrm>
              <a:off x="466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61696" name="Text Box 128"/>
            <p:cNvSpPr txBox="1">
              <a:spLocks noChangeArrowheads="1"/>
            </p:cNvSpPr>
            <p:nvPr/>
          </p:nvSpPr>
          <p:spPr bwMode="auto">
            <a:xfrm>
              <a:off x="492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2</a:t>
              </a:r>
            </a:p>
          </p:txBody>
        </p:sp>
        <p:sp>
          <p:nvSpPr>
            <p:cNvPr id="1261697" name="Text Box 129"/>
            <p:cNvSpPr txBox="1">
              <a:spLocks noChangeArrowheads="1"/>
            </p:cNvSpPr>
            <p:nvPr/>
          </p:nvSpPr>
          <p:spPr bwMode="auto">
            <a:xfrm>
              <a:off x="5171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1</a:t>
              </a:r>
            </a:p>
          </p:txBody>
        </p:sp>
        <p:sp>
          <p:nvSpPr>
            <p:cNvPr id="1261698" name="Text Box 130"/>
            <p:cNvSpPr txBox="1">
              <a:spLocks noChangeArrowheads="1"/>
            </p:cNvSpPr>
            <p:nvPr/>
          </p:nvSpPr>
          <p:spPr bwMode="auto">
            <a:xfrm>
              <a:off x="5414" y="1104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0</a:t>
              </a:r>
            </a:p>
          </p:txBody>
        </p:sp>
      </p:grpSp>
      <p:graphicFrame>
        <p:nvGraphicFramePr>
          <p:cNvPr id="1261699" name="Group 131"/>
          <p:cNvGraphicFramePr>
            <a:graphicFrameLocks noGrp="1"/>
          </p:cNvGraphicFramePr>
          <p:nvPr/>
        </p:nvGraphicFramePr>
        <p:xfrm>
          <a:off x="4483100" y="3400425"/>
          <a:ext cx="2819400" cy="1552574"/>
        </p:xfrm>
        <a:graphic>
          <a:graphicData uri="http://schemas.openxmlformats.org/drawingml/2006/table">
            <a:tbl>
              <a:tblPr/>
              <a:tblGrid>
                <a:gridCol w="704850"/>
                <a:gridCol w="704850"/>
                <a:gridCol w="704850"/>
                <a:gridCol w="704850"/>
              </a:tblGrid>
              <a:tr h="518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61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61721" name="Text Box 153"/>
          <p:cNvSpPr txBox="1">
            <a:spLocks noChangeArrowheads="1"/>
          </p:cNvSpPr>
          <p:nvPr/>
        </p:nvSpPr>
        <p:spPr bwMode="auto">
          <a:xfrm>
            <a:off x="6769100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3</a:t>
            </a:r>
          </a:p>
        </p:txBody>
      </p:sp>
      <p:sp>
        <p:nvSpPr>
          <p:cNvPr id="1261722" name="Text Box 154"/>
          <p:cNvSpPr txBox="1">
            <a:spLocks noChangeArrowheads="1"/>
          </p:cNvSpPr>
          <p:nvPr/>
        </p:nvSpPr>
        <p:spPr bwMode="auto">
          <a:xfrm>
            <a:off x="6096000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2</a:t>
            </a:r>
          </a:p>
        </p:txBody>
      </p:sp>
      <p:sp>
        <p:nvSpPr>
          <p:cNvPr id="1261723" name="Text Box 155"/>
          <p:cNvSpPr txBox="1">
            <a:spLocks noChangeArrowheads="1"/>
          </p:cNvSpPr>
          <p:nvPr/>
        </p:nvSpPr>
        <p:spPr bwMode="auto">
          <a:xfrm>
            <a:off x="5395913" y="33528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</a:t>
            </a:r>
          </a:p>
        </p:txBody>
      </p:sp>
      <p:sp>
        <p:nvSpPr>
          <p:cNvPr id="1261724" name="Text Box 156"/>
          <p:cNvSpPr txBox="1">
            <a:spLocks noChangeArrowheads="1"/>
          </p:cNvSpPr>
          <p:nvPr/>
        </p:nvSpPr>
        <p:spPr bwMode="auto">
          <a:xfrm>
            <a:off x="4673600" y="3362325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grpSp>
        <p:nvGrpSpPr>
          <p:cNvPr id="4" name="Group 157"/>
          <p:cNvGrpSpPr>
            <a:grpSpLocks/>
          </p:cNvGrpSpPr>
          <p:nvPr/>
        </p:nvGrpSpPr>
        <p:grpSpPr bwMode="auto">
          <a:xfrm>
            <a:off x="4660900" y="3860800"/>
            <a:ext cx="2470150" cy="558800"/>
            <a:chOff x="2936" y="2432"/>
            <a:chExt cx="1556" cy="352"/>
          </a:xfrm>
        </p:grpSpPr>
        <p:sp>
          <p:nvSpPr>
            <p:cNvPr id="1261726" name="Text Box 158"/>
            <p:cNvSpPr txBox="1">
              <a:spLocks noChangeArrowheads="1"/>
            </p:cNvSpPr>
            <p:nvPr/>
          </p:nvSpPr>
          <p:spPr bwMode="auto">
            <a:xfrm>
              <a:off x="4256" y="2432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61727" name="Text Box 159"/>
            <p:cNvSpPr txBox="1">
              <a:spLocks noChangeArrowheads="1"/>
            </p:cNvSpPr>
            <p:nvPr/>
          </p:nvSpPr>
          <p:spPr bwMode="auto">
            <a:xfrm>
              <a:off x="3832" y="2432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3</a:t>
              </a:r>
            </a:p>
          </p:txBody>
        </p:sp>
        <p:sp>
          <p:nvSpPr>
            <p:cNvPr id="1261728" name="Text Box 160"/>
            <p:cNvSpPr txBox="1">
              <a:spLocks noChangeArrowheads="1"/>
            </p:cNvSpPr>
            <p:nvPr/>
          </p:nvSpPr>
          <p:spPr bwMode="auto">
            <a:xfrm>
              <a:off x="3391" y="2432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9</a:t>
              </a:r>
            </a:p>
          </p:txBody>
        </p:sp>
        <p:sp>
          <p:nvSpPr>
            <p:cNvPr id="1261729" name="Text Box 161"/>
            <p:cNvSpPr txBox="1">
              <a:spLocks noChangeArrowheads="1"/>
            </p:cNvSpPr>
            <p:nvPr/>
          </p:nvSpPr>
          <p:spPr bwMode="auto">
            <a:xfrm>
              <a:off x="2936" y="2438"/>
              <a:ext cx="2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0">
                  <a:latin typeface="Times New Roman" charset="0"/>
                </a:rPr>
                <a:t>5</a:t>
              </a:r>
            </a:p>
          </p:txBody>
        </p:sp>
      </p:grpSp>
      <p:sp>
        <p:nvSpPr>
          <p:cNvPr id="1261730" name="Text Box 162"/>
          <p:cNvSpPr txBox="1">
            <a:spLocks noChangeArrowheads="1"/>
          </p:cNvSpPr>
          <p:nvPr/>
        </p:nvSpPr>
        <p:spPr bwMode="auto">
          <a:xfrm>
            <a:off x="6673850" y="4394200"/>
            <a:ext cx="565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17</a:t>
            </a:r>
          </a:p>
        </p:txBody>
      </p:sp>
      <p:sp>
        <p:nvSpPr>
          <p:cNvPr id="1261731" name="Text Box 163"/>
          <p:cNvSpPr txBox="1">
            <a:spLocks noChangeArrowheads="1"/>
          </p:cNvSpPr>
          <p:nvPr/>
        </p:nvSpPr>
        <p:spPr bwMode="auto">
          <a:xfrm>
            <a:off x="6000750" y="4394200"/>
            <a:ext cx="565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14</a:t>
            </a:r>
          </a:p>
        </p:txBody>
      </p:sp>
      <p:sp>
        <p:nvSpPr>
          <p:cNvPr id="1261732" name="Text Box 164"/>
          <p:cNvSpPr txBox="1">
            <a:spLocks noChangeArrowheads="1"/>
          </p:cNvSpPr>
          <p:nvPr/>
        </p:nvSpPr>
        <p:spPr bwMode="auto">
          <a:xfrm>
            <a:off x="5395913" y="43942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5</a:t>
            </a:r>
          </a:p>
        </p:txBody>
      </p:sp>
      <p:sp>
        <p:nvSpPr>
          <p:cNvPr id="1261733" name="Text Box 165"/>
          <p:cNvSpPr txBox="1">
            <a:spLocks noChangeArrowheads="1"/>
          </p:cNvSpPr>
          <p:nvPr/>
        </p:nvSpPr>
        <p:spPr bwMode="auto">
          <a:xfrm>
            <a:off x="4673600" y="4403725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charset="0"/>
              </a:rPr>
              <a:t>0</a:t>
            </a:r>
          </a:p>
        </p:txBody>
      </p:sp>
      <p:sp>
        <p:nvSpPr>
          <p:cNvPr id="1261750" name="Oval 182"/>
          <p:cNvSpPr>
            <a:spLocks noChangeArrowheads="1"/>
          </p:cNvSpPr>
          <p:nvPr/>
        </p:nvSpPr>
        <p:spPr bwMode="auto">
          <a:xfrm>
            <a:off x="4495800" y="4419600"/>
            <a:ext cx="2057400" cy="533400"/>
          </a:xfrm>
          <a:prstGeom prst="ellips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charset="0"/>
            </a:endParaRPr>
          </a:p>
        </p:txBody>
      </p:sp>
      <p:grpSp>
        <p:nvGrpSpPr>
          <p:cNvPr id="7" name="Group 193"/>
          <p:cNvGrpSpPr>
            <a:grpSpLocks/>
          </p:cNvGrpSpPr>
          <p:nvPr/>
        </p:nvGrpSpPr>
        <p:grpSpPr bwMode="auto">
          <a:xfrm>
            <a:off x="5943600" y="3886200"/>
            <a:ext cx="1295400" cy="1066800"/>
            <a:chOff x="3744" y="2448"/>
            <a:chExt cx="816" cy="672"/>
          </a:xfrm>
        </p:grpSpPr>
        <p:sp>
          <p:nvSpPr>
            <p:cNvPr id="1261762" name="Oval 194"/>
            <p:cNvSpPr>
              <a:spLocks noChangeArrowheads="1"/>
            </p:cNvSpPr>
            <p:nvPr/>
          </p:nvSpPr>
          <p:spPr bwMode="auto">
            <a:xfrm>
              <a:off x="3744" y="2448"/>
              <a:ext cx="384" cy="672"/>
            </a:xfrm>
            <a:prstGeom prst="ellips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1763" name="Oval 195"/>
            <p:cNvSpPr>
              <a:spLocks noChangeArrowheads="1"/>
            </p:cNvSpPr>
            <p:nvPr/>
          </p:nvSpPr>
          <p:spPr bwMode="auto">
            <a:xfrm>
              <a:off x="4176" y="2784"/>
              <a:ext cx="384" cy="336"/>
            </a:xfrm>
            <a:prstGeom prst="ellips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61764" name="Text Box 196"/>
          <p:cNvSpPr txBox="1">
            <a:spLocks noChangeArrowheads="1"/>
          </p:cNvSpPr>
          <p:nvPr/>
        </p:nvSpPr>
        <p:spPr bwMode="auto">
          <a:xfrm>
            <a:off x="533400" y="5222875"/>
            <a:ext cx="6672263" cy="4889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0"/>
              <a:t>N records, k different values. Time to count?</a:t>
            </a:r>
          </a:p>
        </p:txBody>
      </p:sp>
      <p:sp>
        <p:nvSpPr>
          <p:cNvPr id="1261765" name="Text Box 197"/>
          <p:cNvSpPr txBox="1">
            <a:spLocks noChangeArrowheads="1"/>
          </p:cNvSpPr>
          <p:nvPr/>
        </p:nvSpPr>
        <p:spPr bwMode="auto">
          <a:xfrm>
            <a:off x="7288213" y="5172075"/>
            <a:ext cx="833694" cy="55399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 dirty="0" err="1" smtClean="0">
                <a:solidFill>
                  <a:schemeClr val="accent2"/>
                </a:solidFill>
                <a:latin typeface="Symbol" charset="2"/>
                <a:sym typeface="Symbol" charset="2"/>
              </a:rPr>
              <a:t>θ</a:t>
            </a:r>
            <a:r>
              <a:rPr lang="en-US" sz="3000" b="0" dirty="0" err="1" smtClean="0">
                <a:solidFill>
                  <a:schemeClr val="accent2"/>
                </a:solidFill>
                <a:latin typeface="Times New Roman" charset="0"/>
              </a:rPr>
              <a:t>(</a:t>
            </a:r>
            <a:r>
              <a:rPr lang="en-US" sz="3000" b="0" dirty="0" err="1">
                <a:solidFill>
                  <a:schemeClr val="accent2"/>
                </a:solidFill>
                <a:latin typeface="Times New Roman" charset="0"/>
              </a:rPr>
              <a:t>k</a:t>
            </a:r>
            <a:r>
              <a:rPr lang="en-US" sz="3000" b="0" dirty="0">
                <a:solidFill>
                  <a:schemeClr val="accent2"/>
                </a:solidFill>
                <a:latin typeface="Times New Roman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61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61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61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61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1750" grpId="0" animBg="1"/>
      <p:bldP spid="1261764" grpId="0"/>
      <p:bldP spid="1261765" grpId="0"/>
    </p:bldLst>
  </p:timing>
</p:sld>
</file>

<file path=ppt/theme/theme1.xml><?xml version="1.0" encoding="utf-8"?>
<a:theme xmlns:a="http://schemas.openxmlformats.org/drawingml/2006/main" name="3101">
  <a:themeElements>
    <a:clrScheme name="Custom 3">
      <a:dk1>
        <a:srgbClr val="000000"/>
      </a:dk1>
      <a:lt1>
        <a:srgbClr val="FBEFD2"/>
      </a:lt1>
      <a:dk2>
        <a:srgbClr val="800000"/>
      </a:dk2>
      <a:lt2>
        <a:srgbClr val="969696"/>
      </a:lt2>
      <a:accent1>
        <a:srgbClr val="800000"/>
      </a:accent1>
      <a:accent2>
        <a:srgbClr val="254C00"/>
      </a:accent2>
      <a:accent3>
        <a:srgbClr val="0000FF"/>
      </a:accent3>
      <a:accent4>
        <a:srgbClr val="40008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310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0" charset="0"/>
          </a:defRPr>
        </a:defPPr>
      </a:lstStyle>
    </a:lnDef>
  </a:objectDefaults>
  <a:extraClrSchemeLst>
    <a:extraClrScheme>
      <a:clrScheme name="31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2011.potx</Template>
  <TotalTime>10888</TotalTime>
  <Words>2112</Words>
  <Application>Microsoft Office PowerPoint</Application>
  <PresentationFormat>On-screen Show (4:3)</PresentationFormat>
  <Paragraphs>1323</Paragraphs>
  <Slides>42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ＭＳ Ｐゴシック</vt:lpstr>
      <vt:lpstr>Arial</vt:lpstr>
      <vt:lpstr>Calibri</vt:lpstr>
      <vt:lpstr>Symbol</vt:lpstr>
      <vt:lpstr>Times New Roman</vt:lpstr>
      <vt:lpstr>Wingdings</vt:lpstr>
      <vt:lpstr>3101</vt:lpstr>
      <vt:lpstr>Equation</vt:lpstr>
      <vt:lpstr>Linear Sorts</vt:lpstr>
      <vt:lpstr>Linear Sorts?</vt:lpstr>
      <vt:lpstr>Linear Sorting Algorithms</vt:lpstr>
      <vt:lpstr>Linear Sorting Algorithms</vt:lpstr>
      <vt:lpstr>Example 1.  Counting Sort</vt:lpstr>
      <vt:lpstr>Counting Sort</vt:lpstr>
      <vt:lpstr>CountingSort</vt:lpstr>
      <vt:lpstr>CountingSort</vt:lpstr>
      <vt:lpstr>CountingSort</vt:lpstr>
      <vt:lpstr>CountingSort</vt:lpstr>
      <vt:lpstr>CountingSort</vt:lpstr>
      <vt:lpstr>Loop Invariant</vt:lpstr>
      <vt:lpstr>CountingSort</vt:lpstr>
      <vt:lpstr>CountingSort</vt:lpstr>
      <vt:lpstr>CountingSort</vt:lpstr>
      <vt:lpstr>CountingSort</vt:lpstr>
      <vt:lpstr>CountingSort</vt:lpstr>
      <vt:lpstr>CountingSort</vt:lpstr>
      <vt:lpstr>CountingSort</vt:lpstr>
      <vt:lpstr>CountingSort</vt:lpstr>
      <vt:lpstr>CountingSort</vt:lpstr>
      <vt:lpstr>CountingSort</vt:lpstr>
      <vt:lpstr>CountingSort</vt:lpstr>
      <vt:lpstr>CountingSort</vt:lpstr>
      <vt:lpstr>CountingSort</vt:lpstr>
      <vt:lpstr>CountingSort</vt:lpstr>
      <vt:lpstr>Linear Sorting Algorithms</vt:lpstr>
      <vt:lpstr> </vt:lpstr>
      <vt:lpstr>RadixSort   </vt:lpstr>
      <vt:lpstr>RadixSort   </vt:lpstr>
      <vt:lpstr>RadixSort   </vt:lpstr>
      <vt:lpstr>RadixSort    </vt:lpstr>
      <vt:lpstr>RadixSort   </vt:lpstr>
      <vt:lpstr>Loop Invariant</vt:lpstr>
      <vt:lpstr>Running Time</vt:lpstr>
      <vt:lpstr>Linear Sorting Algorithms</vt:lpstr>
      <vt:lpstr>Example 3. Bucket Sort</vt:lpstr>
      <vt:lpstr>Bucket Sort</vt:lpstr>
      <vt:lpstr>Loop Invariants</vt:lpstr>
      <vt:lpstr>PseudoCode</vt:lpstr>
      <vt:lpstr>Linear Sorting Algorithms</vt:lpstr>
      <vt:lpstr>Linear Sorts:  Learning Outcomes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Sorting</dc:title>
  <dc:subject/>
  <dc:creator>James Elder</dc:creator>
  <cp:keywords/>
  <dc:description/>
  <cp:lastModifiedBy>Microsoft account</cp:lastModifiedBy>
  <cp:revision>88</cp:revision>
  <cp:lastPrinted>2010-03-09T17:46:39Z</cp:lastPrinted>
  <dcterms:created xsi:type="dcterms:W3CDTF">2010-04-01T15:03:42Z</dcterms:created>
  <dcterms:modified xsi:type="dcterms:W3CDTF">2014-07-23T18:15:01Z</dcterms:modified>
  <cp:category/>
</cp:coreProperties>
</file>